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E39EC-50E1-4F3F-9458-43BFEF547A4B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6FAB-94B1-4A9C-AD7E-893C153B1F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86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DF7D32-9A9A-4357-9577-D41FB3FBCE4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DF7D32-9A9A-4357-9577-D41FB3FBCE4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8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0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39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55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453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62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64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321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498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890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234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56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609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384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619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26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16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12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06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3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14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02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04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38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55BC-DA73-424B-8CA0-63AF9C147D0C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9FCC-9EFB-D84B-A4B0-FFEAA0694C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36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3174" y="1799303"/>
            <a:ext cx="8192730" cy="1801147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92D050"/>
                </a:solidFill>
              </a:rPr>
              <a:t>PROZVET – Promoting Sustainable Development in </a:t>
            </a:r>
            <a:r>
              <a:rPr lang="en-GB" sz="2000" b="1" dirty="0" err="1">
                <a:solidFill>
                  <a:srgbClr val="92D050"/>
                </a:solidFill>
              </a:rPr>
              <a:t>Zabaikal</a:t>
            </a:r>
            <a:r>
              <a:rPr lang="en-GB" sz="2000" b="1" dirty="0">
                <a:solidFill>
                  <a:srgbClr val="92D050"/>
                </a:solidFill>
              </a:rPr>
              <a:t> and Karelia through CSOs and Women’s involvement in Territorial Alliances”</a:t>
            </a:r>
            <a:br>
              <a:rPr lang="en-GB" sz="2000" b="1" dirty="0">
                <a:solidFill>
                  <a:srgbClr val="92D050"/>
                </a:solidFill>
              </a:rPr>
            </a:br>
            <a:br>
              <a:rPr lang="ru-RU" sz="2000" dirty="0">
                <a:solidFill>
                  <a:srgbClr val="006666"/>
                </a:solidFill>
              </a:rPr>
            </a:br>
            <a:r>
              <a:rPr lang="ru-RU" sz="2000" dirty="0">
                <a:solidFill>
                  <a:srgbClr val="006666"/>
                </a:solidFill>
              </a:rPr>
              <a:t>«</a:t>
            </a:r>
            <a:r>
              <a:rPr lang="it-IT" sz="2000" b="1" dirty="0">
                <a:solidFill>
                  <a:srgbClr val="006666"/>
                </a:solidFill>
              </a:rPr>
              <a:t>PROZVET</a:t>
            </a:r>
            <a:r>
              <a:rPr lang="ru-RU" sz="2000" b="1" dirty="0">
                <a:solidFill>
                  <a:srgbClr val="006666"/>
                </a:solidFill>
              </a:rPr>
              <a:t> - Содействие устойчивому развитию в Забайкалье и Карелии посредством расширения роли и участия местных общественных организаций и женщин в многосторонних территориальных  Альянсах»</a:t>
            </a:r>
            <a:endParaRPr lang="ru-RU" sz="2000" dirty="0">
              <a:solidFill>
                <a:srgbClr val="006666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4903" y="3886199"/>
            <a:ext cx="8001001" cy="1954161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The Project in a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glance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		(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On line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meeting </a:t>
            </a:r>
            <a:r>
              <a:rPr lang="it-IT" sz="2400" b="1" dirty="0" err="1">
                <a:solidFill>
                  <a:schemeClr val="accent2">
                    <a:lumMod val="75000"/>
                  </a:schemeClr>
                </a:solidFill>
              </a:rPr>
              <a:t>among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 partners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№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4 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					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							30.04.2020</a:t>
            </a:r>
          </a:p>
        </p:txBody>
      </p:sp>
    </p:spTree>
    <p:extLst>
      <p:ext uri="{BB962C8B-B14F-4D97-AF65-F5344CB8AC3E}">
        <p14:creationId xmlns:p14="http://schemas.microsoft.com/office/powerpoint/2010/main" val="320624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ttangolo arrotondato 43"/>
          <p:cNvSpPr/>
          <p:nvPr/>
        </p:nvSpPr>
        <p:spPr>
          <a:xfrm>
            <a:off x="357559" y="790296"/>
            <a:ext cx="7022552" cy="1724817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Rettangolo arrotondato 115"/>
          <p:cNvSpPr/>
          <p:nvPr/>
        </p:nvSpPr>
        <p:spPr>
          <a:xfrm>
            <a:off x="2404676" y="5414542"/>
            <a:ext cx="4364322" cy="119379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456372" y="1120492"/>
            <a:ext cx="1157361" cy="9993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Awarness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Capacity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building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5572911" y="3270951"/>
            <a:ext cx="1165415" cy="6006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Grant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schemes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5141756" y="5745784"/>
            <a:ext cx="1386502" cy="503803"/>
          </a:xfrm>
          <a:prstGeom prst="roundRect">
            <a:avLst/>
          </a:prstGeom>
          <a:solidFill>
            <a:srgbClr val="FDEAD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Networking</a:t>
            </a:r>
          </a:p>
        </p:txBody>
      </p:sp>
      <p:cxnSp>
        <p:nvCxnSpPr>
          <p:cNvPr id="48" name="Connettore 2 47"/>
          <p:cNvCxnSpPr/>
          <p:nvPr/>
        </p:nvCxnSpPr>
        <p:spPr>
          <a:xfrm>
            <a:off x="1600485" y="1601716"/>
            <a:ext cx="198764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1996198" y="2921060"/>
            <a:ext cx="0" cy="68082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ttangolo arrotondato 30"/>
          <p:cNvSpPr/>
          <p:nvPr/>
        </p:nvSpPr>
        <p:spPr>
          <a:xfrm>
            <a:off x="3479039" y="1121152"/>
            <a:ext cx="1631876" cy="9993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Territorial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Stakeholders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Network</a:t>
            </a:r>
          </a:p>
        </p:txBody>
      </p:sp>
      <p:cxnSp>
        <p:nvCxnSpPr>
          <p:cNvPr id="59" name="Connettore 1 58"/>
          <p:cNvCxnSpPr/>
          <p:nvPr/>
        </p:nvCxnSpPr>
        <p:spPr>
          <a:xfrm flipH="1" flipV="1">
            <a:off x="7946780" y="1634422"/>
            <a:ext cx="25428" cy="436326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ttangolo arrotondato 34"/>
          <p:cNvSpPr/>
          <p:nvPr/>
        </p:nvSpPr>
        <p:spPr>
          <a:xfrm>
            <a:off x="2541783" y="4002545"/>
            <a:ext cx="1440404" cy="6799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Employment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77" name="Connettore 1 76"/>
          <p:cNvCxnSpPr/>
          <p:nvPr/>
        </p:nvCxnSpPr>
        <p:spPr>
          <a:xfrm flipV="1">
            <a:off x="2539356" y="2073040"/>
            <a:ext cx="0" cy="880672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/>
          <p:nvPr/>
        </p:nvCxnSpPr>
        <p:spPr>
          <a:xfrm flipV="1">
            <a:off x="4374335" y="5997684"/>
            <a:ext cx="728949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ttangolo arrotondato 37"/>
          <p:cNvSpPr/>
          <p:nvPr/>
        </p:nvSpPr>
        <p:spPr>
          <a:xfrm>
            <a:off x="2628337" y="5745784"/>
            <a:ext cx="1593690" cy="578145"/>
          </a:xfrm>
          <a:prstGeom prst="roundRect">
            <a:avLst/>
          </a:prstGeom>
          <a:solidFill>
            <a:srgbClr val="FDEAD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Campaigns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91" name="Connettore 1 90"/>
          <p:cNvCxnSpPr/>
          <p:nvPr/>
        </p:nvCxnSpPr>
        <p:spPr>
          <a:xfrm>
            <a:off x="1996198" y="2921060"/>
            <a:ext cx="415710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 flipH="1">
            <a:off x="3072563" y="3390770"/>
            <a:ext cx="5423" cy="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umetto 2 112"/>
          <p:cNvSpPr/>
          <p:nvPr/>
        </p:nvSpPr>
        <p:spPr>
          <a:xfrm>
            <a:off x="7094588" y="26503"/>
            <a:ext cx="2081205" cy="1094649"/>
          </a:xfrm>
          <a:prstGeom prst="wedgeRoundRectCallout">
            <a:avLst>
              <a:gd name="adj1" fmla="val -95775"/>
              <a:gd name="adj2" fmla="val 31801"/>
              <a:gd name="adj3" fmla="val 16667"/>
            </a:avLst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Particiatory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partnership for inclusive territorial and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women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development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114" name="Fumetto 2 113"/>
          <p:cNvSpPr/>
          <p:nvPr/>
        </p:nvSpPr>
        <p:spPr>
          <a:xfrm>
            <a:off x="7515869" y="2432672"/>
            <a:ext cx="1628131" cy="976775"/>
          </a:xfrm>
          <a:prstGeom prst="wedgeRoundRectCallout">
            <a:avLst>
              <a:gd name="adj1" fmla="val -87457"/>
              <a:gd name="adj2" fmla="val 17877"/>
              <a:gd name="adj3" fmla="val 16667"/>
            </a:avLst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Women’ entrepreneurship and employment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115" name="Fumetto 2 114"/>
          <p:cNvSpPr/>
          <p:nvPr/>
        </p:nvSpPr>
        <p:spPr>
          <a:xfrm>
            <a:off x="249637" y="5659006"/>
            <a:ext cx="1364096" cy="949331"/>
          </a:xfrm>
          <a:prstGeom prst="wedgeRoundRectCallout">
            <a:avLst>
              <a:gd name="adj1" fmla="val 117135"/>
              <a:gd name="adj2" fmla="val -15881"/>
              <a:gd name="adj3" fmla="val 16667"/>
            </a:avLst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Gender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Networking</a:t>
            </a:r>
          </a:p>
        </p:txBody>
      </p:sp>
      <p:sp>
        <p:nvSpPr>
          <p:cNvPr id="34" name="Rettangolo arrotondato 33"/>
          <p:cNvSpPr/>
          <p:nvPr/>
        </p:nvSpPr>
        <p:spPr>
          <a:xfrm>
            <a:off x="1268213" y="3286951"/>
            <a:ext cx="1721597" cy="6799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Entreprneurship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" name="Rettangolo arrotondato 64"/>
          <p:cNvSpPr/>
          <p:nvPr/>
        </p:nvSpPr>
        <p:spPr>
          <a:xfrm>
            <a:off x="5529698" y="4096856"/>
            <a:ext cx="1208629" cy="7012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CSR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Schemes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6" name="Connettore 1 15"/>
          <p:cNvCxnSpPr/>
          <p:nvPr/>
        </p:nvCxnSpPr>
        <p:spPr>
          <a:xfrm flipV="1">
            <a:off x="6761716" y="5997684"/>
            <a:ext cx="1185064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>
            <a:endCxn id="35" idx="0"/>
          </p:cNvCxnSpPr>
          <p:nvPr/>
        </p:nvCxnSpPr>
        <p:spPr>
          <a:xfrm flipH="1">
            <a:off x="3261985" y="2921060"/>
            <a:ext cx="24949" cy="108148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arrotondato 29"/>
          <p:cNvSpPr/>
          <p:nvPr/>
        </p:nvSpPr>
        <p:spPr>
          <a:xfrm>
            <a:off x="1800955" y="1195803"/>
            <a:ext cx="1446919" cy="8772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Tourism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Development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strategies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5" name="Connettore 1 54"/>
          <p:cNvCxnSpPr/>
          <p:nvPr/>
        </p:nvCxnSpPr>
        <p:spPr>
          <a:xfrm>
            <a:off x="7515869" y="3871601"/>
            <a:ext cx="456339" cy="0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ttangolo arrotondato 63"/>
          <p:cNvSpPr/>
          <p:nvPr/>
        </p:nvSpPr>
        <p:spPr>
          <a:xfrm>
            <a:off x="5529845" y="931333"/>
            <a:ext cx="1446919" cy="7213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 Systems (IDSS)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67" name="Connettore 2 66"/>
          <p:cNvCxnSpPr>
            <a:stCxn id="31" idx="3"/>
            <a:endCxn id="64" idx="1"/>
          </p:cNvCxnSpPr>
          <p:nvPr/>
        </p:nvCxnSpPr>
        <p:spPr>
          <a:xfrm flipV="1">
            <a:off x="5110915" y="1292019"/>
            <a:ext cx="418930" cy="3287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ttangolo arrotondato 68"/>
          <p:cNvSpPr/>
          <p:nvPr/>
        </p:nvSpPr>
        <p:spPr>
          <a:xfrm>
            <a:off x="5553803" y="1740702"/>
            <a:ext cx="1446919" cy="46237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Sub-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Grants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70" name="Connettore 2 69"/>
          <p:cNvCxnSpPr/>
          <p:nvPr/>
        </p:nvCxnSpPr>
        <p:spPr>
          <a:xfrm>
            <a:off x="5103284" y="1713461"/>
            <a:ext cx="450519" cy="1541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ttangolo arrotondato 83"/>
          <p:cNvSpPr/>
          <p:nvPr/>
        </p:nvSpPr>
        <p:spPr>
          <a:xfrm>
            <a:off x="357559" y="2717504"/>
            <a:ext cx="7158310" cy="2509988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uppo 14"/>
          <p:cNvGrpSpPr/>
          <p:nvPr/>
        </p:nvGrpSpPr>
        <p:grpSpPr>
          <a:xfrm>
            <a:off x="4312827" y="1272835"/>
            <a:ext cx="2792263" cy="1657860"/>
            <a:chOff x="4312827" y="1272835"/>
            <a:chExt cx="2792263" cy="1657860"/>
          </a:xfrm>
        </p:grpSpPr>
        <p:cxnSp>
          <p:nvCxnSpPr>
            <p:cNvPr id="98" name="Connettore 1 97"/>
            <p:cNvCxnSpPr>
              <a:stCxn id="64" idx="3"/>
            </p:cNvCxnSpPr>
            <p:nvPr/>
          </p:nvCxnSpPr>
          <p:spPr>
            <a:xfrm flipV="1">
              <a:off x="6976764" y="1281411"/>
              <a:ext cx="99170" cy="10608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/>
            <p:nvPr/>
          </p:nvCxnSpPr>
          <p:spPr>
            <a:xfrm flipV="1">
              <a:off x="7105090" y="1272835"/>
              <a:ext cx="0" cy="1366620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/>
          </p:nvCxnSpPr>
          <p:spPr>
            <a:xfrm flipV="1">
              <a:off x="4314571" y="2639455"/>
              <a:ext cx="2790519" cy="4987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 flipV="1">
              <a:off x="4312827" y="2644442"/>
              <a:ext cx="1744" cy="286253"/>
            </a:xfrm>
            <a:prstGeom prst="line">
              <a:avLst/>
            </a:prstGeom>
            <a:ln w="28575" cmpd="sng">
              <a:solidFill>
                <a:srgbClr val="000000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Connettore 1 123"/>
          <p:cNvCxnSpPr>
            <a:stCxn id="44" idx="3"/>
          </p:cNvCxnSpPr>
          <p:nvPr/>
        </p:nvCxnSpPr>
        <p:spPr>
          <a:xfrm>
            <a:off x="7380111" y="1652705"/>
            <a:ext cx="566669" cy="0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>
            <a:off x="6742767" y="4455218"/>
            <a:ext cx="431539" cy="0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502313" y="4961640"/>
            <a:ext cx="566755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 flipH="1" flipV="1">
            <a:off x="7169866" y="3538421"/>
            <a:ext cx="4440" cy="1423219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6738327" y="3538420"/>
            <a:ext cx="431539" cy="0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/>
          <p:nvPr/>
        </p:nvCxnSpPr>
        <p:spPr>
          <a:xfrm flipV="1">
            <a:off x="1502313" y="3966861"/>
            <a:ext cx="0" cy="994779"/>
          </a:xfrm>
          <a:prstGeom prst="line">
            <a:avLst/>
          </a:prstGeom>
          <a:ln w="28575" cmpd="sng">
            <a:solidFill>
              <a:srgbClr val="0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>
            <a:endCxn id="37" idx="0"/>
          </p:cNvCxnSpPr>
          <p:nvPr/>
        </p:nvCxnSpPr>
        <p:spPr>
          <a:xfrm>
            <a:off x="6153307" y="2953711"/>
            <a:ext cx="2312" cy="31724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>
            <a:off x="3278469" y="1636050"/>
            <a:ext cx="198764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ttangolo arrotondato 48"/>
          <p:cNvSpPr/>
          <p:nvPr/>
        </p:nvSpPr>
        <p:spPr>
          <a:xfrm>
            <a:off x="4158990" y="3620904"/>
            <a:ext cx="1257820" cy="6608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Strengthen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 Providers</a:t>
            </a:r>
          </a:p>
        </p:txBody>
      </p:sp>
      <p:cxnSp>
        <p:nvCxnSpPr>
          <p:cNvPr id="50" name="Connettore 2 49"/>
          <p:cNvCxnSpPr>
            <a:endCxn id="49" idx="0"/>
          </p:cNvCxnSpPr>
          <p:nvPr/>
        </p:nvCxnSpPr>
        <p:spPr>
          <a:xfrm>
            <a:off x="4787900" y="2953712"/>
            <a:ext cx="0" cy="66719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o 52"/>
          <p:cNvGrpSpPr/>
          <p:nvPr/>
        </p:nvGrpSpPr>
        <p:grpSpPr>
          <a:xfrm>
            <a:off x="1786844" y="4281792"/>
            <a:ext cx="2986946" cy="600653"/>
            <a:chOff x="1800955" y="4070128"/>
            <a:chExt cx="2986946" cy="487761"/>
          </a:xfrm>
        </p:grpSpPr>
        <p:cxnSp>
          <p:nvCxnSpPr>
            <p:cNvPr id="27" name="Connettore 1 26"/>
            <p:cNvCxnSpPr>
              <a:stCxn id="49" idx="2"/>
            </p:cNvCxnSpPr>
            <p:nvPr/>
          </p:nvCxnSpPr>
          <p:spPr>
            <a:xfrm>
              <a:off x="4787900" y="4070128"/>
              <a:ext cx="0" cy="48776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flipH="1">
              <a:off x="1800955" y="4557889"/>
              <a:ext cx="298694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Connettore 2 39"/>
          <p:cNvCxnSpPr>
            <a:endCxn id="35" idx="2"/>
          </p:cNvCxnSpPr>
          <p:nvPr/>
        </p:nvCxnSpPr>
        <p:spPr>
          <a:xfrm flipV="1">
            <a:off x="3261429" y="4682455"/>
            <a:ext cx="556" cy="306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/>
          <p:nvPr/>
        </p:nvCxnSpPr>
        <p:spPr>
          <a:xfrm flipV="1">
            <a:off x="1800955" y="4002546"/>
            <a:ext cx="24443" cy="8657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ttangolo arrotondato 98"/>
          <p:cNvSpPr/>
          <p:nvPr/>
        </p:nvSpPr>
        <p:spPr>
          <a:xfrm rot="16200000">
            <a:off x="-133204" y="3770580"/>
            <a:ext cx="1721597" cy="37926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Preparation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86" name="Connettore 2 85"/>
          <p:cNvCxnSpPr>
            <a:endCxn id="34" idx="1"/>
          </p:cNvCxnSpPr>
          <p:nvPr/>
        </p:nvCxnSpPr>
        <p:spPr>
          <a:xfrm>
            <a:off x="917225" y="3620904"/>
            <a:ext cx="350988" cy="60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/>
          <p:cNvCxnSpPr/>
          <p:nvPr/>
        </p:nvCxnSpPr>
        <p:spPr>
          <a:xfrm>
            <a:off x="917225" y="4384663"/>
            <a:ext cx="1622131" cy="60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91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0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000"/>
                            </p:stCondLst>
                            <p:childTnLst>
                              <p:par>
                                <p:cTn id="206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000"/>
                            </p:stCondLst>
                            <p:childTnLst>
                              <p:par>
                                <p:cTn id="210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16" grpId="0" animBg="1"/>
      <p:bldP spid="29" grpId="0" animBg="1"/>
      <p:bldP spid="37" grpId="0" animBg="1"/>
      <p:bldP spid="39" grpId="0" animBg="1"/>
      <p:bldP spid="31" grpId="0" animBg="1"/>
      <p:bldP spid="35" grpId="0" animBg="1"/>
      <p:bldP spid="38" grpId="0" animBg="1"/>
      <p:bldP spid="113" grpId="0" animBg="1"/>
      <p:bldP spid="114" grpId="0" animBg="1"/>
      <p:bldP spid="115" grpId="0" animBg="1"/>
      <p:bldP spid="34" grpId="0" animBg="1"/>
      <p:bldP spid="65" grpId="0" animBg="1"/>
      <p:bldP spid="30" grpId="0" animBg="1"/>
      <p:bldP spid="64" grpId="0" animBg="1"/>
      <p:bldP spid="69" grpId="0" animBg="1"/>
      <p:bldP spid="84" grpId="0" animBg="1"/>
      <p:bldP spid="49" grpId="0" animBg="1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ttangolo arrotondato 43"/>
          <p:cNvSpPr/>
          <p:nvPr/>
        </p:nvSpPr>
        <p:spPr>
          <a:xfrm>
            <a:off x="506970" y="984529"/>
            <a:ext cx="8235534" cy="1724817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605782" y="1254961"/>
            <a:ext cx="1157361" cy="9993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Awarness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Capacity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building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48" name="Connettore 2 47"/>
          <p:cNvCxnSpPr/>
          <p:nvPr/>
        </p:nvCxnSpPr>
        <p:spPr>
          <a:xfrm>
            <a:off x="1749895" y="1795949"/>
            <a:ext cx="198764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ttangolo arrotondato 30"/>
          <p:cNvSpPr/>
          <p:nvPr/>
        </p:nvSpPr>
        <p:spPr>
          <a:xfrm>
            <a:off x="3603401" y="1315385"/>
            <a:ext cx="1631876" cy="9993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Territorial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Stakeholders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Network</a:t>
            </a:r>
          </a:p>
        </p:txBody>
      </p:sp>
      <p:cxnSp>
        <p:nvCxnSpPr>
          <p:cNvPr id="93" name="Connettore 1 92"/>
          <p:cNvCxnSpPr/>
          <p:nvPr/>
        </p:nvCxnSpPr>
        <p:spPr>
          <a:xfrm flipH="1">
            <a:off x="3221973" y="3585003"/>
            <a:ext cx="5423" cy="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umetto 2 112"/>
          <p:cNvSpPr/>
          <p:nvPr/>
        </p:nvSpPr>
        <p:spPr>
          <a:xfrm>
            <a:off x="617733" y="101209"/>
            <a:ext cx="7975361" cy="674146"/>
          </a:xfrm>
          <a:prstGeom prst="wedgeRoundRectCallout">
            <a:avLst>
              <a:gd name="adj1" fmla="val -49730"/>
              <a:gd name="adj2" fmla="val 3138"/>
              <a:gd name="adj3" fmla="val 16667"/>
            </a:avLst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Participatory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partnership for inclusive territorial and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women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development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30" name="Rettangolo arrotondato 29"/>
          <p:cNvSpPr/>
          <p:nvPr/>
        </p:nvSpPr>
        <p:spPr>
          <a:xfrm>
            <a:off x="1948659" y="1315385"/>
            <a:ext cx="1446919" cy="8772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Tourism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Development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strategies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" name="Rettangolo arrotondato 63"/>
          <p:cNvSpPr/>
          <p:nvPr/>
        </p:nvSpPr>
        <p:spPr>
          <a:xfrm>
            <a:off x="6890185" y="1207714"/>
            <a:ext cx="1702909" cy="4623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 Systems (IDSS)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67" name="Connettore 2 66"/>
          <p:cNvCxnSpPr>
            <a:stCxn id="31" idx="3"/>
            <a:endCxn id="64" idx="1"/>
          </p:cNvCxnSpPr>
          <p:nvPr/>
        </p:nvCxnSpPr>
        <p:spPr>
          <a:xfrm flipV="1">
            <a:off x="5235277" y="1438899"/>
            <a:ext cx="1654908" cy="37613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ttangolo arrotondato 68"/>
          <p:cNvSpPr/>
          <p:nvPr/>
        </p:nvSpPr>
        <p:spPr>
          <a:xfrm>
            <a:off x="5474118" y="1934935"/>
            <a:ext cx="1446919" cy="46237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Sub-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Grants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70" name="Connettore 2 69"/>
          <p:cNvCxnSpPr>
            <a:endCxn id="69" idx="1"/>
          </p:cNvCxnSpPr>
          <p:nvPr/>
        </p:nvCxnSpPr>
        <p:spPr>
          <a:xfrm>
            <a:off x="5235277" y="1934935"/>
            <a:ext cx="238841" cy="23118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>
            <a:off x="-309696" y="719409"/>
            <a:ext cx="198764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 rot="16200000">
            <a:off x="-592013" y="4678112"/>
            <a:ext cx="35759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1.2 Awareness raising workshops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ttangolo 2"/>
          <p:cNvSpPr/>
          <p:nvPr/>
        </p:nvSpPr>
        <p:spPr>
          <a:xfrm rot="16200000">
            <a:off x="2668469" y="4637241"/>
            <a:ext cx="3575932" cy="523220"/>
          </a:xfrm>
          <a:prstGeom prst="rect">
            <a:avLst/>
          </a:prstGeom>
          <a:solidFill>
            <a:srgbClr val="DCE6F2"/>
          </a:solidFill>
          <a:ln>
            <a:solidFill>
              <a:srgbClr val="00009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1.4 Capacity building and support for the establishment of the two Territorial Alliances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 rot="16200000">
            <a:off x="6054138" y="4525494"/>
            <a:ext cx="3414819" cy="738664"/>
          </a:xfrm>
          <a:prstGeom prst="rect">
            <a:avLst/>
          </a:prstGeom>
          <a:solidFill>
            <a:srgbClr val="DCE6F2"/>
          </a:solidFill>
          <a:ln>
            <a:solidFill>
              <a:srgbClr val="00009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1.5 Capacity building and support to the establishment of two Inter-District Service Systems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 rot="16200000">
            <a:off x="4530847" y="4405473"/>
            <a:ext cx="3390217" cy="954107"/>
          </a:xfrm>
          <a:prstGeom prst="rect">
            <a:avLst/>
          </a:prstGeom>
          <a:solidFill>
            <a:srgbClr val="DCE6F2"/>
          </a:solidFill>
          <a:ln>
            <a:solidFill>
              <a:srgbClr val="00009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A1.7 Sub-grants schemes to deliver mini-grants to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CSOs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implementing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initiatives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supoort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women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 rot="16200000">
            <a:off x="901114" y="4530198"/>
            <a:ext cx="3575935" cy="646331"/>
          </a:xfrm>
          <a:prstGeom prst="rect">
            <a:avLst/>
          </a:prstGeom>
          <a:solidFill>
            <a:srgbClr val="DCE6F2"/>
          </a:solidFill>
          <a:ln>
            <a:solidFill>
              <a:srgbClr val="00009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1.6 Value chain participatory elaboration of “Strategic Guidelines for tourism  development and women employment”, 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rapezio 6"/>
          <p:cNvSpPr/>
          <p:nvPr/>
        </p:nvSpPr>
        <p:spPr>
          <a:xfrm rot="10800000">
            <a:off x="666859" y="2310557"/>
            <a:ext cx="1038213" cy="635313"/>
          </a:xfrm>
          <a:prstGeom prst="trapezoid">
            <a:avLst>
              <a:gd name="adj" fmla="val 550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Trapezio 51"/>
          <p:cNvSpPr/>
          <p:nvPr/>
        </p:nvSpPr>
        <p:spPr>
          <a:xfrm rot="10800000">
            <a:off x="3702752" y="2370980"/>
            <a:ext cx="1477438" cy="635313"/>
          </a:xfrm>
          <a:prstGeom prst="trapezoid">
            <a:avLst>
              <a:gd name="adj" fmla="val 855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rapezio 52"/>
          <p:cNvSpPr/>
          <p:nvPr/>
        </p:nvSpPr>
        <p:spPr>
          <a:xfrm rot="10800000">
            <a:off x="2078935" y="2310556"/>
            <a:ext cx="1234273" cy="635313"/>
          </a:xfrm>
          <a:prstGeom prst="trapezoid">
            <a:avLst>
              <a:gd name="adj" fmla="val 489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rapezio 56"/>
          <p:cNvSpPr/>
          <p:nvPr/>
        </p:nvSpPr>
        <p:spPr>
          <a:xfrm rot="10800000">
            <a:off x="5544335" y="2462456"/>
            <a:ext cx="1338633" cy="635313"/>
          </a:xfrm>
          <a:prstGeom prst="trapezoid">
            <a:avLst>
              <a:gd name="adj" fmla="val 3332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io 59"/>
          <p:cNvSpPr/>
          <p:nvPr/>
        </p:nvSpPr>
        <p:spPr>
          <a:xfrm rot="10800000">
            <a:off x="6918405" y="1746583"/>
            <a:ext cx="1618376" cy="1364300"/>
          </a:xfrm>
          <a:prstGeom prst="trapezoid">
            <a:avLst>
              <a:gd name="adj" fmla="val 324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352116" y="24055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2" name="Connettore 2 31"/>
          <p:cNvCxnSpPr/>
          <p:nvPr/>
        </p:nvCxnSpPr>
        <p:spPr>
          <a:xfrm>
            <a:off x="3402475" y="1748298"/>
            <a:ext cx="198764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51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9" grpId="0" animBg="1"/>
      <p:bldP spid="31" grpId="0" animBg="1"/>
      <p:bldP spid="30" grpId="0" animBg="1"/>
      <p:bldP spid="64" grpId="0" animBg="1"/>
      <p:bldP spid="69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52" grpId="0" animBg="1"/>
      <p:bldP spid="53" grpId="0" animBg="1"/>
      <p:bldP spid="57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nettore 1 41"/>
          <p:cNvCxnSpPr/>
          <p:nvPr/>
        </p:nvCxnSpPr>
        <p:spPr>
          <a:xfrm flipV="1">
            <a:off x="1791895" y="2149717"/>
            <a:ext cx="0" cy="6574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1791895" y="2807213"/>
            <a:ext cx="498143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1250181" y="2149717"/>
            <a:ext cx="5423" cy="43189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arrotondato 36"/>
          <p:cNvSpPr/>
          <p:nvPr/>
        </p:nvSpPr>
        <p:spPr>
          <a:xfrm>
            <a:off x="6145659" y="1149869"/>
            <a:ext cx="1497782" cy="11536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Grant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schemes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women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entrepreneurs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5" name="Rettangolo arrotondato 34"/>
          <p:cNvSpPr/>
          <p:nvPr/>
        </p:nvSpPr>
        <p:spPr>
          <a:xfrm>
            <a:off x="2882653" y="1244031"/>
            <a:ext cx="1440404" cy="6799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Employment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93" name="Connettore 1 92"/>
          <p:cNvCxnSpPr/>
          <p:nvPr/>
        </p:nvCxnSpPr>
        <p:spPr>
          <a:xfrm flipH="1">
            <a:off x="3299114" y="1823135"/>
            <a:ext cx="5423" cy="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Fumetto 2 113"/>
          <p:cNvSpPr/>
          <p:nvPr/>
        </p:nvSpPr>
        <p:spPr>
          <a:xfrm>
            <a:off x="917013" y="131732"/>
            <a:ext cx="6837458" cy="545602"/>
          </a:xfrm>
          <a:prstGeom prst="wedgeRoundRectCallout">
            <a:avLst>
              <a:gd name="adj1" fmla="val -50341"/>
              <a:gd name="adj2" fmla="val 42351"/>
              <a:gd name="adj3" fmla="val 16667"/>
            </a:avLst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Women’ entrepreneurship and employment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65" name="Rettangolo arrotondato 64"/>
          <p:cNvSpPr/>
          <p:nvPr/>
        </p:nvSpPr>
        <p:spPr>
          <a:xfrm>
            <a:off x="7643441" y="2105977"/>
            <a:ext cx="1176003" cy="7012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CSR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Schemes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211667" y="987778"/>
            <a:ext cx="8607777" cy="2016987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3" name="Connettore 2 72"/>
          <p:cNvCxnSpPr>
            <a:stCxn id="34" idx="3"/>
          </p:cNvCxnSpPr>
          <p:nvPr/>
        </p:nvCxnSpPr>
        <p:spPr>
          <a:xfrm>
            <a:off x="2937374" y="2341872"/>
            <a:ext cx="28161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arrotondato 35"/>
          <p:cNvSpPr/>
          <p:nvPr/>
        </p:nvSpPr>
        <p:spPr>
          <a:xfrm>
            <a:off x="4451125" y="1305209"/>
            <a:ext cx="1490067" cy="7012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Strengthening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Service Providers</a:t>
            </a:r>
          </a:p>
        </p:txBody>
      </p:sp>
      <p:cxnSp>
        <p:nvCxnSpPr>
          <p:cNvPr id="20" name="Connettore 1 19"/>
          <p:cNvCxnSpPr>
            <a:stCxn id="36" idx="2"/>
          </p:cNvCxnSpPr>
          <p:nvPr/>
        </p:nvCxnSpPr>
        <p:spPr>
          <a:xfrm flipH="1">
            <a:off x="4089749" y="2006444"/>
            <a:ext cx="1614" cy="53595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3299114" y="2105977"/>
            <a:ext cx="5423" cy="43189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6773330" y="2303531"/>
            <a:ext cx="0" cy="5036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endCxn id="65" idx="1"/>
          </p:cNvCxnSpPr>
          <p:nvPr/>
        </p:nvCxnSpPr>
        <p:spPr>
          <a:xfrm flipV="1">
            <a:off x="6815668" y="2456595"/>
            <a:ext cx="827773" cy="35061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ttangolo 47"/>
          <p:cNvSpPr/>
          <p:nvPr/>
        </p:nvSpPr>
        <p:spPr>
          <a:xfrm rot="16200000">
            <a:off x="510935" y="4803856"/>
            <a:ext cx="3205691" cy="523220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2.3.A   Delivery of entrepreneurship education programme;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62" name="Trapezio 61"/>
          <p:cNvSpPr/>
          <p:nvPr/>
        </p:nvSpPr>
        <p:spPr>
          <a:xfrm rot="10800000">
            <a:off x="2900681" y="2006443"/>
            <a:ext cx="1422376" cy="1357400"/>
          </a:xfrm>
          <a:prstGeom prst="trapezoid">
            <a:avLst>
              <a:gd name="adj" fmla="val 3057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Rettangolo arrotondato 65"/>
          <p:cNvSpPr/>
          <p:nvPr/>
        </p:nvSpPr>
        <p:spPr>
          <a:xfrm>
            <a:off x="353942" y="1244031"/>
            <a:ext cx="1440404" cy="6799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Preparation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of the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8" name="Connettore 1 57"/>
          <p:cNvCxnSpPr>
            <a:stCxn id="66" idx="3"/>
            <a:endCxn id="35" idx="1"/>
          </p:cNvCxnSpPr>
          <p:nvPr/>
        </p:nvCxnSpPr>
        <p:spPr>
          <a:xfrm>
            <a:off x="1794346" y="1583986"/>
            <a:ext cx="1088307" cy="0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2286000" y="1583986"/>
            <a:ext cx="0" cy="42245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rapezio 74"/>
          <p:cNvSpPr/>
          <p:nvPr/>
        </p:nvSpPr>
        <p:spPr>
          <a:xfrm rot="10800000">
            <a:off x="371969" y="2007599"/>
            <a:ext cx="1419925" cy="1398578"/>
          </a:xfrm>
          <a:prstGeom prst="trapezoid">
            <a:avLst>
              <a:gd name="adj" fmla="val 255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ttangolo arrotondato 33"/>
          <p:cNvSpPr/>
          <p:nvPr/>
        </p:nvSpPr>
        <p:spPr>
          <a:xfrm>
            <a:off x="1215777" y="2001917"/>
            <a:ext cx="1721597" cy="6799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Entreprneurship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2" name="Trapezio 31"/>
          <p:cNvSpPr/>
          <p:nvPr/>
        </p:nvSpPr>
        <p:spPr>
          <a:xfrm rot="10800000">
            <a:off x="1314623" y="2728530"/>
            <a:ext cx="1568030" cy="635313"/>
          </a:xfrm>
          <a:prstGeom prst="trapezoid">
            <a:avLst>
              <a:gd name="adj" fmla="val 838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Rettangolo 63"/>
          <p:cNvSpPr/>
          <p:nvPr/>
        </p:nvSpPr>
        <p:spPr>
          <a:xfrm rot="16200000">
            <a:off x="-503848" y="4735768"/>
            <a:ext cx="3182867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A.2.1   Labour market Analysis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A.2.2  Selection of women to enter into the programs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ettangolo 76"/>
          <p:cNvSpPr/>
          <p:nvPr/>
        </p:nvSpPr>
        <p:spPr>
          <a:xfrm rot="16200000">
            <a:off x="1992548" y="4832079"/>
            <a:ext cx="3205691" cy="523220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A.2.3.B    Delivery of employment education programme;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78" name="Rettangolo 77"/>
          <p:cNvSpPr/>
          <p:nvPr/>
        </p:nvSpPr>
        <p:spPr>
          <a:xfrm rot="16200000">
            <a:off x="3584283" y="4724356"/>
            <a:ext cx="3205691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A.2.6    Capacity building to service providers within the IDSS for boosting women employability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Trapezio 78"/>
          <p:cNvSpPr/>
          <p:nvPr/>
        </p:nvSpPr>
        <p:spPr>
          <a:xfrm rot="10800000">
            <a:off x="4466403" y="2062315"/>
            <a:ext cx="1422376" cy="1357400"/>
          </a:xfrm>
          <a:prstGeom prst="trapezoid">
            <a:avLst>
              <a:gd name="adj" fmla="val 2641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rapezio 79"/>
          <p:cNvSpPr/>
          <p:nvPr/>
        </p:nvSpPr>
        <p:spPr>
          <a:xfrm rot="10800000">
            <a:off x="6187992" y="2371199"/>
            <a:ext cx="1422376" cy="1034978"/>
          </a:xfrm>
          <a:prstGeom prst="trapezoid">
            <a:avLst>
              <a:gd name="adj" fmla="val 318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ttangolo 66"/>
          <p:cNvSpPr/>
          <p:nvPr/>
        </p:nvSpPr>
        <p:spPr>
          <a:xfrm rot="16200000">
            <a:off x="5307253" y="4710245"/>
            <a:ext cx="3205692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2.4  Organisation of 2 grant-schemes to support female and social entrepreneurship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rapezio 82"/>
          <p:cNvSpPr/>
          <p:nvPr/>
        </p:nvSpPr>
        <p:spPr>
          <a:xfrm rot="10800000">
            <a:off x="7721624" y="2888688"/>
            <a:ext cx="1097820" cy="517489"/>
          </a:xfrm>
          <a:prstGeom prst="trapezoid">
            <a:avLst>
              <a:gd name="adj" fmla="val 509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Rettangolo 69"/>
          <p:cNvSpPr/>
          <p:nvPr/>
        </p:nvSpPr>
        <p:spPr>
          <a:xfrm rot="16200000">
            <a:off x="6703764" y="4822799"/>
            <a:ext cx="3187135" cy="523220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A.2.5  Implementation of ten Corporate Social Responsibility initiatives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0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5" grpId="0" animBg="1"/>
      <p:bldP spid="65" grpId="0" animBg="1"/>
      <p:bldP spid="36" grpId="0" animBg="1"/>
      <p:bldP spid="48" grpId="0" animBg="1"/>
      <p:bldP spid="62" grpId="0" animBg="1"/>
      <p:bldP spid="66" grpId="0" animBg="1"/>
      <p:bldP spid="75" grpId="0" animBg="1"/>
      <p:bldP spid="34" grpId="0" animBg="1"/>
      <p:bldP spid="32" grpId="0" animBg="1"/>
      <p:bldP spid="64" grpId="0" animBg="1"/>
      <p:bldP spid="77" grpId="0" animBg="1"/>
      <p:bldP spid="78" grpId="0" animBg="1"/>
      <p:bldP spid="79" grpId="0" animBg="1"/>
      <p:bldP spid="80" grpId="0" animBg="1"/>
      <p:bldP spid="67" grpId="0" animBg="1"/>
      <p:bldP spid="83" grpId="0" animBg="1"/>
      <p:bldP spid="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846668" y="1233778"/>
            <a:ext cx="6815666" cy="10663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4656667" y="1530348"/>
            <a:ext cx="2511776" cy="503803"/>
          </a:xfrm>
          <a:prstGeom prst="roundRect">
            <a:avLst/>
          </a:prstGeom>
          <a:solidFill>
            <a:srgbClr val="FDEAD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Networking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537418" y="1456006"/>
            <a:ext cx="2300804" cy="578145"/>
          </a:xfrm>
          <a:prstGeom prst="roundRect">
            <a:avLst/>
          </a:prstGeom>
          <a:solidFill>
            <a:srgbClr val="FDEAD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Campaigns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Fumetto 2 7"/>
          <p:cNvSpPr/>
          <p:nvPr/>
        </p:nvSpPr>
        <p:spPr>
          <a:xfrm>
            <a:off x="1269307" y="226229"/>
            <a:ext cx="5828581" cy="535772"/>
          </a:xfrm>
          <a:prstGeom prst="wedgeRoundRectCallout">
            <a:avLst>
              <a:gd name="adj1" fmla="val 47826"/>
              <a:gd name="adj2" fmla="val -14395"/>
              <a:gd name="adj3" fmla="val 16667"/>
            </a:avLst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Gender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Networking</a:t>
            </a:r>
          </a:p>
        </p:txBody>
      </p:sp>
      <p:sp>
        <p:nvSpPr>
          <p:cNvPr id="9" name="Rettangolo 8"/>
          <p:cNvSpPr/>
          <p:nvPr/>
        </p:nvSpPr>
        <p:spPr>
          <a:xfrm rot="16200000">
            <a:off x="386979" y="4473744"/>
            <a:ext cx="3544040" cy="523220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A.3.1     Awareness campaigns on benefits of women’s social and economic inclusion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rapezio 9"/>
          <p:cNvSpPr/>
          <p:nvPr/>
        </p:nvSpPr>
        <p:spPr>
          <a:xfrm rot="10800000">
            <a:off x="1537416" y="2141221"/>
            <a:ext cx="2300805" cy="635313"/>
          </a:xfrm>
          <a:prstGeom prst="trapezoid">
            <a:avLst>
              <a:gd name="adj" fmla="val 489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 rot="16200000">
            <a:off x="1360647" y="4366022"/>
            <a:ext cx="3544040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A3.2   Organisation of 2 conferences to disseminate outcomes and gender mainstreaming principles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 rot="16200000">
            <a:off x="3688979" y="4366022"/>
            <a:ext cx="3544040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A3.3   Promoting trans-regional and trans-national networking among Russian CSOs and international actors 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>
          <a:xfrm rot="16200000">
            <a:off x="4690870" y="4366022"/>
            <a:ext cx="3544040" cy="738664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A3.4 Promoting cooperation between the members of two Territorial Alliances and European socio-economic actors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4" name="Trapezio 13"/>
          <p:cNvSpPr/>
          <p:nvPr/>
        </p:nvSpPr>
        <p:spPr>
          <a:xfrm rot="10800000">
            <a:off x="4728970" y="2141221"/>
            <a:ext cx="2439472" cy="635313"/>
          </a:xfrm>
          <a:prstGeom prst="trapezoid">
            <a:avLst>
              <a:gd name="adj" fmla="val 489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86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Presentazion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Presentazion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ACD222C70BA546BC66B45A508A2A87" ma:contentTypeVersion="0" ma:contentTypeDescription="Creare un nuovo documento." ma:contentTypeScope="" ma:versionID="479d16a51dc4b77ca5ee86c579cbaa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156B0B-341C-4E1B-B4B5-1582B1D69513}"/>
</file>

<file path=customXml/itemProps2.xml><?xml version="1.0" encoding="utf-8"?>
<ds:datastoreItem xmlns:ds="http://schemas.openxmlformats.org/officeDocument/2006/customXml" ds:itemID="{0C7D740A-B4EE-4494-9AF4-EFDB32A7DD39}"/>
</file>

<file path=customXml/itemProps3.xml><?xml version="1.0" encoding="utf-8"?>
<ds:datastoreItem xmlns:ds="http://schemas.openxmlformats.org/officeDocument/2006/customXml" ds:itemID="{AD48F0AD-5860-4142-ACBC-69E7A838117E}"/>
</file>

<file path=docProps/app.xml><?xml version="1.0" encoding="utf-8"?>
<Properties xmlns="http://schemas.openxmlformats.org/officeDocument/2006/extended-properties" xmlns:vt="http://schemas.openxmlformats.org/officeDocument/2006/docPropsVTypes">
  <Template>Presentazione1</Template>
  <TotalTime>5</TotalTime>
  <Words>377</Words>
  <Application>Microsoft Office PowerPoint</Application>
  <PresentationFormat>Presentazione su schermo (4:3)</PresentationFormat>
  <Paragraphs>66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Presentazione1</vt:lpstr>
      <vt:lpstr>1_Presentazione1</vt:lpstr>
      <vt:lpstr>PROZVET – Promoting Sustainable Development in Zabaikal and Karelia through CSOs and Women’s involvement in Territorial Alliances”  «PROZVET - Содействие устойчивому развитию в Забайкалье и Карелии посредством расширения роли и участия местных общественных организаций и женщин в многосторонних территориальных  Альянсах»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grig</dc:creator>
  <cp:lastModifiedBy>Grigory Lazarev</cp:lastModifiedBy>
  <cp:revision>8</cp:revision>
  <dcterms:created xsi:type="dcterms:W3CDTF">2020-04-22T11:29:41Z</dcterms:created>
  <dcterms:modified xsi:type="dcterms:W3CDTF">2020-04-29T12:35:08Z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0x01010083ACD222C70BA546BC66B45A508A2A87</vt:lpwstr>
  </property>
</Properties>
</file>