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39"/>
  </p:notesMasterIdLst>
  <p:sldIdLst>
    <p:sldId id="439" r:id="rId2"/>
    <p:sldId id="440" r:id="rId3"/>
    <p:sldId id="367" r:id="rId4"/>
    <p:sldId id="368" r:id="rId5"/>
    <p:sldId id="369" r:id="rId6"/>
    <p:sldId id="370" r:id="rId7"/>
    <p:sldId id="372" r:id="rId8"/>
    <p:sldId id="373" r:id="rId9"/>
    <p:sldId id="398" r:id="rId10"/>
    <p:sldId id="412" r:id="rId11"/>
    <p:sldId id="399" r:id="rId12"/>
    <p:sldId id="378" r:id="rId13"/>
    <p:sldId id="400" r:id="rId14"/>
    <p:sldId id="401" r:id="rId15"/>
    <p:sldId id="442" r:id="rId16"/>
    <p:sldId id="414" r:id="rId17"/>
    <p:sldId id="448" r:id="rId18"/>
    <p:sldId id="444" r:id="rId19"/>
    <p:sldId id="450" r:id="rId20"/>
    <p:sldId id="451" r:id="rId21"/>
    <p:sldId id="420" r:id="rId22"/>
    <p:sldId id="446" r:id="rId23"/>
    <p:sldId id="402" r:id="rId24"/>
    <p:sldId id="426" r:id="rId25"/>
    <p:sldId id="427" r:id="rId26"/>
    <p:sldId id="421" r:id="rId27"/>
    <p:sldId id="432" r:id="rId28"/>
    <p:sldId id="431" r:id="rId29"/>
    <p:sldId id="433" r:id="rId30"/>
    <p:sldId id="434" r:id="rId31"/>
    <p:sldId id="447" r:id="rId32"/>
    <p:sldId id="438" r:id="rId33"/>
    <p:sldId id="436" r:id="rId34"/>
    <p:sldId id="409" r:id="rId35"/>
    <p:sldId id="397" r:id="rId36"/>
    <p:sldId id="445" r:id="rId37"/>
    <p:sldId id="43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66FF66"/>
    <a:srgbClr val="66CC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710" autoAdjust="0"/>
  </p:normalViewPr>
  <p:slideViewPr>
    <p:cSldViewPr snapToGrid="0" snapToObjects="1">
      <p:cViewPr varScale="1">
        <p:scale>
          <a:sx n="67" d="100"/>
          <a:sy n="67" d="100"/>
        </p:scale>
        <p:origin x="-22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88082-9182-FD4D-B85A-DB780E7DE568}" type="datetimeFigureOut">
              <a:rPr lang="it-IT" smtClean="0"/>
              <a:pPr/>
              <a:t>31/08/20</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E1994-EFD0-464D-8F55-CE0D282975A3}" type="slidenum">
              <a:rPr lang="it-IT" smtClean="0"/>
              <a:pPr/>
              <a:t>‹n.›</a:t>
            </a:fld>
            <a:endParaRPr lang="it-IT" dirty="0"/>
          </a:p>
        </p:txBody>
      </p:sp>
    </p:spTree>
    <p:extLst>
      <p:ext uri="{BB962C8B-B14F-4D97-AF65-F5344CB8AC3E}">
        <p14:creationId xmlns:p14="http://schemas.microsoft.com/office/powerpoint/2010/main" val="5454648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21</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23</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26</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27</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34</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pPr/>
              <a:t>35</a:t>
            </a:fld>
            <a:endParaRPr lang="en-US"/>
          </a:p>
        </p:txBody>
      </p:sp>
    </p:spTree>
    <p:extLst>
      <p:ext uri="{BB962C8B-B14F-4D97-AF65-F5344CB8AC3E}">
        <p14:creationId xmlns:p14="http://schemas.microsoft.com/office/powerpoint/2010/main" val="4067218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86CDBC-8E74-4D41-8FD1-7E7D44F4E0DA}" type="slidenum">
              <a:rPr lang="en-US" smtClean="0"/>
              <a:t>36</a:t>
            </a:fld>
            <a:endParaRPr lang="en-US"/>
          </a:p>
        </p:txBody>
      </p:sp>
    </p:spTree>
    <p:extLst>
      <p:ext uri="{BB962C8B-B14F-4D97-AF65-F5344CB8AC3E}">
        <p14:creationId xmlns:p14="http://schemas.microsoft.com/office/powerpoint/2010/main" val="406721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pPr algn="ctr" eaLnBrk="1" latinLnBrk="0" hangingPunct="1"/>
            <a:fld id="{23A271A1-F6D6-438B-A432-4747EE7ECD40}" type="datetimeFigureOut">
              <a:rPr lang="en-US" smtClean="0"/>
              <a:pPr algn="ctr" eaLnBrk="1" latinLnBrk="0" hangingPunct="1"/>
              <a:t>31/08/20</a:t>
            </a:fld>
            <a:endParaRPr lang="en-US" sz="2000" dirty="0">
              <a:solidFill>
                <a:srgbClr val="FFFFFF"/>
              </a:solidFill>
            </a:endParaRPr>
          </a:p>
        </p:txBody>
      </p:sp>
      <p:sp>
        <p:nvSpPr>
          <p:cNvPr id="5" name="Segnaposto piè di pagina 4"/>
          <p:cNvSpPr>
            <a:spLocks noGrp="1"/>
          </p:cNvSpPr>
          <p:nvPr>
            <p:ph type="ftr" sz="quarter" idx="11"/>
          </p:nvPr>
        </p:nvSpPr>
        <p:spPr/>
        <p:txBody>
          <a:bodyPr/>
          <a:lstStyle/>
          <a:p>
            <a:pPr algn="r" eaLnBrk="1" latinLnBrk="0" hangingPunct="1"/>
            <a:endParaRPr kumimoji="0" lang="en-US" dirty="0">
              <a:solidFill>
                <a:schemeClr val="tx2"/>
              </a:solidFill>
            </a:endParaRPr>
          </a:p>
        </p:txBody>
      </p:sp>
      <p:sp>
        <p:nvSpPr>
          <p:cNvPr id="6" name="Segnaposto numero diapositiva 5"/>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solidFill>
                <a:schemeClr val="tx2"/>
              </a:solidFill>
            </a:endParaRPr>
          </a:p>
        </p:txBody>
      </p:sp>
    </p:spTree>
    <p:extLst>
      <p:ext uri="{BB962C8B-B14F-4D97-AF65-F5344CB8AC3E}">
        <p14:creationId xmlns:p14="http://schemas.microsoft.com/office/powerpoint/2010/main" val="2176368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5" name="Segnaposto piè di pagina 4"/>
          <p:cNvSpPr>
            <a:spLocks noGrp="1"/>
          </p:cNvSpPr>
          <p:nvPr>
            <p:ph type="ftr" sz="quarter" idx="11"/>
          </p:nvPr>
        </p:nvSpPr>
        <p:spPr/>
        <p:txBody>
          <a:bodyPr/>
          <a:lstStyle/>
          <a:p>
            <a:endParaRPr kumimoji="0" lang="en-US" dirty="0"/>
          </a:p>
        </p:txBody>
      </p:sp>
      <p:sp>
        <p:nvSpPr>
          <p:cNvPr id="6" name="Segnaposto numero diapositiva 5"/>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p>
        </p:txBody>
      </p:sp>
    </p:spTree>
    <p:extLst>
      <p:ext uri="{BB962C8B-B14F-4D97-AF65-F5344CB8AC3E}">
        <p14:creationId xmlns:p14="http://schemas.microsoft.com/office/powerpoint/2010/main" val="9061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5" name="Segnaposto piè di pagina 4"/>
          <p:cNvSpPr>
            <a:spLocks noGrp="1"/>
          </p:cNvSpPr>
          <p:nvPr>
            <p:ph type="ftr" sz="quarter" idx="11"/>
          </p:nvPr>
        </p:nvSpPr>
        <p:spPr/>
        <p:txBody>
          <a:bodyPr/>
          <a:lstStyle/>
          <a:p>
            <a:endParaRPr kumimoji="0" lang="en-US" dirty="0"/>
          </a:p>
        </p:txBody>
      </p:sp>
      <p:sp>
        <p:nvSpPr>
          <p:cNvPr id="6" name="Segnaposto numero diapositiva 5"/>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p>
        </p:txBody>
      </p:sp>
    </p:spTree>
    <p:extLst>
      <p:ext uri="{BB962C8B-B14F-4D97-AF65-F5344CB8AC3E}">
        <p14:creationId xmlns:p14="http://schemas.microsoft.com/office/powerpoint/2010/main" val="2387813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1" y="-639708"/>
            <a:ext cx="9144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393032" y="1014880"/>
            <a:ext cx="6285379" cy="553998"/>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095501" y="360973"/>
            <a:ext cx="4953000" cy="1077218"/>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D8E5E175-768C-447D-A863-35640903F7D8}" type="datetime1">
              <a:rPr lang="en-US" smtClean="0"/>
              <a:pPr/>
              <a:t>31/08/20</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‹n.›</a:t>
            </a:fld>
            <a:endParaRPr lang="en-US"/>
          </a:p>
        </p:txBody>
      </p:sp>
      <p:sp>
        <p:nvSpPr>
          <p:cNvPr id="8" name="Rectangle 7"/>
          <p:cNvSpPr/>
          <p:nvPr userDrawn="1"/>
        </p:nvSpPr>
        <p:spPr>
          <a:xfrm>
            <a:off x="7678411" y="0"/>
            <a:ext cx="428625"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160614" y="0"/>
            <a:ext cx="428625"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642816" y="0"/>
            <a:ext cx="428625"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5957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Freeform 4"/>
          <p:cNvSpPr>
            <a:spLocks/>
          </p:cNvSpPr>
          <p:nvPr userDrawn="1"/>
        </p:nvSpPr>
        <p:spPr bwMode="auto">
          <a:xfrm>
            <a:off x="1" y="-639708"/>
            <a:ext cx="9144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393032" y="1014880"/>
            <a:ext cx="6285379" cy="553998"/>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095501" y="360973"/>
            <a:ext cx="4953000" cy="1077218"/>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D8E5E175-768C-447D-A863-35640903F7D8}" type="datetime1">
              <a:rPr lang="en-US" smtClean="0"/>
              <a:pPr/>
              <a:t>31/08/20</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‹n.›</a:t>
            </a:fld>
            <a:endParaRPr lang="en-US"/>
          </a:p>
        </p:txBody>
      </p:sp>
      <p:sp>
        <p:nvSpPr>
          <p:cNvPr id="8" name="Rectangle 7"/>
          <p:cNvSpPr/>
          <p:nvPr userDrawn="1"/>
        </p:nvSpPr>
        <p:spPr>
          <a:xfrm>
            <a:off x="7678411" y="0"/>
            <a:ext cx="428625"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160614" y="0"/>
            <a:ext cx="428625"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642816" y="0"/>
            <a:ext cx="428625"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5957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5" name="Segnaposto piè di pagina 4"/>
          <p:cNvSpPr>
            <a:spLocks noGrp="1"/>
          </p:cNvSpPr>
          <p:nvPr>
            <p:ph type="ftr" sz="quarter" idx="11"/>
          </p:nvPr>
        </p:nvSpPr>
        <p:spPr/>
        <p:txBody>
          <a:bodyPr/>
          <a:lstStyle/>
          <a:p>
            <a:endParaRPr kumimoji="0" lang="en-US" dirty="0"/>
          </a:p>
        </p:txBody>
      </p:sp>
      <p:sp>
        <p:nvSpPr>
          <p:cNvPr id="6" name="Segnaposto numero diapositiva 5"/>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solidFill>
                <a:srgbClr val="FFFFFF"/>
              </a:solidFill>
            </a:endParaRPr>
          </a:p>
        </p:txBody>
      </p:sp>
    </p:spTree>
    <p:extLst>
      <p:ext uri="{BB962C8B-B14F-4D97-AF65-F5344CB8AC3E}">
        <p14:creationId xmlns:p14="http://schemas.microsoft.com/office/powerpoint/2010/main" val="28978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5" name="Segnaposto piè di pagina 4"/>
          <p:cNvSpPr>
            <a:spLocks noGrp="1"/>
          </p:cNvSpPr>
          <p:nvPr>
            <p:ph type="ftr" sz="quarter" idx="11"/>
          </p:nvPr>
        </p:nvSpPr>
        <p:spPr/>
        <p:txBody>
          <a:bodyPr/>
          <a:lstStyle/>
          <a:p>
            <a:endParaRPr kumimoji="0" lang="en-US" dirty="0"/>
          </a:p>
        </p:txBody>
      </p:sp>
      <p:sp>
        <p:nvSpPr>
          <p:cNvPr id="6" name="Segnaposto numero diapositiva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‹n.›</a:t>
            </a:fld>
            <a:endParaRPr kumimoji="0" lang="en-US" sz="2400" dirty="0">
              <a:solidFill>
                <a:srgbClr val="FFFFFF"/>
              </a:solidFill>
            </a:endParaRPr>
          </a:p>
        </p:txBody>
      </p:sp>
    </p:spTree>
    <p:extLst>
      <p:ext uri="{BB962C8B-B14F-4D97-AF65-F5344CB8AC3E}">
        <p14:creationId xmlns:p14="http://schemas.microsoft.com/office/powerpoint/2010/main" val="10923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6" name="Segnaposto piè di pagina 5"/>
          <p:cNvSpPr>
            <a:spLocks noGrp="1"/>
          </p:cNvSpPr>
          <p:nvPr>
            <p:ph type="ftr" sz="quarter" idx="11"/>
          </p:nvPr>
        </p:nvSpPr>
        <p:spPr/>
        <p:txBody>
          <a:bodyPr/>
          <a:lstStyle/>
          <a:p>
            <a:endParaRPr kumimoji="0" lang="en-US" dirty="0"/>
          </a:p>
        </p:txBody>
      </p:sp>
      <p:sp>
        <p:nvSpPr>
          <p:cNvPr id="7" name="Segnaposto numero diapositiva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‹n.›</a:t>
            </a:fld>
            <a:endParaRPr kumimoji="0" lang="en-US" dirty="0"/>
          </a:p>
        </p:txBody>
      </p:sp>
    </p:spTree>
    <p:extLst>
      <p:ext uri="{BB962C8B-B14F-4D97-AF65-F5344CB8AC3E}">
        <p14:creationId xmlns:p14="http://schemas.microsoft.com/office/powerpoint/2010/main" val="3484389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8" name="Segnaposto piè di pagina 7"/>
          <p:cNvSpPr>
            <a:spLocks noGrp="1"/>
          </p:cNvSpPr>
          <p:nvPr>
            <p:ph type="ftr" sz="quarter" idx="11"/>
          </p:nvPr>
        </p:nvSpPr>
        <p:spPr/>
        <p:txBody>
          <a:bodyPr/>
          <a:lstStyle/>
          <a:p>
            <a:endParaRPr kumimoji="0" lang="en-US" dirty="0"/>
          </a:p>
        </p:txBody>
      </p:sp>
      <p:sp>
        <p:nvSpPr>
          <p:cNvPr id="9" name="Segnaposto numero diapositiva 8"/>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‹n.›</a:t>
            </a:fld>
            <a:endParaRPr kumimoji="0" lang="en-US" dirty="0"/>
          </a:p>
        </p:txBody>
      </p:sp>
    </p:spTree>
    <p:extLst>
      <p:ext uri="{BB962C8B-B14F-4D97-AF65-F5344CB8AC3E}">
        <p14:creationId xmlns:p14="http://schemas.microsoft.com/office/powerpoint/2010/main" val="352115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4" name="Segnaposto piè di pagina 3"/>
          <p:cNvSpPr>
            <a:spLocks noGrp="1"/>
          </p:cNvSpPr>
          <p:nvPr>
            <p:ph type="ftr" sz="quarter" idx="11"/>
          </p:nvPr>
        </p:nvSpPr>
        <p:spPr/>
        <p:txBody>
          <a:bodyPr/>
          <a:lstStyle/>
          <a:p>
            <a:endParaRPr kumimoji="0" lang="en-US" dirty="0"/>
          </a:p>
        </p:txBody>
      </p:sp>
      <p:sp>
        <p:nvSpPr>
          <p:cNvPr id="5" name="Segnaposto numero diapositiva 4"/>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solidFill>
                <a:srgbClr val="FFFFFF"/>
              </a:solidFill>
            </a:endParaRPr>
          </a:p>
        </p:txBody>
      </p:sp>
    </p:spTree>
    <p:extLst>
      <p:ext uri="{BB962C8B-B14F-4D97-AF65-F5344CB8AC3E}">
        <p14:creationId xmlns:p14="http://schemas.microsoft.com/office/powerpoint/2010/main" val="842748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3" name="Segnaposto piè di pagina 2"/>
          <p:cNvSpPr>
            <a:spLocks noGrp="1"/>
          </p:cNvSpPr>
          <p:nvPr>
            <p:ph type="ftr" sz="quarter" idx="11"/>
          </p:nvPr>
        </p:nvSpPr>
        <p:spPr/>
        <p:txBody>
          <a:bodyPr/>
          <a:lstStyle/>
          <a:p>
            <a:endParaRPr kumimoji="0" lang="en-US" dirty="0"/>
          </a:p>
        </p:txBody>
      </p:sp>
      <p:sp>
        <p:nvSpPr>
          <p:cNvPr id="4" name="Segnaposto numero diapositiva 3"/>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solidFill>
                <a:schemeClr val="tx2"/>
              </a:solidFill>
            </a:endParaRPr>
          </a:p>
        </p:txBody>
      </p:sp>
    </p:spTree>
    <p:extLst>
      <p:ext uri="{BB962C8B-B14F-4D97-AF65-F5344CB8AC3E}">
        <p14:creationId xmlns:p14="http://schemas.microsoft.com/office/powerpoint/2010/main" val="405247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6" name="Segnaposto piè di pagina 5"/>
          <p:cNvSpPr>
            <a:spLocks noGrp="1"/>
          </p:cNvSpPr>
          <p:nvPr>
            <p:ph type="ftr" sz="quarter" idx="11"/>
          </p:nvPr>
        </p:nvSpPr>
        <p:spPr/>
        <p:txBody>
          <a:bodyPr/>
          <a:lstStyle/>
          <a:p>
            <a:endParaRPr kumimoji="0" lang="en-US" dirty="0"/>
          </a:p>
        </p:txBody>
      </p:sp>
      <p:sp>
        <p:nvSpPr>
          <p:cNvPr id="7" name="Segnaposto numero diapositiva 6"/>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a:t>
            </a:fld>
            <a:endParaRPr kumimoji="0" lang="en-US" dirty="0">
              <a:solidFill>
                <a:srgbClr val="FFFFFF"/>
              </a:solidFill>
            </a:endParaRPr>
          </a:p>
        </p:txBody>
      </p:sp>
    </p:spTree>
    <p:extLst>
      <p:ext uri="{BB962C8B-B14F-4D97-AF65-F5344CB8AC3E}">
        <p14:creationId xmlns:p14="http://schemas.microsoft.com/office/powerpoint/2010/main" val="179067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31/08/20</a:t>
            </a:fld>
            <a:endParaRPr lang="en-US" dirty="0"/>
          </a:p>
        </p:txBody>
      </p:sp>
      <p:sp>
        <p:nvSpPr>
          <p:cNvPr id="6" name="Segnaposto piè di pagina 5"/>
          <p:cNvSpPr>
            <a:spLocks noGrp="1"/>
          </p:cNvSpPr>
          <p:nvPr>
            <p:ph type="ftr" sz="quarter" idx="11"/>
          </p:nvPr>
        </p:nvSpPr>
        <p:spPr/>
        <p:txBody>
          <a:bodyPr/>
          <a:lstStyle/>
          <a:p>
            <a:endParaRPr kumimoji="0" lang="en-US" dirty="0"/>
          </a:p>
        </p:txBody>
      </p:sp>
      <p:sp>
        <p:nvSpPr>
          <p:cNvPr id="7" name="Segnaposto numero diapositiva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‹n.›</a:t>
            </a:fld>
            <a:endParaRPr kumimoji="0" lang="en-US" sz="2800" dirty="0"/>
          </a:p>
        </p:txBody>
      </p:sp>
    </p:spTree>
    <p:extLst>
      <p:ext uri="{BB962C8B-B14F-4D97-AF65-F5344CB8AC3E}">
        <p14:creationId xmlns:p14="http://schemas.microsoft.com/office/powerpoint/2010/main" val="26710821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23A271A1-F6D6-438B-A432-4747EE7ECD40}" type="datetimeFigureOut">
              <a:rPr lang="en-US" smtClean="0"/>
              <a:pPr eaLnBrk="1" latinLnBrk="0" hangingPunct="1"/>
              <a:t>31/08/20</a:t>
            </a:fld>
            <a:endParaRPr lang="en-US" sz="1400" dirty="0">
              <a:solidFill>
                <a:schemeClr val="tx2"/>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sz="1400" dirty="0">
              <a:solidFill>
                <a:schemeClr val="tx2"/>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F0C94032-CD4C-4C25-B0C2-CEC720522D92}" type="slidenum">
              <a:rPr kumimoji="0" lang="en-US" smtClean="0"/>
              <a:pPr algn="ctr" eaLnBrk="1" latinLnBrk="0" hangingPunct="1"/>
              <a:t>‹n.›</a:t>
            </a:fld>
            <a:endParaRPr kumimoji="0" lang="en-US" sz="1400" b="1" dirty="0">
              <a:solidFill>
                <a:srgbClr val="FFFFFF"/>
              </a:solidFill>
            </a:endParaRPr>
          </a:p>
        </p:txBody>
      </p:sp>
    </p:spTree>
    <p:extLst>
      <p:ext uri="{BB962C8B-B14F-4D97-AF65-F5344CB8AC3E}">
        <p14:creationId xmlns:p14="http://schemas.microsoft.com/office/powerpoint/2010/main" val="5836600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1" r:id="rId12"/>
    <p:sldLayoutId id="2147483672"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1" Type="http://schemas.openxmlformats.org/officeDocument/2006/relationships/hyperlink" Target="http://www.google.it/url?sa=i&amp;source=images&amp;cd=&amp;cad=rja&amp;docid=x6mXHvFME1GzqM&amp;tbnid=0hIH-EMJhW0SjM:&amp;ved=0CAgQjRwwAA&amp;url=http://debatiendo.info/2013/03/15/a-quien-eligio-abrego/&amp;ei=7MJvUansHOP94APix4HIDA&amp;psig=AFQjCNEIi0mw5aAMHoajQBBUuM1BdcXvrQ&amp;ust=1366365292500085" TargetMode="External"/><Relationship Id="rId12" Type="http://schemas.openxmlformats.org/officeDocument/2006/relationships/image" Target="../media/image11.jpeg"/><Relationship Id="rId1" Type="http://schemas.openxmlformats.org/officeDocument/2006/relationships/tags" Target="../tags/tag8.xml"/><Relationship Id="rId2" Type="http://schemas.openxmlformats.org/officeDocument/2006/relationships/slideLayout" Target="../slideLayouts/slideLayout1.xml"/><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7.jpeg"/><Relationship Id="rId7" Type="http://schemas.openxmlformats.org/officeDocument/2006/relationships/hyperlink" Target="http://www.google.it/url?sa=i&amp;source=images&amp;cd=&amp;cad=rja&amp;docid=GuGU1m5vmVJ4CM&amp;tbnid=tgnlcnL45fjFeM:&amp;ved=0CAgQjRwwAA&amp;url=http://it.123rf.com/photo_12344709_disegno-floreale-con-un-barattolo-di-miele-dolce.html&amp;ei=BMtvUcuyFsrc4AOgoIEY&amp;psig=AFQjCNFkJOvIIPrBWgAOMv1OJHuBe8w1QA&amp;ust=1366367364400036" TargetMode="External"/><Relationship Id="rId8" Type="http://schemas.openxmlformats.org/officeDocument/2006/relationships/image" Target="../media/image8.jpeg"/><Relationship Id="rId9" Type="http://schemas.openxmlformats.org/officeDocument/2006/relationships/hyperlink" Target="http://www.google.it/url?sa=i&amp;source=images&amp;cd=&amp;cad=rja&amp;docid=xOsjKn2cVdrOhM&amp;tbnid=AGAD6uK6TJisqM:&amp;ved=0CAgQjRwwAA&amp;url=http://www.museoterritorio.it/eventi_pagina.asp?ID=2&amp;ei=b8tvUeHKE6_64AOasoCICA&amp;psig=AFQjCNEThJwGtZNUDqIIyGFHdQeoL6LiXQ&amp;ust=1366367471348258" TargetMode="External"/><Relationship Id="rId10" Type="http://schemas.openxmlformats.org/officeDocument/2006/relationships/image" Target="../media/image9.jpeg"/></Relationships>
</file>

<file path=ppt/slides/_rels/slide11.xml.rels><?xml version="1.0" encoding="UTF-8" standalone="yes"?>
<Relationships xmlns="http://schemas.openxmlformats.org/package/2006/relationships"><Relationship Id="rId11" Type="http://schemas.openxmlformats.org/officeDocument/2006/relationships/image" Target="../media/image10.jpeg"/><Relationship Id="rId12"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13" Type="http://schemas.openxmlformats.org/officeDocument/2006/relationships/image" Target="../media/image3.jpeg"/><Relationship Id="rId14" Type="http://schemas.openxmlformats.org/officeDocument/2006/relationships/hyperlink" Target="http://www.google.it/url?sa=i&amp;source=images&amp;cd=&amp;cad=rja&amp;docid=-UBv6__quPfQtM&amp;tbnid=cZZqO3LB_6yXwM:&amp;ved=0CAgQjRwwAA&amp;url=http://galleria.acolore.com/veicoli/camion/camioncino-dipinto-da-cristini-1060518.html&amp;ei=e7tvUdKjBJDE4AOewIGIAg&amp;psig=AFQjCNGJBGrsxrocB9IFemabvJwuX0eq1w&amp;ust=1366363387097806" TargetMode="External"/><Relationship Id="rId15" Type="http://schemas.openxmlformats.org/officeDocument/2006/relationships/image" Target="../media/image5.jpeg"/><Relationship Id="rId1" Type="http://schemas.openxmlformats.org/officeDocument/2006/relationships/tags" Target="../tags/tag9.xml"/><Relationship Id="rId2" Type="http://schemas.openxmlformats.org/officeDocument/2006/relationships/slideLayout" Target="../slideLayouts/slideLayout1.xml"/><Relationship Id="rId3" Type="http://schemas.openxmlformats.org/officeDocument/2006/relationships/image" Target="../media/image4.jpeg"/><Relationship Id="rId4" Type="http://schemas.openxmlformats.org/officeDocument/2006/relationships/image" Target="../media/image6.jpeg"/><Relationship Id="rId5" Type="http://schemas.openxmlformats.org/officeDocument/2006/relationships/image" Target="../media/image7.jpeg"/><Relationship Id="rId6" Type="http://schemas.openxmlformats.org/officeDocument/2006/relationships/hyperlink" Target="http://www.google.it/url?sa=i&amp;source=images&amp;cd=&amp;cad=rja&amp;docid=GuGU1m5vmVJ4CM&amp;tbnid=tgnlcnL45fjFeM:&amp;ved=0CAgQjRwwAA&amp;url=http://it.123rf.com/photo_12344709_disegno-floreale-con-un-barattolo-di-miele-dolce.html&amp;ei=BMtvUcuyFsrc4AOgoIEY&amp;psig=AFQjCNFkJOvIIPrBWgAOMv1OJHuBe8w1QA&amp;ust=1366367364400036" TargetMode="External"/><Relationship Id="rId7" Type="http://schemas.openxmlformats.org/officeDocument/2006/relationships/image" Target="../media/image8.jpeg"/><Relationship Id="rId8" Type="http://schemas.openxmlformats.org/officeDocument/2006/relationships/hyperlink" Target="http://www.google.it/url?sa=i&amp;source=images&amp;cd=&amp;cad=rja&amp;docid=xOsjKn2cVdrOhM&amp;tbnid=AGAD6uK6TJisqM:&amp;ved=0CAgQjRwwAA&amp;url=http://www.museoterritorio.it/eventi_pagina.asp?ID=2&amp;ei=b8tvUeHKE6_64AOasoCICA&amp;psig=AFQjCNEThJwGtZNUDqIIyGFHdQeoL6LiXQ&amp;ust=1366367471348258" TargetMode="External"/><Relationship Id="rId9" Type="http://schemas.openxmlformats.org/officeDocument/2006/relationships/image" Target="../media/image9.jpeg"/><Relationship Id="rId10" Type="http://schemas.openxmlformats.org/officeDocument/2006/relationships/hyperlink" Target="http://www.google.it/url?sa=i&amp;source=images&amp;cd=&amp;cad=rja&amp;docid=Bclgaojo1bA5-M&amp;tbnid=fZ9x3CYc3ID33M:&amp;ved=0CAgQjRwwAA&amp;url=http://www.lavozdelsandinismo.com/nicaragua/2010-02-20/se-inicia-en-abril-construccion-de-cuartos-frios-en-mercados/&amp;ei=S8xvUfOiKM-14APu7AE&amp;psig=AFQjCNFSmameGqv6pivoxBzG9K6RsRlOxg&amp;ust=1366367691686763" TargetMode="External"/></Relationships>
</file>

<file path=ppt/slides/_rels/slide12.xml.rels><?xml version="1.0" encoding="UTF-8" standalone="yes"?>
<Relationships xmlns="http://schemas.openxmlformats.org/package/2006/relationships"><Relationship Id="rId11" Type="http://schemas.openxmlformats.org/officeDocument/2006/relationships/image" Target="../media/image8.jpeg"/><Relationship Id="rId12" Type="http://schemas.openxmlformats.org/officeDocument/2006/relationships/hyperlink" Target="http://www.google.it/url?sa=i&amp;source=images&amp;cd=&amp;cad=rja&amp;docid=xOsjKn2cVdrOhM&amp;tbnid=AGAD6uK6TJisqM:&amp;ved=0CAgQjRwwAA&amp;url=http://www.museoterritorio.it/eventi_pagina.asp?ID=2&amp;ei=b8tvUeHKE6_64AOasoCICA&amp;psig=AFQjCNEThJwGtZNUDqIIyGFHdQeoL6LiXQ&amp;ust=1366367471348258" TargetMode="External"/><Relationship Id="rId13" Type="http://schemas.openxmlformats.org/officeDocument/2006/relationships/image" Target="../media/image9.jpeg"/><Relationship Id="rId14" Type="http://schemas.openxmlformats.org/officeDocument/2006/relationships/hyperlink" Target="http://www.google.it/url?sa=i&amp;source=images&amp;cd=&amp;cad=rja&amp;docid=Bclgaojo1bA5-M&amp;tbnid=fZ9x3CYc3ID33M:&amp;ved=0CAgQjRwwAA&amp;url=http://www.lavozdelsandinismo.com/nicaragua/2010-02-20/se-inicia-en-abril-construccion-de-cuartos-frios-en-mercados/&amp;ei=S8xvUfOiKM-14APu7AE&amp;psig=AFQjCNFSmameGqv6pivoxBzG9K6RsRlOxg&amp;ust=1366367691686763" TargetMode="External"/><Relationship Id="rId15" Type="http://schemas.openxmlformats.org/officeDocument/2006/relationships/image" Target="../media/image10.jpeg"/><Relationship Id="rId16" Type="http://schemas.openxmlformats.org/officeDocument/2006/relationships/image" Target="../media/image12.jpeg"/><Relationship Id="rId17" Type="http://schemas.openxmlformats.org/officeDocument/2006/relationships/hyperlink" Target="http://www.google.it/url?sa=i&amp;rct=j&amp;q=IMMAGINI+CENTRO+COMMERCIALE&amp;source=images&amp;cd=&amp;cad=rja&amp;docid=GypA_8DvJOG-2M&amp;tbnid=9H6qkUFnZup4YM:&amp;ved=0CAUQjRw&amp;url=http://www.portaovest.it/centro_commerciale.htm&amp;ei=1N5vUfWdKLK14APksoGwDw&amp;psig=AFQjCNGBbbngtks1Rv94lUYnUefEO9NAnQ&amp;ust=1366372109020745" TargetMode="External"/><Relationship Id="rId18" Type="http://schemas.openxmlformats.org/officeDocument/2006/relationships/image" Target="../media/image13.jpeg"/><Relationship Id="rId1" Type="http://schemas.openxmlformats.org/officeDocument/2006/relationships/tags" Target="../tags/tag10.xml"/><Relationship Id="rId2" Type="http://schemas.openxmlformats.org/officeDocument/2006/relationships/slideLayout" Target="../slideLayouts/slideLayout1.xml"/><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hyperlink" Target="http://www.google.it/url?sa=i&amp;source=images&amp;cd=&amp;cad=rja&amp;docid=-UBv6__quPfQtM&amp;tbnid=cZZqO3LB_6yXwM:&amp;ved=0CAgQjRwwAA&amp;url=http://galleria.acolore.com/veicoli/camion/camioncino-dipinto-da-cristini-1060518.html&amp;ei=e7tvUdKjBJDE4AOewIGIAg&amp;psig=AFQjCNGJBGrsxrocB9IFemabvJwuX0eq1w&amp;ust=1366363387097806" TargetMode="External"/><Relationship Id="rId7" Type="http://schemas.openxmlformats.org/officeDocument/2006/relationships/image" Target="../media/image5.jpeg"/><Relationship Id="rId8" Type="http://schemas.openxmlformats.org/officeDocument/2006/relationships/image" Target="../media/image6.jpeg"/><Relationship Id="rId9" Type="http://schemas.openxmlformats.org/officeDocument/2006/relationships/image" Target="../media/image7.jpeg"/><Relationship Id="rId10" Type="http://schemas.openxmlformats.org/officeDocument/2006/relationships/hyperlink" Target="http://www.google.it/url?sa=i&amp;source=images&amp;cd=&amp;cad=rja&amp;docid=GuGU1m5vmVJ4CM&amp;tbnid=tgnlcnL45fjFeM:&amp;ved=0CAgQjRwwAA&amp;url=http://it.123rf.com/photo_12344709_disegno-floreale-con-un-barattolo-di-miele-dolce.html&amp;ei=BMtvUcuyFsrc4AOgoIEY&amp;psig=AFQjCNFkJOvIIPrBWgAOMv1OJHuBe8w1QA&amp;ust=1366367364400036" TargetMode="External"/></Relationships>
</file>

<file path=ppt/slides/_rels/slide13.xml.rels><?xml version="1.0" encoding="UTF-8" standalone="yes"?>
<Relationships xmlns="http://schemas.openxmlformats.org/package/2006/relationships"><Relationship Id="rId9" Type="http://schemas.openxmlformats.org/officeDocument/2006/relationships/hyperlink" Target="http://www.google.it/url?sa=i&amp;source=images&amp;cd=&amp;cad=rja&amp;docid=GuGU1m5vmVJ4CM&amp;tbnid=tgnlcnL45fjFeM:&amp;ved=0CAgQjRwwAA&amp;url=http://it.123rf.com/photo_12344709_disegno-floreale-con-un-barattolo-di-miele-dolce.html&amp;ei=BMtvUcuyFsrc4AOgoIEY&amp;psig=AFQjCNFkJOvIIPrBWgAOMv1OJHuBe8w1QA&amp;ust=1366367364400036" TargetMode="External"/><Relationship Id="rId20" Type="http://schemas.openxmlformats.org/officeDocument/2006/relationships/image" Target="../media/image15.jpeg"/><Relationship Id="rId21" Type="http://schemas.openxmlformats.org/officeDocument/2006/relationships/image" Target="../media/image4.jpeg"/><Relationship Id="rId22" Type="http://schemas.openxmlformats.org/officeDocument/2006/relationships/hyperlink" Target="http://www.google.it/url?sa=i&amp;rct=j&amp;q=imagen+centro+de+capacitacion&amp;source=images&amp;cd=&amp;cad=rja&amp;docid=ZfKYfnORs_Q86M&amp;tbnid=8Ad67hOwVQHNWM:&amp;ved=0CAUQjRw&amp;url=http://www.lahsrl.com.ar/noticias/ampliar/8&amp;ei=HdlvUa7xGs_I4APRxYDYDw&amp;psig=AFQjCNHfzqB5fNgYzuZywphTIH9RlnSS7w&amp;ust=1366370950625333" TargetMode="External"/><Relationship Id="rId23" Type="http://schemas.openxmlformats.org/officeDocument/2006/relationships/image" Target="../media/image16.jpeg"/><Relationship Id="rId24" Type="http://schemas.openxmlformats.org/officeDocument/2006/relationships/image" Target="../media/image17.jpeg"/><Relationship Id="rId10" Type="http://schemas.openxmlformats.org/officeDocument/2006/relationships/image" Target="../media/image8.jpeg"/><Relationship Id="rId11" Type="http://schemas.openxmlformats.org/officeDocument/2006/relationships/hyperlink" Target="http://www.google.it/url?sa=i&amp;source=images&amp;cd=&amp;cad=rja&amp;docid=xOsjKn2cVdrOhM&amp;tbnid=AGAD6uK6TJisqM:&amp;ved=0CAgQjRwwAA&amp;url=http://www.museoterritorio.it/eventi_pagina.asp?ID=2&amp;ei=b8tvUeHKE6_64AOasoCICA&amp;psig=AFQjCNEThJwGtZNUDqIIyGFHdQeoL6LiXQ&amp;ust=1366367471348258" TargetMode="External"/><Relationship Id="rId12" Type="http://schemas.openxmlformats.org/officeDocument/2006/relationships/image" Target="../media/image9.jpeg"/><Relationship Id="rId13" Type="http://schemas.openxmlformats.org/officeDocument/2006/relationships/hyperlink" Target="http://www.google.it/url?sa=i&amp;source=images&amp;cd=&amp;cad=rja&amp;docid=Bclgaojo1bA5-M&amp;tbnid=fZ9x3CYc3ID33M:&amp;ved=0CAgQjRwwAA&amp;url=http://www.lavozdelsandinismo.com/nicaragua/2010-02-20/se-inicia-en-abril-construccion-de-cuartos-frios-en-mercados/&amp;ei=S8xvUfOiKM-14APu7AE&amp;psig=AFQjCNFSmameGqv6pivoxBzG9K6RsRlOxg&amp;ust=1366367691686763" TargetMode="External"/><Relationship Id="rId14" Type="http://schemas.openxmlformats.org/officeDocument/2006/relationships/image" Target="../media/image10.jpeg"/><Relationship Id="rId15" Type="http://schemas.openxmlformats.org/officeDocument/2006/relationships/image" Target="../media/image12.jpeg"/><Relationship Id="rId16" Type="http://schemas.openxmlformats.org/officeDocument/2006/relationships/hyperlink" Target="http://www.google.it/url?sa=i&amp;rct=j&amp;q=IMMAGINI+CENTRO+COMMERCIALE&amp;source=images&amp;cd=&amp;cad=rja&amp;docid=GypA_8DvJOG-2M&amp;tbnid=9H6qkUFnZup4YM:&amp;ved=0CAUQjRw&amp;url=http://www.portaovest.it/centro_commerciale.htm&amp;ei=1N5vUfWdKLK14APksoGwDw&amp;psig=AFQjCNGBbbngtks1Rv94lUYnUefEO9NAnQ&amp;ust=1366372109020745" TargetMode="External"/><Relationship Id="rId17" Type="http://schemas.openxmlformats.org/officeDocument/2006/relationships/image" Target="../media/image13.jpeg"/><Relationship Id="rId18" Type="http://schemas.openxmlformats.org/officeDocument/2006/relationships/image" Target="../media/image14.png"/><Relationship Id="rId19" Type="http://schemas.openxmlformats.org/officeDocument/2006/relationships/hyperlink" Target="http://www.google.it/url?sa=i&amp;rct=j&amp;q=imagen+centro+de+investigacion&amp;source=images&amp;cd=&amp;cad=rja&amp;docid=MPfp7s5AADMWaM&amp;tbnid=ZgbHHM61uCjWhM:&amp;ved=0CAUQjRw&amp;url=http://www.diplectanum.dsl.pipex.com/newsletter/newsl10.htm&amp;ei=aNpvUdO-Fbep4AOGloCgBw&amp;psig=AFQjCNHE3ynJ-c5shd0tPL-X1VRneSnpfQ&amp;ust=1366371077414639" TargetMode="External"/><Relationship Id="rId1" Type="http://schemas.openxmlformats.org/officeDocument/2006/relationships/tags" Target="../tags/tag11.xml"/><Relationship Id="rId2" Type="http://schemas.openxmlformats.org/officeDocument/2006/relationships/slideLayout" Target="../slideLayouts/slideLayout1.xml"/><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hyperlink" Target="http://www.google.it/url?sa=i&amp;source=images&amp;cd=&amp;cad=rja&amp;docid=-UBv6__quPfQtM&amp;tbnid=cZZqO3LB_6yXwM:&amp;ved=0CAgQjRwwAA&amp;url=http://galleria.acolore.com/veicoli/camion/camioncino-dipinto-da-cristini-1060518.html&amp;ei=e7tvUdKjBJDE4AOewIGIAg&amp;psig=AFQjCNGJBGrsxrocB9IFemabvJwuX0eq1w&amp;ust=1366363387097806" TargetMode="External"/><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5" Type="http://schemas.openxmlformats.org/officeDocument/2006/relationships/image" Target="../media/image3.jpeg"/><Relationship Id="rId1" Type="http://schemas.openxmlformats.org/officeDocument/2006/relationships/tags" Target="../tags/tag2.xml"/><Relationship Id="rId2"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5" Type="http://schemas.openxmlformats.org/officeDocument/2006/relationships/image" Target="../media/image3.jpeg"/><Relationship Id="rId1" Type="http://schemas.openxmlformats.org/officeDocument/2006/relationships/tags" Target="../tags/tag3.x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1" Type="http://schemas.openxmlformats.org/officeDocument/2006/relationships/tags" Target="../tags/tag4.x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1" Type="http://schemas.openxmlformats.org/officeDocument/2006/relationships/tags" Target="../tags/tag5.xml"/><Relationship Id="rId2"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hyperlink" Target="http://www.google.it/url?sa=i&amp;source=images&amp;cd=&amp;cad=rja&amp;docid=-UBv6__quPfQtM&amp;tbnid=cZZqO3LB_6yXwM:&amp;ved=0CAgQjRwwAA&amp;url=http://galleria.acolore.com/veicoli/camion/camioncino-dipinto-da-cristini-1060518.html&amp;ei=e7tvUdKjBJDE4AOewIGIAg&amp;psig=AFQjCNGJBGrsxrocB9IFemabvJwuX0eq1w&amp;ust=1366363387097806" TargetMode="External"/><Relationship Id="rId7" Type="http://schemas.openxmlformats.org/officeDocument/2006/relationships/image" Target="../media/image5.jpeg"/><Relationship Id="rId8" Type="http://schemas.openxmlformats.org/officeDocument/2006/relationships/image" Target="../media/image6.jpeg"/><Relationship Id="rId1" Type="http://schemas.openxmlformats.org/officeDocument/2006/relationships/tags" Target="../tags/tag6.xml"/><Relationship Id="rId2"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1" Type="http://schemas.openxmlformats.org/officeDocument/2006/relationships/hyperlink" Target="http://www.google.it/url?sa=i&amp;source=images&amp;cd=&amp;cad=rja&amp;docid=Bclgaojo1bA5-M&amp;tbnid=fZ9x3CYc3ID33M:&amp;ved=0CAgQjRwwAA&amp;url=http://www.lavozdelsandinismo.com/nicaragua/2010-02-20/se-inicia-en-abril-construccion-de-cuartos-frios-en-mercados/&amp;ei=S8xvUfOiKM-14APu7AE&amp;psig=AFQjCNFSmameGqv6pivoxBzG9K6RsRlOxg&amp;ust=1366367691686763" TargetMode="External"/><Relationship Id="rId12" Type="http://schemas.openxmlformats.org/officeDocument/2006/relationships/image" Target="../media/image10.jpeg"/><Relationship Id="rId1" Type="http://schemas.openxmlformats.org/officeDocument/2006/relationships/tags" Target="../tags/tag7.xml"/><Relationship Id="rId2" Type="http://schemas.openxmlformats.org/officeDocument/2006/relationships/slideLayout" Target="../slideLayouts/slideLayout1.xml"/><Relationship Id="rId3" Type="http://schemas.openxmlformats.org/officeDocument/2006/relationships/hyperlink" Target="http://www.google.it/url?sa=i&amp;source=images&amp;cd=&amp;cad=rja&amp;docid=SZOK5F8yZKD55M&amp;tbnid=KL7cdyXQ-lUqTM:&amp;ved=0CAgQjRwwAA&amp;url=http://www.disegnidacolorareonline.com/disegni-da-stampare/mucca-fattoria-da-colorare&amp;ei=xbdvUfW5Odeq4AO52YCADw&amp;psig=AFQjCNHqMiZNyA-BZlBHnTTd8bNskkuubw&amp;ust=1366362437969197" TargetMode="External"/><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7.jpeg"/><Relationship Id="rId7" Type="http://schemas.openxmlformats.org/officeDocument/2006/relationships/hyperlink" Target="http://www.google.it/url?sa=i&amp;source=images&amp;cd=&amp;cad=rja&amp;docid=GuGU1m5vmVJ4CM&amp;tbnid=tgnlcnL45fjFeM:&amp;ved=0CAgQjRwwAA&amp;url=http://it.123rf.com/photo_12344709_disegno-floreale-con-un-barattolo-di-miele-dolce.html&amp;ei=BMtvUcuyFsrc4AOgoIEY&amp;psig=AFQjCNFkJOvIIPrBWgAOMv1OJHuBe8w1QA&amp;ust=1366367364400036" TargetMode="External"/><Relationship Id="rId8" Type="http://schemas.openxmlformats.org/officeDocument/2006/relationships/image" Target="../media/image8.jpeg"/><Relationship Id="rId9" Type="http://schemas.openxmlformats.org/officeDocument/2006/relationships/hyperlink" Target="http://www.google.it/url?sa=i&amp;source=images&amp;cd=&amp;cad=rja&amp;docid=xOsjKn2cVdrOhM&amp;tbnid=AGAD6uK6TJisqM:&amp;ved=0CAgQjRwwAA&amp;url=http://www.museoterritorio.it/eventi_pagina.asp?ID=2&amp;ei=b8tvUeHKE6_64AOasoCICA&amp;psig=AFQjCNEThJwGtZNUDqIIyGFHdQeoL6LiXQ&amp;ust=1366367471348258" TargetMode="External"/><Relationship Id="rId10"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14111"/>
            <a:ext cx="9144000" cy="6858000"/>
          </a:xfrm>
          <a:prstGeom prst="rect">
            <a:avLst/>
          </a:prstGeom>
        </p:spPr>
      </p:pic>
      <p:sp>
        <p:nvSpPr>
          <p:cNvPr id="4" name="Rettangolo 3"/>
          <p:cNvSpPr/>
          <p:nvPr/>
        </p:nvSpPr>
        <p:spPr>
          <a:xfrm>
            <a:off x="442452" y="3251213"/>
            <a:ext cx="8524567" cy="2369880"/>
          </a:xfrm>
          <a:prstGeom prst="rect">
            <a:avLst/>
          </a:prstGeom>
          <a:noFill/>
        </p:spPr>
        <p:txBody>
          <a:bodyPr wrap="square" lIns="91440" tIns="45720" rIns="91440" bIns="45720">
            <a:spAutoFit/>
          </a:bodyPr>
          <a:lstStyle/>
          <a:p>
            <a:r>
              <a:rPr lang="en-GB" sz="2400" b="1" dirty="0">
                <a:solidFill>
                  <a:srgbClr val="006666"/>
                </a:solidFill>
              </a:rPr>
              <a:t>Activity 0.2 - Consortium meetings and workshops among partners </a:t>
            </a:r>
            <a:endParaRPr lang="ru-RU" sz="2400" dirty="0">
              <a:solidFill>
                <a:srgbClr val="006666"/>
              </a:solidFill>
            </a:endParaRPr>
          </a:p>
          <a:p>
            <a:r>
              <a:rPr lang="en-GB" sz="2400" b="1" dirty="0">
                <a:solidFill>
                  <a:srgbClr val="006666"/>
                </a:solidFill>
              </a:rPr>
              <a:t>Consortium meeting  № 5 </a:t>
            </a:r>
            <a:r>
              <a:rPr lang="en-GB" sz="2400" b="1" dirty="0" smtClean="0">
                <a:solidFill>
                  <a:srgbClr val="006666"/>
                </a:solidFill>
              </a:rPr>
              <a:t>– </a:t>
            </a:r>
            <a:r>
              <a:rPr lang="en-GB" sz="2400" b="1" dirty="0">
                <a:solidFill>
                  <a:srgbClr val="006666"/>
                </a:solidFill>
              </a:rPr>
              <a:t>WORKSHOP </a:t>
            </a:r>
            <a:r>
              <a:rPr lang="en-GB" sz="2400" b="1" dirty="0" smtClean="0">
                <a:solidFill>
                  <a:srgbClr val="006666"/>
                </a:solidFill>
              </a:rPr>
              <a:t>2 </a:t>
            </a:r>
            <a:endParaRPr lang="ru-RU" sz="2400" dirty="0">
              <a:solidFill>
                <a:srgbClr val="006666"/>
              </a:solidFill>
            </a:endParaRPr>
          </a:p>
          <a:p>
            <a:r>
              <a:rPr lang="en-GB" sz="2400" b="1" dirty="0">
                <a:solidFill>
                  <a:srgbClr val="006666"/>
                </a:solidFill>
              </a:rPr>
              <a:t>Capacity building of the Russian Project partners </a:t>
            </a:r>
            <a:r>
              <a:rPr lang="en-GB" sz="2400" b="1" dirty="0" smtClean="0">
                <a:solidFill>
                  <a:srgbClr val="006666"/>
                </a:solidFill>
              </a:rPr>
              <a:t>on</a:t>
            </a:r>
          </a:p>
          <a:p>
            <a:endParaRPr lang="it-IT" sz="2400" b="1" dirty="0">
              <a:ln w="19050">
                <a:solidFill>
                  <a:srgbClr val="000000"/>
                </a:solidFill>
                <a:prstDash val="solid"/>
              </a:ln>
              <a:solidFill>
                <a:srgbClr val="006666"/>
              </a:solidFill>
              <a:effectLst>
                <a:outerShdw blurRad="50000" dist="50800" dir="7500000" algn="tl">
                  <a:srgbClr val="000000">
                    <a:shade val="5000"/>
                    <a:alpha val="35000"/>
                  </a:srgbClr>
                </a:outerShdw>
              </a:effectLst>
            </a:endParaRPr>
          </a:p>
          <a:p>
            <a:pPr algn="ctr"/>
            <a:r>
              <a:rPr lang="it-IT" sz="2800" b="1" dirty="0" smtClean="0">
                <a:ln w="19050">
                  <a:solidFill>
                    <a:srgbClr val="000000"/>
                  </a:solidFill>
                  <a:prstDash val="solid"/>
                </a:ln>
                <a:solidFill>
                  <a:schemeClr val="bg1">
                    <a:lumMod val="85000"/>
                  </a:schemeClr>
                </a:solidFill>
                <a:effectLst>
                  <a:outerShdw blurRad="50000" dist="50800" dir="7500000" algn="tl">
                    <a:srgbClr val="000000">
                      <a:shade val="5000"/>
                      <a:alpha val="35000"/>
                    </a:srgbClr>
                  </a:outerShdw>
                </a:effectLst>
              </a:rPr>
              <a:t>“The </a:t>
            </a:r>
            <a:r>
              <a:rPr lang="it-IT" sz="2800" b="1" dirty="0" err="1" smtClean="0">
                <a:ln w="19050">
                  <a:solidFill>
                    <a:srgbClr val="000000"/>
                  </a:solidFill>
                  <a:prstDash val="solid"/>
                </a:ln>
                <a:solidFill>
                  <a:schemeClr val="bg1">
                    <a:lumMod val="85000"/>
                  </a:schemeClr>
                </a:solidFill>
                <a:effectLst>
                  <a:outerShdw blurRad="50000" dist="50800" dir="7500000" algn="tl">
                    <a:srgbClr val="000000">
                      <a:shade val="5000"/>
                      <a:alpha val="35000"/>
                    </a:srgbClr>
                  </a:outerShdw>
                </a:effectLst>
              </a:rPr>
              <a:t>Governance</a:t>
            </a:r>
            <a:r>
              <a:rPr lang="it-IT" sz="2800" b="1" dirty="0" smtClean="0">
                <a:ln w="19050">
                  <a:solidFill>
                    <a:srgbClr val="000000"/>
                  </a:solidFill>
                  <a:prstDash val="solid"/>
                </a:ln>
                <a:solidFill>
                  <a:schemeClr val="bg1">
                    <a:lumMod val="85000"/>
                  </a:schemeClr>
                </a:solidFill>
                <a:effectLst>
                  <a:outerShdw blurRad="50000" dist="50800" dir="7500000" algn="tl">
                    <a:srgbClr val="000000">
                      <a:shade val="5000"/>
                      <a:alpha val="35000"/>
                    </a:srgbClr>
                  </a:outerShdw>
                </a:effectLst>
              </a:rPr>
              <a:t> </a:t>
            </a:r>
            <a:r>
              <a:rPr lang="it-IT" sz="2800" b="1" dirty="0" err="1" smtClean="0">
                <a:ln w="19050">
                  <a:solidFill>
                    <a:srgbClr val="000000"/>
                  </a:solidFill>
                  <a:prstDash val="solid"/>
                </a:ln>
                <a:solidFill>
                  <a:schemeClr val="bg1">
                    <a:lumMod val="85000"/>
                  </a:schemeClr>
                </a:solidFill>
                <a:effectLst>
                  <a:outerShdw blurRad="50000" dist="50800" dir="7500000" algn="tl">
                    <a:srgbClr val="000000">
                      <a:shade val="5000"/>
                      <a:alpha val="35000"/>
                    </a:srgbClr>
                  </a:outerShdw>
                </a:effectLst>
              </a:rPr>
              <a:t>Approach</a:t>
            </a:r>
            <a:r>
              <a:rPr lang="it-IT" sz="2800" b="1" dirty="0">
                <a:ln w="19050">
                  <a:solidFill>
                    <a:srgbClr val="000000"/>
                  </a:solidFill>
                  <a:prstDash val="solid"/>
                </a:ln>
                <a:solidFill>
                  <a:schemeClr val="bg1">
                    <a:lumMod val="85000"/>
                  </a:schemeClr>
                </a:solidFill>
                <a:effectLst>
                  <a:outerShdw blurRad="50000" dist="50800" dir="7500000" algn="tl">
                    <a:srgbClr val="000000">
                      <a:shade val="5000"/>
                      <a:alpha val="35000"/>
                    </a:srgbClr>
                  </a:outerShdw>
                </a:effectLst>
              </a:rPr>
              <a:t>”</a:t>
            </a:r>
          </a:p>
        </p:txBody>
      </p:sp>
      <p:pic>
        <p:nvPicPr>
          <p:cNvPr id="6" name="Immagine 5"/>
          <p:cNvPicPr>
            <a:picLocks noChangeAspect="1"/>
          </p:cNvPicPr>
          <p:nvPr/>
        </p:nvPicPr>
        <p:blipFill>
          <a:blip r:embed="rId3"/>
          <a:stretch>
            <a:fillRect/>
          </a:stretch>
        </p:blipFill>
        <p:spPr>
          <a:xfrm>
            <a:off x="191729" y="1352518"/>
            <a:ext cx="8952271" cy="1582593"/>
          </a:xfrm>
          <a:prstGeom prst="rect">
            <a:avLst/>
          </a:prstGeom>
        </p:spPr>
      </p:pic>
      <p:sp>
        <p:nvSpPr>
          <p:cNvPr id="7" name="CasellaDiTesto 6"/>
          <p:cNvSpPr txBox="1"/>
          <p:nvPr/>
        </p:nvSpPr>
        <p:spPr>
          <a:xfrm>
            <a:off x="7351463" y="5696980"/>
            <a:ext cx="1707860" cy="369332"/>
          </a:xfrm>
          <a:prstGeom prst="rect">
            <a:avLst/>
          </a:prstGeom>
          <a:noFill/>
        </p:spPr>
        <p:txBody>
          <a:bodyPr wrap="square" rtlCol="0">
            <a:spAutoFit/>
          </a:bodyPr>
          <a:lstStyle/>
          <a:p>
            <a:r>
              <a:rPr lang="it-IT" b="1" i="1" smtClean="0">
                <a:solidFill>
                  <a:srgbClr val="800000"/>
                </a:solidFill>
                <a:latin typeface="Arial"/>
                <a:cs typeface="Arial"/>
              </a:rPr>
              <a:t>22  MAY 2020</a:t>
            </a:r>
            <a:endParaRPr lang="it-IT" b="1" i="1" dirty="0">
              <a:solidFill>
                <a:srgbClr val="800000"/>
              </a:solidFill>
              <a:latin typeface="Arial"/>
              <a:cs typeface="Arial"/>
            </a:endParaRPr>
          </a:p>
        </p:txBody>
      </p:sp>
    </p:spTree>
    <p:extLst>
      <p:ext uri="{BB962C8B-B14F-4D97-AF65-F5344CB8AC3E}">
        <p14:creationId xmlns:p14="http://schemas.microsoft.com/office/powerpoint/2010/main" val="8218286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dirty="0"/>
          </a:p>
        </p:txBody>
      </p:sp>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83879" y="4005064"/>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83879" y="2937188"/>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28702" y="5013176"/>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24115" y="1844824"/>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24115" y="692696"/>
            <a:ext cx="809410" cy="792088"/>
          </a:xfrm>
          <a:prstGeom prst="rect">
            <a:avLst/>
          </a:prstGeom>
          <a:noFill/>
        </p:spPr>
      </p:pic>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1979712" y="1556792"/>
            <a:ext cx="1543050" cy="1619251"/>
          </a:xfrm>
          <a:prstGeom prst="rect">
            <a:avLst/>
          </a:prstGeom>
          <a:noFill/>
        </p:spPr>
      </p:pic>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7" name="Figura a mano libera 16"/>
          <p:cNvSpPr/>
          <p:nvPr/>
        </p:nvSpPr>
        <p:spPr>
          <a:xfrm>
            <a:off x="4973961" y="2556564"/>
            <a:ext cx="3090143" cy="3959708"/>
          </a:xfrm>
          <a:custGeom>
            <a:avLst/>
            <a:gdLst>
              <a:gd name="connsiteX0" fmla="*/ 32379 w 3090143"/>
              <a:gd name="connsiteY0" fmla="*/ 598116 h 3959708"/>
              <a:gd name="connsiteX1" fmla="*/ 146679 w 3090143"/>
              <a:gd name="connsiteY1" fmla="*/ 460956 h 3959708"/>
              <a:gd name="connsiteX2" fmla="*/ 260979 w 3090143"/>
              <a:gd name="connsiteY2" fmla="*/ 346656 h 3959708"/>
              <a:gd name="connsiteX3" fmla="*/ 443859 w 3090143"/>
              <a:gd name="connsiteY3" fmla="*/ 186636 h 3959708"/>
              <a:gd name="connsiteX4" fmla="*/ 512439 w 3090143"/>
              <a:gd name="connsiteY4" fmla="*/ 140916 h 3959708"/>
              <a:gd name="connsiteX5" fmla="*/ 558159 w 3090143"/>
              <a:gd name="connsiteY5" fmla="*/ 72336 h 3959708"/>
              <a:gd name="connsiteX6" fmla="*/ 786759 w 3090143"/>
              <a:gd name="connsiteY6" fmla="*/ 3756 h 3959708"/>
              <a:gd name="connsiteX7" fmla="*/ 1038219 w 3090143"/>
              <a:gd name="connsiteY7" fmla="*/ 26616 h 3959708"/>
              <a:gd name="connsiteX8" fmla="*/ 1061079 w 3090143"/>
              <a:gd name="connsiteY8" fmla="*/ 95196 h 3959708"/>
              <a:gd name="connsiteX9" fmla="*/ 1038219 w 3090143"/>
              <a:gd name="connsiteY9" fmla="*/ 483816 h 3959708"/>
              <a:gd name="connsiteX10" fmla="*/ 1061079 w 3090143"/>
              <a:gd name="connsiteY10" fmla="*/ 552396 h 3959708"/>
              <a:gd name="connsiteX11" fmla="*/ 1358259 w 3090143"/>
              <a:gd name="connsiteY11" fmla="*/ 575256 h 3959708"/>
              <a:gd name="connsiteX12" fmla="*/ 1426839 w 3090143"/>
              <a:gd name="connsiteY12" fmla="*/ 552396 h 3959708"/>
              <a:gd name="connsiteX13" fmla="*/ 1495419 w 3090143"/>
              <a:gd name="connsiteY13" fmla="*/ 506676 h 3959708"/>
              <a:gd name="connsiteX14" fmla="*/ 1632579 w 3090143"/>
              <a:gd name="connsiteY14" fmla="*/ 483816 h 3959708"/>
              <a:gd name="connsiteX15" fmla="*/ 1655439 w 3090143"/>
              <a:gd name="connsiteY15" fmla="*/ 552396 h 3959708"/>
              <a:gd name="connsiteX16" fmla="*/ 1724019 w 3090143"/>
              <a:gd name="connsiteY16" fmla="*/ 689556 h 3959708"/>
              <a:gd name="connsiteX17" fmla="*/ 1632579 w 3090143"/>
              <a:gd name="connsiteY17" fmla="*/ 803856 h 3959708"/>
              <a:gd name="connsiteX18" fmla="*/ 1541139 w 3090143"/>
              <a:gd name="connsiteY18" fmla="*/ 895296 h 3959708"/>
              <a:gd name="connsiteX19" fmla="*/ 1358259 w 3090143"/>
              <a:gd name="connsiteY19" fmla="*/ 1009596 h 3959708"/>
              <a:gd name="connsiteX20" fmla="*/ 1266819 w 3090143"/>
              <a:gd name="connsiteY20" fmla="*/ 1032456 h 3959708"/>
              <a:gd name="connsiteX21" fmla="*/ 1198239 w 3090143"/>
              <a:gd name="connsiteY21" fmla="*/ 1055316 h 3959708"/>
              <a:gd name="connsiteX22" fmla="*/ 1129659 w 3090143"/>
              <a:gd name="connsiteY22" fmla="*/ 1101036 h 3959708"/>
              <a:gd name="connsiteX23" fmla="*/ 786759 w 3090143"/>
              <a:gd name="connsiteY23" fmla="*/ 1123896 h 3959708"/>
              <a:gd name="connsiteX24" fmla="*/ 695319 w 3090143"/>
              <a:gd name="connsiteY24" fmla="*/ 1192476 h 3959708"/>
              <a:gd name="connsiteX25" fmla="*/ 649599 w 3090143"/>
              <a:gd name="connsiteY25" fmla="*/ 1261056 h 3959708"/>
              <a:gd name="connsiteX26" fmla="*/ 512439 w 3090143"/>
              <a:gd name="connsiteY26" fmla="*/ 1306776 h 3959708"/>
              <a:gd name="connsiteX27" fmla="*/ 443859 w 3090143"/>
              <a:gd name="connsiteY27" fmla="*/ 1329636 h 3959708"/>
              <a:gd name="connsiteX28" fmla="*/ 375279 w 3090143"/>
              <a:gd name="connsiteY28" fmla="*/ 1352496 h 3959708"/>
              <a:gd name="connsiteX29" fmla="*/ 306699 w 3090143"/>
              <a:gd name="connsiteY29" fmla="*/ 1398216 h 3959708"/>
              <a:gd name="connsiteX30" fmla="*/ 260979 w 3090143"/>
              <a:gd name="connsiteY30" fmla="*/ 1489656 h 3959708"/>
              <a:gd name="connsiteX31" fmla="*/ 215259 w 3090143"/>
              <a:gd name="connsiteY31" fmla="*/ 1626816 h 3959708"/>
              <a:gd name="connsiteX32" fmla="*/ 192399 w 3090143"/>
              <a:gd name="connsiteY32" fmla="*/ 1695396 h 3959708"/>
              <a:gd name="connsiteX33" fmla="*/ 146679 w 3090143"/>
              <a:gd name="connsiteY33" fmla="*/ 1855416 h 3959708"/>
              <a:gd name="connsiteX34" fmla="*/ 535299 w 3090143"/>
              <a:gd name="connsiteY34" fmla="*/ 1923996 h 3959708"/>
              <a:gd name="connsiteX35" fmla="*/ 603879 w 3090143"/>
              <a:gd name="connsiteY35" fmla="*/ 1878276 h 3959708"/>
              <a:gd name="connsiteX36" fmla="*/ 741039 w 3090143"/>
              <a:gd name="connsiteY36" fmla="*/ 1832556 h 3959708"/>
              <a:gd name="connsiteX37" fmla="*/ 969639 w 3090143"/>
              <a:gd name="connsiteY37" fmla="*/ 1855416 h 3959708"/>
              <a:gd name="connsiteX38" fmla="*/ 946779 w 3090143"/>
              <a:gd name="connsiteY38" fmla="*/ 2129736 h 3959708"/>
              <a:gd name="connsiteX39" fmla="*/ 855339 w 3090143"/>
              <a:gd name="connsiteY39" fmla="*/ 2335476 h 3959708"/>
              <a:gd name="connsiteX40" fmla="*/ 832479 w 3090143"/>
              <a:gd name="connsiteY40" fmla="*/ 2404056 h 3959708"/>
              <a:gd name="connsiteX41" fmla="*/ 718179 w 3090143"/>
              <a:gd name="connsiteY41" fmla="*/ 2541216 h 3959708"/>
              <a:gd name="connsiteX42" fmla="*/ 649599 w 3090143"/>
              <a:gd name="connsiteY42" fmla="*/ 2586936 h 3959708"/>
              <a:gd name="connsiteX43" fmla="*/ 626739 w 3090143"/>
              <a:gd name="connsiteY43" fmla="*/ 2655516 h 3959708"/>
              <a:gd name="connsiteX44" fmla="*/ 420999 w 3090143"/>
              <a:gd name="connsiteY44" fmla="*/ 2769816 h 3959708"/>
              <a:gd name="connsiteX45" fmla="*/ 329559 w 3090143"/>
              <a:gd name="connsiteY45" fmla="*/ 2929836 h 3959708"/>
              <a:gd name="connsiteX46" fmla="*/ 306699 w 3090143"/>
              <a:gd name="connsiteY46" fmla="*/ 3112716 h 3959708"/>
              <a:gd name="connsiteX47" fmla="*/ 443859 w 3090143"/>
              <a:gd name="connsiteY47" fmla="*/ 3524196 h 3959708"/>
              <a:gd name="connsiteX48" fmla="*/ 489579 w 3090143"/>
              <a:gd name="connsiteY48" fmla="*/ 3592776 h 3959708"/>
              <a:gd name="connsiteX49" fmla="*/ 558159 w 3090143"/>
              <a:gd name="connsiteY49" fmla="*/ 3615636 h 3959708"/>
              <a:gd name="connsiteX50" fmla="*/ 672459 w 3090143"/>
              <a:gd name="connsiteY50" fmla="*/ 3684216 h 3959708"/>
              <a:gd name="connsiteX51" fmla="*/ 809619 w 3090143"/>
              <a:gd name="connsiteY51" fmla="*/ 3775656 h 3959708"/>
              <a:gd name="connsiteX52" fmla="*/ 992499 w 3090143"/>
              <a:gd name="connsiteY52" fmla="*/ 3821376 h 3959708"/>
              <a:gd name="connsiteX53" fmla="*/ 1061079 w 3090143"/>
              <a:gd name="connsiteY53" fmla="*/ 3867096 h 3959708"/>
              <a:gd name="connsiteX54" fmla="*/ 1335399 w 3090143"/>
              <a:gd name="connsiteY54" fmla="*/ 3912816 h 3959708"/>
              <a:gd name="connsiteX55" fmla="*/ 1518279 w 3090143"/>
              <a:gd name="connsiteY55" fmla="*/ 3912816 h 3959708"/>
              <a:gd name="connsiteX56" fmla="*/ 1563999 w 3090143"/>
              <a:gd name="connsiteY56" fmla="*/ 3821376 h 3959708"/>
              <a:gd name="connsiteX57" fmla="*/ 1586859 w 3090143"/>
              <a:gd name="connsiteY57" fmla="*/ 3455616 h 3959708"/>
              <a:gd name="connsiteX58" fmla="*/ 1632579 w 3090143"/>
              <a:gd name="connsiteY58" fmla="*/ 3318456 h 3959708"/>
              <a:gd name="connsiteX59" fmla="*/ 1701159 w 3090143"/>
              <a:gd name="connsiteY59" fmla="*/ 3272736 h 3959708"/>
              <a:gd name="connsiteX60" fmla="*/ 1906899 w 3090143"/>
              <a:gd name="connsiteY60" fmla="*/ 3295596 h 3959708"/>
              <a:gd name="connsiteX61" fmla="*/ 1998339 w 3090143"/>
              <a:gd name="connsiteY61" fmla="*/ 3341316 h 3959708"/>
              <a:gd name="connsiteX62" fmla="*/ 2135499 w 3090143"/>
              <a:gd name="connsiteY62" fmla="*/ 3432756 h 3959708"/>
              <a:gd name="connsiteX63" fmla="*/ 2204079 w 3090143"/>
              <a:gd name="connsiteY63" fmla="*/ 3478476 h 3959708"/>
              <a:gd name="connsiteX64" fmla="*/ 2318379 w 3090143"/>
              <a:gd name="connsiteY64" fmla="*/ 3592776 h 3959708"/>
              <a:gd name="connsiteX65" fmla="*/ 2409819 w 3090143"/>
              <a:gd name="connsiteY65" fmla="*/ 3638496 h 3959708"/>
              <a:gd name="connsiteX66" fmla="*/ 2615559 w 3090143"/>
              <a:gd name="connsiteY66" fmla="*/ 3798516 h 3959708"/>
              <a:gd name="connsiteX67" fmla="*/ 2752719 w 3090143"/>
              <a:gd name="connsiteY67" fmla="*/ 3844236 h 3959708"/>
              <a:gd name="connsiteX68" fmla="*/ 3049899 w 3090143"/>
              <a:gd name="connsiteY68" fmla="*/ 3798516 h 3959708"/>
              <a:gd name="connsiteX69" fmla="*/ 3072759 w 3090143"/>
              <a:gd name="connsiteY69" fmla="*/ 3661356 h 3959708"/>
              <a:gd name="connsiteX70" fmla="*/ 3072759 w 3090143"/>
              <a:gd name="connsiteY70" fmla="*/ 3387036 h 3959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090143" h="3959708">
                <a:moveTo>
                  <a:pt x="32379" y="598116"/>
                </a:moveTo>
                <a:cubicBezTo>
                  <a:pt x="145893" y="427845"/>
                  <a:pt x="0" y="636971"/>
                  <a:pt x="146679" y="460956"/>
                </a:cubicBezTo>
                <a:cubicBezTo>
                  <a:pt x="241929" y="346656"/>
                  <a:pt x="135249" y="430476"/>
                  <a:pt x="260979" y="346656"/>
                </a:cubicBezTo>
                <a:cubicBezTo>
                  <a:pt x="337179" y="232356"/>
                  <a:pt x="283839" y="293316"/>
                  <a:pt x="443859" y="186636"/>
                </a:cubicBezTo>
                <a:lnTo>
                  <a:pt x="512439" y="140916"/>
                </a:lnTo>
                <a:cubicBezTo>
                  <a:pt x="527679" y="118056"/>
                  <a:pt x="534861" y="86897"/>
                  <a:pt x="558159" y="72336"/>
                </a:cubicBezTo>
                <a:cubicBezTo>
                  <a:pt x="595263" y="49146"/>
                  <a:pt x="733225" y="17140"/>
                  <a:pt x="786759" y="3756"/>
                </a:cubicBezTo>
                <a:cubicBezTo>
                  <a:pt x="870579" y="11376"/>
                  <a:pt x="958372" y="0"/>
                  <a:pt x="1038219" y="26616"/>
                </a:cubicBezTo>
                <a:cubicBezTo>
                  <a:pt x="1061079" y="34236"/>
                  <a:pt x="1061079" y="71099"/>
                  <a:pt x="1061079" y="95196"/>
                </a:cubicBezTo>
                <a:cubicBezTo>
                  <a:pt x="1061079" y="224960"/>
                  <a:pt x="1045839" y="354276"/>
                  <a:pt x="1038219" y="483816"/>
                </a:cubicBezTo>
                <a:cubicBezTo>
                  <a:pt x="1045839" y="506676"/>
                  <a:pt x="1044040" y="535357"/>
                  <a:pt x="1061079" y="552396"/>
                </a:cubicBezTo>
                <a:cubicBezTo>
                  <a:pt x="1145316" y="636633"/>
                  <a:pt x="1258204" y="586373"/>
                  <a:pt x="1358259" y="575256"/>
                </a:cubicBezTo>
                <a:cubicBezTo>
                  <a:pt x="1381119" y="567636"/>
                  <a:pt x="1405286" y="563172"/>
                  <a:pt x="1426839" y="552396"/>
                </a:cubicBezTo>
                <a:cubicBezTo>
                  <a:pt x="1451413" y="540109"/>
                  <a:pt x="1469355" y="515364"/>
                  <a:pt x="1495419" y="506676"/>
                </a:cubicBezTo>
                <a:cubicBezTo>
                  <a:pt x="1539391" y="492019"/>
                  <a:pt x="1586859" y="491436"/>
                  <a:pt x="1632579" y="483816"/>
                </a:cubicBezTo>
                <a:cubicBezTo>
                  <a:pt x="1640199" y="506676"/>
                  <a:pt x="1644663" y="530843"/>
                  <a:pt x="1655439" y="552396"/>
                </a:cubicBezTo>
                <a:cubicBezTo>
                  <a:pt x="1744069" y="729655"/>
                  <a:pt x="1666560" y="517178"/>
                  <a:pt x="1724019" y="689556"/>
                </a:cubicBezTo>
                <a:cubicBezTo>
                  <a:pt x="1680442" y="863865"/>
                  <a:pt x="1742372" y="725433"/>
                  <a:pt x="1632579" y="803856"/>
                </a:cubicBezTo>
                <a:cubicBezTo>
                  <a:pt x="1597503" y="828910"/>
                  <a:pt x="1573579" y="866911"/>
                  <a:pt x="1541139" y="895296"/>
                </a:cubicBezTo>
                <a:cubicBezTo>
                  <a:pt x="1487196" y="942496"/>
                  <a:pt x="1425855" y="984248"/>
                  <a:pt x="1358259" y="1009596"/>
                </a:cubicBezTo>
                <a:cubicBezTo>
                  <a:pt x="1328841" y="1020628"/>
                  <a:pt x="1297028" y="1023825"/>
                  <a:pt x="1266819" y="1032456"/>
                </a:cubicBezTo>
                <a:cubicBezTo>
                  <a:pt x="1243650" y="1039076"/>
                  <a:pt x="1219792" y="1044540"/>
                  <a:pt x="1198239" y="1055316"/>
                </a:cubicBezTo>
                <a:cubicBezTo>
                  <a:pt x="1173665" y="1067603"/>
                  <a:pt x="1156759" y="1096519"/>
                  <a:pt x="1129659" y="1101036"/>
                </a:cubicBezTo>
                <a:cubicBezTo>
                  <a:pt x="1016664" y="1119869"/>
                  <a:pt x="901059" y="1116276"/>
                  <a:pt x="786759" y="1123896"/>
                </a:cubicBezTo>
                <a:cubicBezTo>
                  <a:pt x="756279" y="1146756"/>
                  <a:pt x="722260" y="1165535"/>
                  <a:pt x="695319" y="1192476"/>
                </a:cubicBezTo>
                <a:cubicBezTo>
                  <a:pt x="675892" y="1211903"/>
                  <a:pt x="672897" y="1246495"/>
                  <a:pt x="649599" y="1261056"/>
                </a:cubicBezTo>
                <a:cubicBezTo>
                  <a:pt x="608731" y="1286598"/>
                  <a:pt x="558159" y="1291536"/>
                  <a:pt x="512439" y="1306776"/>
                </a:cubicBezTo>
                <a:lnTo>
                  <a:pt x="443859" y="1329636"/>
                </a:lnTo>
                <a:cubicBezTo>
                  <a:pt x="420999" y="1337256"/>
                  <a:pt x="395329" y="1339130"/>
                  <a:pt x="375279" y="1352496"/>
                </a:cubicBezTo>
                <a:lnTo>
                  <a:pt x="306699" y="1398216"/>
                </a:lnTo>
                <a:cubicBezTo>
                  <a:pt x="291459" y="1428696"/>
                  <a:pt x="273635" y="1458016"/>
                  <a:pt x="260979" y="1489656"/>
                </a:cubicBezTo>
                <a:cubicBezTo>
                  <a:pt x="243081" y="1534402"/>
                  <a:pt x="230499" y="1581096"/>
                  <a:pt x="215259" y="1626816"/>
                </a:cubicBezTo>
                <a:cubicBezTo>
                  <a:pt x="207639" y="1649676"/>
                  <a:pt x="198243" y="1672019"/>
                  <a:pt x="192399" y="1695396"/>
                </a:cubicBezTo>
                <a:cubicBezTo>
                  <a:pt x="163695" y="1810213"/>
                  <a:pt x="179474" y="1757030"/>
                  <a:pt x="146679" y="1855416"/>
                </a:cubicBezTo>
                <a:cubicBezTo>
                  <a:pt x="196823" y="2055993"/>
                  <a:pt x="147293" y="1985260"/>
                  <a:pt x="535299" y="1923996"/>
                </a:cubicBezTo>
                <a:cubicBezTo>
                  <a:pt x="562437" y="1919711"/>
                  <a:pt x="578773" y="1889434"/>
                  <a:pt x="603879" y="1878276"/>
                </a:cubicBezTo>
                <a:cubicBezTo>
                  <a:pt x="647918" y="1858703"/>
                  <a:pt x="741039" y="1832556"/>
                  <a:pt x="741039" y="1832556"/>
                </a:cubicBezTo>
                <a:cubicBezTo>
                  <a:pt x="817239" y="1840176"/>
                  <a:pt x="926049" y="1792452"/>
                  <a:pt x="969639" y="1855416"/>
                </a:cubicBezTo>
                <a:cubicBezTo>
                  <a:pt x="1021868" y="1930858"/>
                  <a:pt x="958160" y="2038688"/>
                  <a:pt x="946779" y="2129736"/>
                </a:cubicBezTo>
                <a:cubicBezTo>
                  <a:pt x="932238" y="2246065"/>
                  <a:pt x="913079" y="2219996"/>
                  <a:pt x="855339" y="2335476"/>
                </a:cubicBezTo>
                <a:cubicBezTo>
                  <a:pt x="844563" y="2357029"/>
                  <a:pt x="843255" y="2382503"/>
                  <a:pt x="832479" y="2404056"/>
                </a:cubicBezTo>
                <a:cubicBezTo>
                  <a:pt x="806790" y="2455433"/>
                  <a:pt x="761514" y="2505104"/>
                  <a:pt x="718179" y="2541216"/>
                </a:cubicBezTo>
                <a:cubicBezTo>
                  <a:pt x="697073" y="2558805"/>
                  <a:pt x="672459" y="2571696"/>
                  <a:pt x="649599" y="2586936"/>
                </a:cubicBezTo>
                <a:cubicBezTo>
                  <a:pt x="641979" y="2609796"/>
                  <a:pt x="643778" y="2638477"/>
                  <a:pt x="626739" y="2655516"/>
                </a:cubicBezTo>
                <a:cubicBezTo>
                  <a:pt x="548134" y="2734121"/>
                  <a:pt x="507237" y="2741070"/>
                  <a:pt x="420999" y="2769816"/>
                </a:cubicBezTo>
                <a:cubicBezTo>
                  <a:pt x="393789" y="2810630"/>
                  <a:pt x="341160" y="2883430"/>
                  <a:pt x="329559" y="2929836"/>
                </a:cubicBezTo>
                <a:cubicBezTo>
                  <a:pt x="314659" y="2989436"/>
                  <a:pt x="314319" y="3051756"/>
                  <a:pt x="306699" y="3112716"/>
                </a:cubicBezTo>
                <a:cubicBezTo>
                  <a:pt x="345231" y="3305375"/>
                  <a:pt x="335694" y="3361948"/>
                  <a:pt x="443859" y="3524196"/>
                </a:cubicBezTo>
                <a:cubicBezTo>
                  <a:pt x="459099" y="3547056"/>
                  <a:pt x="468125" y="3575613"/>
                  <a:pt x="489579" y="3592776"/>
                </a:cubicBezTo>
                <a:cubicBezTo>
                  <a:pt x="508395" y="3607829"/>
                  <a:pt x="536606" y="3604860"/>
                  <a:pt x="558159" y="3615636"/>
                </a:cubicBezTo>
                <a:cubicBezTo>
                  <a:pt x="597900" y="3635507"/>
                  <a:pt x="634974" y="3660362"/>
                  <a:pt x="672459" y="3684216"/>
                </a:cubicBezTo>
                <a:cubicBezTo>
                  <a:pt x="718817" y="3713717"/>
                  <a:pt x="755737" y="3764880"/>
                  <a:pt x="809619" y="3775656"/>
                </a:cubicBezTo>
                <a:cubicBezTo>
                  <a:pt x="853093" y="3784351"/>
                  <a:pt x="945636" y="3797945"/>
                  <a:pt x="992499" y="3821376"/>
                </a:cubicBezTo>
                <a:cubicBezTo>
                  <a:pt x="1017073" y="3833663"/>
                  <a:pt x="1036505" y="3854809"/>
                  <a:pt x="1061079" y="3867096"/>
                </a:cubicBezTo>
                <a:cubicBezTo>
                  <a:pt x="1137674" y="3905393"/>
                  <a:pt x="1270211" y="3905573"/>
                  <a:pt x="1335399" y="3912816"/>
                </a:cubicBezTo>
                <a:cubicBezTo>
                  <a:pt x="1391670" y="3926884"/>
                  <a:pt x="1462008" y="3959708"/>
                  <a:pt x="1518279" y="3912816"/>
                </a:cubicBezTo>
                <a:cubicBezTo>
                  <a:pt x="1544458" y="3891000"/>
                  <a:pt x="1548759" y="3851856"/>
                  <a:pt x="1563999" y="3821376"/>
                </a:cubicBezTo>
                <a:cubicBezTo>
                  <a:pt x="1571619" y="3699456"/>
                  <a:pt x="1570354" y="3576654"/>
                  <a:pt x="1586859" y="3455616"/>
                </a:cubicBezTo>
                <a:cubicBezTo>
                  <a:pt x="1593371" y="3407865"/>
                  <a:pt x="1592480" y="3345189"/>
                  <a:pt x="1632579" y="3318456"/>
                </a:cubicBezTo>
                <a:lnTo>
                  <a:pt x="1701159" y="3272736"/>
                </a:lnTo>
                <a:cubicBezTo>
                  <a:pt x="1769739" y="3280356"/>
                  <a:pt x="1839664" y="3280080"/>
                  <a:pt x="1906899" y="3295596"/>
                </a:cubicBezTo>
                <a:cubicBezTo>
                  <a:pt x="1940104" y="3303259"/>
                  <a:pt x="1969118" y="3323783"/>
                  <a:pt x="1998339" y="3341316"/>
                </a:cubicBezTo>
                <a:cubicBezTo>
                  <a:pt x="2045457" y="3369587"/>
                  <a:pt x="2089779" y="3402276"/>
                  <a:pt x="2135499" y="3432756"/>
                </a:cubicBezTo>
                <a:cubicBezTo>
                  <a:pt x="2158359" y="3447996"/>
                  <a:pt x="2184652" y="3459049"/>
                  <a:pt x="2204079" y="3478476"/>
                </a:cubicBezTo>
                <a:cubicBezTo>
                  <a:pt x="2242179" y="3516576"/>
                  <a:pt x="2275847" y="3559696"/>
                  <a:pt x="2318379" y="3592776"/>
                </a:cubicBezTo>
                <a:cubicBezTo>
                  <a:pt x="2345278" y="3613698"/>
                  <a:pt x="2382089" y="3618689"/>
                  <a:pt x="2409819" y="3638496"/>
                </a:cubicBezTo>
                <a:cubicBezTo>
                  <a:pt x="2513371" y="3712462"/>
                  <a:pt x="2458099" y="3746029"/>
                  <a:pt x="2615559" y="3798516"/>
                </a:cubicBezTo>
                <a:lnTo>
                  <a:pt x="2752719" y="3844236"/>
                </a:lnTo>
                <a:cubicBezTo>
                  <a:pt x="2851779" y="3828996"/>
                  <a:pt x="2962879" y="3848242"/>
                  <a:pt x="3049899" y="3798516"/>
                </a:cubicBezTo>
                <a:cubicBezTo>
                  <a:pt x="3090143" y="3775520"/>
                  <a:pt x="3070188" y="3707635"/>
                  <a:pt x="3072759" y="3661356"/>
                </a:cubicBezTo>
                <a:cubicBezTo>
                  <a:pt x="3077831" y="3570057"/>
                  <a:pt x="3072759" y="3478476"/>
                  <a:pt x="3072759" y="3387036"/>
                </a:cubicBezTo>
              </a:path>
            </a:pathLst>
          </a:custGeom>
          <a:ln w="50800" cmpd="db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18" name="Picture 6" descr="http://sr.photos1.fotosearch.com/bthumb/CSP/CSP991/k12274670.jpg"/>
          <p:cNvPicPr>
            <a:picLocks noChangeAspect="1" noChangeArrowheads="1"/>
          </p:cNvPicPr>
          <p:nvPr/>
        </p:nvPicPr>
        <p:blipFill>
          <a:blip r:embed="rId5" cstate="print"/>
          <a:srcRect/>
          <a:stretch>
            <a:fillRect/>
          </a:stretch>
        </p:blipFill>
        <p:spPr bwMode="auto">
          <a:xfrm>
            <a:off x="1979712" y="2996952"/>
            <a:ext cx="1543050" cy="1619251"/>
          </a:xfrm>
          <a:prstGeom prst="rect">
            <a:avLst/>
          </a:prstGeom>
          <a:noFill/>
        </p:spPr>
      </p:pic>
      <p:cxnSp>
        <p:nvCxnSpPr>
          <p:cNvPr id="27" name="Connettore 2 26"/>
          <p:cNvCxnSpPr/>
          <p:nvPr/>
        </p:nvCxnSpPr>
        <p:spPr>
          <a:xfrm flipH="1" flipV="1">
            <a:off x="3563888" y="3154680"/>
            <a:ext cx="700714" cy="582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 name="Picture 2" descr="Disegno di Frutta e Verdura a colori"/>
          <p:cNvPicPr>
            <a:picLocks noChangeAspect="1" noChangeArrowheads="1"/>
          </p:cNvPicPr>
          <p:nvPr/>
        </p:nvPicPr>
        <p:blipFill>
          <a:blip r:embed="rId6" cstate="print"/>
          <a:srcRect/>
          <a:stretch>
            <a:fillRect/>
          </a:stretch>
        </p:blipFill>
        <p:spPr bwMode="auto">
          <a:xfrm>
            <a:off x="3791098" y="346905"/>
            <a:ext cx="846906" cy="720268"/>
          </a:xfrm>
          <a:prstGeom prst="rect">
            <a:avLst/>
          </a:prstGeom>
          <a:noFill/>
        </p:spPr>
      </p:pic>
      <p:pic>
        <p:nvPicPr>
          <p:cNvPr id="34" name="Picture 4" descr="http://us.123rf.com/400wm/400/400/ksym/ksym1202/ksym120200066/12344709-disegno-floreale-con-un-barattolo-di-miele-dolce.jpg">
            <a:hlinkClick r:id="rId7"/>
          </p:cNvPr>
          <p:cNvPicPr>
            <a:picLocks noChangeAspect="1" noChangeArrowheads="1"/>
          </p:cNvPicPr>
          <p:nvPr/>
        </p:nvPicPr>
        <p:blipFill>
          <a:blip r:embed="rId8" cstate="print"/>
          <a:srcRect/>
          <a:stretch>
            <a:fillRect/>
          </a:stretch>
        </p:blipFill>
        <p:spPr bwMode="auto">
          <a:xfrm>
            <a:off x="5008640" y="1192552"/>
            <a:ext cx="1008112" cy="1008112"/>
          </a:xfrm>
          <a:prstGeom prst="rect">
            <a:avLst/>
          </a:prstGeom>
          <a:noFill/>
        </p:spPr>
      </p:pic>
      <p:pic>
        <p:nvPicPr>
          <p:cNvPr id="36" name="Picture 6" descr="http://t3.gstatic.com/images?q=tbn:ANd9GcTyeDXdm4Gm5ha11ibfLG6do0WwxVKOmXqRgGQFYlBEnHQo5MrVNQ">
            <a:hlinkClick r:id="rId9"/>
          </p:cNvPr>
          <p:cNvPicPr>
            <a:picLocks noChangeAspect="1" noChangeArrowheads="1"/>
          </p:cNvPicPr>
          <p:nvPr/>
        </p:nvPicPr>
        <p:blipFill>
          <a:blip r:embed="rId10" cstate="print"/>
          <a:srcRect/>
          <a:stretch>
            <a:fillRect/>
          </a:stretch>
        </p:blipFill>
        <p:spPr bwMode="auto">
          <a:xfrm>
            <a:off x="4267305" y="2396473"/>
            <a:ext cx="639777" cy="918081"/>
          </a:xfrm>
          <a:prstGeom prst="rect">
            <a:avLst/>
          </a:prstGeom>
          <a:noFill/>
        </p:spPr>
      </p:pic>
      <p:sp>
        <p:nvSpPr>
          <p:cNvPr id="38" name="CasellaDiTesto 37"/>
          <p:cNvSpPr txBox="1"/>
          <p:nvPr/>
        </p:nvSpPr>
        <p:spPr>
          <a:xfrm>
            <a:off x="3562874" y="4908966"/>
            <a:ext cx="1368152" cy="369332"/>
          </a:xfrm>
          <a:prstGeom prst="rect">
            <a:avLst/>
          </a:prstGeom>
          <a:solidFill>
            <a:srgbClr val="800000"/>
          </a:solidFill>
        </p:spPr>
        <p:txBody>
          <a:bodyPr wrap="square" rtlCol="0">
            <a:spAutoFit/>
          </a:bodyPr>
          <a:lstStyle/>
          <a:p>
            <a:pPr algn="ctr"/>
            <a:r>
              <a:rPr lang="es-ES_tradnl" b="1" dirty="0">
                <a:solidFill>
                  <a:srgbClr val="FFFFFF"/>
                </a:solidFill>
              </a:rPr>
              <a:t>3rd </a:t>
            </a:r>
            <a:r>
              <a:rPr lang="es-ES_tradnl" b="1" dirty="0" err="1">
                <a:solidFill>
                  <a:srgbClr val="FFFFFF"/>
                </a:solidFill>
              </a:rPr>
              <a:t>Solution</a:t>
            </a:r>
            <a:endParaRPr lang="es-ES_tradnl" b="1" dirty="0">
              <a:solidFill>
                <a:srgbClr val="FFFFFF"/>
              </a:solidFill>
            </a:endParaRPr>
          </a:p>
        </p:txBody>
      </p:sp>
      <p:sp>
        <p:nvSpPr>
          <p:cNvPr id="47" name="Figura a mano libera 46"/>
          <p:cNvSpPr/>
          <p:nvPr/>
        </p:nvSpPr>
        <p:spPr>
          <a:xfrm>
            <a:off x="8311" y="297180"/>
            <a:ext cx="4206240" cy="5810474"/>
          </a:xfrm>
          <a:custGeom>
            <a:avLst/>
            <a:gdLst>
              <a:gd name="connsiteX0" fmla="*/ 365760 w 4206240"/>
              <a:gd name="connsiteY0" fmla="*/ 160020 h 5810474"/>
              <a:gd name="connsiteX1" fmla="*/ 388620 w 4206240"/>
              <a:gd name="connsiteY1" fmla="*/ 251460 h 5810474"/>
              <a:gd name="connsiteX2" fmla="*/ 525780 w 4206240"/>
              <a:gd name="connsiteY2" fmla="*/ 160020 h 5810474"/>
              <a:gd name="connsiteX3" fmla="*/ 845820 w 4206240"/>
              <a:gd name="connsiteY3" fmla="*/ 91440 h 5810474"/>
              <a:gd name="connsiteX4" fmla="*/ 914400 w 4206240"/>
              <a:gd name="connsiteY4" fmla="*/ 45720 h 5810474"/>
              <a:gd name="connsiteX5" fmla="*/ 1211580 w 4206240"/>
              <a:gd name="connsiteY5" fmla="*/ 0 h 5810474"/>
              <a:gd name="connsiteX6" fmla="*/ 2103120 w 4206240"/>
              <a:gd name="connsiteY6" fmla="*/ 22860 h 5810474"/>
              <a:gd name="connsiteX7" fmla="*/ 2194560 w 4206240"/>
              <a:gd name="connsiteY7" fmla="*/ 45720 h 5810474"/>
              <a:gd name="connsiteX8" fmla="*/ 2331720 w 4206240"/>
              <a:gd name="connsiteY8" fmla="*/ 137160 h 5810474"/>
              <a:gd name="connsiteX9" fmla="*/ 2400300 w 4206240"/>
              <a:gd name="connsiteY9" fmla="*/ 160020 h 5810474"/>
              <a:gd name="connsiteX10" fmla="*/ 2514600 w 4206240"/>
              <a:gd name="connsiteY10" fmla="*/ 182880 h 5810474"/>
              <a:gd name="connsiteX11" fmla="*/ 2628900 w 4206240"/>
              <a:gd name="connsiteY11" fmla="*/ 228600 h 5810474"/>
              <a:gd name="connsiteX12" fmla="*/ 2720340 w 4206240"/>
              <a:gd name="connsiteY12" fmla="*/ 251460 h 5810474"/>
              <a:gd name="connsiteX13" fmla="*/ 2903220 w 4206240"/>
              <a:gd name="connsiteY13" fmla="*/ 342900 h 5810474"/>
              <a:gd name="connsiteX14" fmla="*/ 2948940 w 4206240"/>
              <a:gd name="connsiteY14" fmla="*/ 411480 h 5810474"/>
              <a:gd name="connsiteX15" fmla="*/ 3086100 w 4206240"/>
              <a:gd name="connsiteY15" fmla="*/ 480060 h 5810474"/>
              <a:gd name="connsiteX16" fmla="*/ 3291840 w 4206240"/>
              <a:gd name="connsiteY16" fmla="*/ 548640 h 5810474"/>
              <a:gd name="connsiteX17" fmla="*/ 3383280 w 4206240"/>
              <a:gd name="connsiteY17" fmla="*/ 594360 h 5810474"/>
              <a:gd name="connsiteX18" fmla="*/ 3520440 w 4206240"/>
              <a:gd name="connsiteY18" fmla="*/ 685800 h 5810474"/>
              <a:gd name="connsiteX19" fmla="*/ 3566160 w 4206240"/>
              <a:gd name="connsiteY19" fmla="*/ 754380 h 5810474"/>
              <a:gd name="connsiteX20" fmla="*/ 3703320 w 4206240"/>
              <a:gd name="connsiteY20" fmla="*/ 822960 h 5810474"/>
              <a:gd name="connsiteX21" fmla="*/ 3817620 w 4206240"/>
              <a:gd name="connsiteY21" fmla="*/ 891540 h 5810474"/>
              <a:gd name="connsiteX22" fmla="*/ 3886200 w 4206240"/>
              <a:gd name="connsiteY22" fmla="*/ 960120 h 5810474"/>
              <a:gd name="connsiteX23" fmla="*/ 3954780 w 4206240"/>
              <a:gd name="connsiteY23" fmla="*/ 1005840 h 5810474"/>
              <a:gd name="connsiteX24" fmla="*/ 4000500 w 4206240"/>
              <a:gd name="connsiteY24" fmla="*/ 1074420 h 5810474"/>
              <a:gd name="connsiteX25" fmla="*/ 4069080 w 4206240"/>
              <a:gd name="connsiteY25" fmla="*/ 1120140 h 5810474"/>
              <a:gd name="connsiteX26" fmla="*/ 4091940 w 4206240"/>
              <a:gd name="connsiteY26" fmla="*/ 1325880 h 5810474"/>
              <a:gd name="connsiteX27" fmla="*/ 4137660 w 4206240"/>
              <a:gd name="connsiteY27" fmla="*/ 1440180 h 5810474"/>
              <a:gd name="connsiteX28" fmla="*/ 4183380 w 4206240"/>
              <a:gd name="connsiteY28" fmla="*/ 1577340 h 5810474"/>
              <a:gd name="connsiteX29" fmla="*/ 4160520 w 4206240"/>
              <a:gd name="connsiteY29" fmla="*/ 2103120 h 5810474"/>
              <a:gd name="connsiteX30" fmla="*/ 4114800 w 4206240"/>
              <a:gd name="connsiteY30" fmla="*/ 2286000 h 5810474"/>
              <a:gd name="connsiteX31" fmla="*/ 4091940 w 4206240"/>
              <a:gd name="connsiteY31" fmla="*/ 2377440 h 5810474"/>
              <a:gd name="connsiteX32" fmla="*/ 4046220 w 4206240"/>
              <a:gd name="connsiteY32" fmla="*/ 2514600 h 5810474"/>
              <a:gd name="connsiteX33" fmla="*/ 4023360 w 4206240"/>
              <a:gd name="connsiteY33" fmla="*/ 2606040 h 5810474"/>
              <a:gd name="connsiteX34" fmla="*/ 3977640 w 4206240"/>
              <a:gd name="connsiteY34" fmla="*/ 2743200 h 5810474"/>
              <a:gd name="connsiteX35" fmla="*/ 4000500 w 4206240"/>
              <a:gd name="connsiteY35" fmla="*/ 2948940 h 5810474"/>
              <a:gd name="connsiteX36" fmla="*/ 4046220 w 4206240"/>
              <a:gd name="connsiteY36" fmla="*/ 3017520 h 5810474"/>
              <a:gd name="connsiteX37" fmla="*/ 4114800 w 4206240"/>
              <a:gd name="connsiteY37" fmla="*/ 3154680 h 5810474"/>
              <a:gd name="connsiteX38" fmla="*/ 4137660 w 4206240"/>
              <a:gd name="connsiteY38" fmla="*/ 3383280 h 5810474"/>
              <a:gd name="connsiteX39" fmla="*/ 4160520 w 4206240"/>
              <a:gd name="connsiteY39" fmla="*/ 3840480 h 5810474"/>
              <a:gd name="connsiteX40" fmla="*/ 4206240 w 4206240"/>
              <a:gd name="connsiteY40" fmla="*/ 4000500 h 5810474"/>
              <a:gd name="connsiteX41" fmla="*/ 4183380 w 4206240"/>
              <a:gd name="connsiteY41" fmla="*/ 4114800 h 5810474"/>
              <a:gd name="connsiteX42" fmla="*/ 4046220 w 4206240"/>
              <a:gd name="connsiteY42" fmla="*/ 4229100 h 5810474"/>
              <a:gd name="connsiteX43" fmla="*/ 3977640 w 4206240"/>
              <a:gd name="connsiteY43" fmla="*/ 4297680 h 5810474"/>
              <a:gd name="connsiteX44" fmla="*/ 3840480 w 4206240"/>
              <a:gd name="connsiteY44" fmla="*/ 4366260 h 5810474"/>
              <a:gd name="connsiteX45" fmla="*/ 3771900 w 4206240"/>
              <a:gd name="connsiteY45" fmla="*/ 4434840 h 5810474"/>
              <a:gd name="connsiteX46" fmla="*/ 3497580 w 4206240"/>
              <a:gd name="connsiteY46" fmla="*/ 4617720 h 5810474"/>
              <a:gd name="connsiteX47" fmla="*/ 3383280 w 4206240"/>
              <a:gd name="connsiteY47" fmla="*/ 4663440 h 5810474"/>
              <a:gd name="connsiteX48" fmla="*/ 3314700 w 4206240"/>
              <a:gd name="connsiteY48" fmla="*/ 4709160 h 5810474"/>
              <a:gd name="connsiteX49" fmla="*/ 3177540 w 4206240"/>
              <a:gd name="connsiteY49" fmla="*/ 4754880 h 5810474"/>
              <a:gd name="connsiteX50" fmla="*/ 3017520 w 4206240"/>
              <a:gd name="connsiteY50" fmla="*/ 4823460 h 5810474"/>
              <a:gd name="connsiteX51" fmla="*/ 2788920 w 4206240"/>
              <a:gd name="connsiteY51" fmla="*/ 5029200 h 5810474"/>
              <a:gd name="connsiteX52" fmla="*/ 2720340 w 4206240"/>
              <a:gd name="connsiteY52" fmla="*/ 5074920 h 5810474"/>
              <a:gd name="connsiteX53" fmla="*/ 2628900 w 4206240"/>
              <a:gd name="connsiteY53" fmla="*/ 5143500 h 5810474"/>
              <a:gd name="connsiteX54" fmla="*/ 2468880 w 4206240"/>
              <a:gd name="connsiteY54" fmla="*/ 5234940 h 5810474"/>
              <a:gd name="connsiteX55" fmla="*/ 2377440 w 4206240"/>
              <a:gd name="connsiteY55" fmla="*/ 5303520 h 5810474"/>
              <a:gd name="connsiteX56" fmla="*/ 2263140 w 4206240"/>
              <a:gd name="connsiteY56" fmla="*/ 5326380 h 5810474"/>
              <a:gd name="connsiteX57" fmla="*/ 2171700 w 4206240"/>
              <a:gd name="connsiteY57" fmla="*/ 5349240 h 5810474"/>
              <a:gd name="connsiteX58" fmla="*/ 1943100 w 4206240"/>
              <a:gd name="connsiteY58" fmla="*/ 5417820 h 5810474"/>
              <a:gd name="connsiteX59" fmla="*/ 1805940 w 4206240"/>
              <a:gd name="connsiteY59" fmla="*/ 5440680 h 5810474"/>
              <a:gd name="connsiteX60" fmla="*/ 1737360 w 4206240"/>
              <a:gd name="connsiteY60" fmla="*/ 5463540 h 5810474"/>
              <a:gd name="connsiteX61" fmla="*/ 1623060 w 4206240"/>
              <a:gd name="connsiteY61" fmla="*/ 5486400 h 5810474"/>
              <a:gd name="connsiteX62" fmla="*/ 1417320 w 4206240"/>
              <a:gd name="connsiteY62" fmla="*/ 5577840 h 5810474"/>
              <a:gd name="connsiteX63" fmla="*/ 1348740 w 4206240"/>
              <a:gd name="connsiteY63" fmla="*/ 5600700 h 5810474"/>
              <a:gd name="connsiteX64" fmla="*/ 1280160 w 4206240"/>
              <a:gd name="connsiteY64" fmla="*/ 5646420 h 5810474"/>
              <a:gd name="connsiteX65" fmla="*/ 1211580 w 4206240"/>
              <a:gd name="connsiteY65" fmla="*/ 5669280 h 5810474"/>
              <a:gd name="connsiteX66" fmla="*/ 1120140 w 4206240"/>
              <a:gd name="connsiteY66" fmla="*/ 5715000 h 5810474"/>
              <a:gd name="connsiteX67" fmla="*/ 822960 w 4206240"/>
              <a:gd name="connsiteY67" fmla="*/ 5760720 h 5810474"/>
              <a:gd name="connsiteX68" fmla="*/ 342900 w 4206240"/>
              <a:gd name="connsiteY68" fmla="*/ 5692140 h 5810474"/>
              <a:gd name="connsiteX69" fmla="*/ 274320 w 4206240"/>
              <a:gd name="connsiteY69" fmla="*/ 5600700 h 5810474"/>
              <a:gd name="connsiteX70" fmla="*/ 205740 w 4206240"/>
              <a:gd name="connsiteY70" fmla="*/ 5463540 h 5810474"/>
              <a:gd name="connsiteX71" fmla="*/ 160020 w 4206240"/>
              <a:gd name="connsiteY71" fmla="*/ 5326380 h 5810474"/>
              <a:gd name="connsiteX72" fmla="*/ 68580 w 4206240"/>
              <a:gd name="connsiteY72" fmla="*/ 5120640 h 5810474"/>
              <a:gd name="connsiteX73" fmla="*/ 22860 w 4206240"/>
              <a:gd name="connsiteY73" fmla="*/ 4960620 h 5810474"/>
              <a:gd name="connsiteX74" fmla="*/ 0 w 4206240"/>
              <a:gd name="connsiteY74" fmla="*/ 4892040 h 5810474"/>
              <a:gd name="connsiteX75" fmla="*/ 22860 w 4206240"/>
              <a:gd name="connsiteY75" fmla="*/ 4800600 h 5810474"/>
              <a:gd name="connsiteX76" fmla="*/ 45720 w 4206240"/>
              <a:gd name="connsiteY76" fmla="*/ 845820 h 5810474"/>
              <a:gd name="connsiteX77" fmla="*/ 68580 w 4206240"/>
              <a:gd name="connsiteY77" fmla="*/ 754380 h 5810474"/>
              <a:gd name="connsiteX78" fmla="*/ 114300 w 4206240"/>
              <a:gd name="connsiteY78" fmla="*/ 685800 h 5810474"/>
              <a:gd name="connsiteX79" fmla="*/ 160020 w 4206240"/>
              <a:gd name="connsiteY79" fmla="*/ 502920 h 5810474"/>
              <a:gd name="connsiteX80" fmla="*/ 205740 w 4206240"/>
              <a:gd name="connsiteY80" fmla="*/ 434340 h 5810474"/>
              <a:gd name="connsiteX81" fmla="*/ 297180 w 4206240"/>
              <a:gd name="connsiteY81" fmla="*/ 297180 h 5810474"/>
              <a:gd name="connsiteX82" fmla="*/ 365760 w 4206240"/>
              <a:gd name="connsiteY82" fmla="*/ 274320 h 581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206240" h="5810474">
                <a:moveTo>
                  <a:pt x="365760" y="160020"/>
                </a:moveTo>
                <a:cubicBezTo>
                  <a:pt x="373380" y="190500"/>
                  <a:pt x="357202" y="251460"/>
                  <a:pt x="388620" y="251460"/>
                </a:cubicBezTo>
                <a:cubicBezTo>
                  <a:pt x="443569" y="251460"/>
                  <a:pt x="473651" y="177396"/>
                  <a:pt x="525780" y="160020"/>
                </a:cubicBezTo>
                <a:cubicBezTo>
                  <a:pt x="721222" y="94873"/>
                  <a:pt x="615119" y="120278"/>
                  <a:pt x="845820" y="91440"/>
                </a:cubicBezTo>
                <a:cubicBezTo>
                  <a:pt x="868680" y="76200"/>
                  <a:pt x="889826" y="58007"/>
                  <a:pt x="914400" y="45720"/>
                </a:cubicBezTo>
                <a:cubicBezTo>
                  <a:pt x="996784" y="4528"/>
                  <a:pt x="1146018" y="6556"/>
                  <a:pt x="1211580" y="0"/>
                </a:cubicBezTo>
                <a:cubicBezTo>
                  <a:pt x="1508760" y="7620"/>
                  <a:pt x="1806163" y="9048"/>
                  <a:pt x="2103120" y="22860"/>
                </a:cubicBezTo>
                <a:cubicBezTo>
                  <a:pt x="2134504" y="24320"/>
                  <a:pt x="2166459" y="31669"/>
                  <a:pt x="2194560" y="45720"/>
                </a:cubicBezTo>
                <a:cubicBezTo>
                  <a:pt x="2243708" y="70294"/>
                  <a:pt x="2279591" y="119784"/>
                  <a:pt x="2331720" y="137160"/>
                </a:cubicBezTo>
                <a:cubicBezTo>
                  <a:pt x="2354580" y="144780"/>
                  <a:pt x="2376923" y="154176"/>
                  <a:pt x="2400300" y="160020"/>
                </a:cubicBezTo>
                <a:cubicBezTo>
                  <a:pt x="2437994" y="169444"/>
                  <a:pt x="2477384" y="171715"/>
                  <a:pt x="2514600" y="182880"/>
                </a:cubicBezTo>
                <a:cubicBezTo>
                  <a:pt x="2553904" y="194671"/>
                  <a:pt x="2589971" y="215624"/>
                  <a:pt x="2628900" y="228600"/>
                </a:cubicBezTo>
                <a:cubicBezTo>
                  <a:pt x="2658706" y="238535"/>
                  <a:pt x="2691339" y="239376"/>
                  <a:pt x="2720340" y="251460"/>
                </a:cubicBezTo>
                <a:cubicBezTo>
                  <a:pt x="2783253" y="277674"/>
                  <a:pt x="2903220" y="342900"/>
                  <a:pt x="2903220" y="342900"/>
                </a:cubicBezTo>
                <a:cubicBezTo>
                  <a:pt x="2918460" y="365760"/>
                  <a:pt x="2929513" y="392053"/>
                  <a:pt x="2948940" y="411480"/>
                </a:cubicBezTo>
                <a:cubicBezTo>
                  <a:pt x="3014454" y="476994"/>
                  <a:pt x="3011730" y="442875"/>
                  <a:pt x="3086100" y="480060"/>
                </a:cubicBezTo>
                <a:cubicBezTo>
                  <a:pt x="3246819" y="560420"/>
                  <a:pt x="3037199" y="506200"/>
                  <a:pt x="3291840" y="548640"/>
                </a:cubicBezTo>
                <a:cubicBezTo>
                  <a:pt x="3322320" y="563880"/>
                  <a:pt x="3355550" y="574553"/>
                  <a:pt x="3383280" y="594360"/>
                </a:cubicBezTo>
                <a:cubicBezTo>
                  <a:pt x="3533113" y="701384"/>
                  <a:pt x="3373328" y="636763"/>
                  <a:pt x="3520440" y="685800"/>
                </a:cubicBezTo>
                <a:cubicBezTo>
                  <a:pt x="3535680" y="708660"/>
                  <a:pt x="3546733" y="734953"/>
                  <a:pt x="3566160" y="754380"/>
                </a:cubicBezTo>
                <a:cubicBezTo>
                  <a:pt x="3631674" y="819894"/>
                  <a:pt x="3628950" y="785775"/>
                  <a:pt x="3703320" y="822960"/>
                </a:cubicBezTo>
                <a:cubicBezTo>
                  <a:pt x="3743061" y="842831"/>
                  <a:pt x="3782075" y="864881"/>
                  <a:pt x="3817620" y="891540"/>
                </a:cubicBezTo>
                <a:cubicBezTo>
                  <a:pt x="3843483" y="910937"/>
                  <a:pt x="3861364" y="939424"/>
                  <a:pt x="3886200" y="960120"/>
                </a:cubicBezTo>
                <a:cubicBezTo>
                  <a:pt x="3907306" y="977709"/>
                  <a:pt x="3931920" y="990600"/>
                  <a:pt x="3954780" y="1005840"/>
                </a:cubicBezTo>
                <a:cubicBezTo>
                  <a:pt x="3970020" y="1028700"/>
                  <a:pt x="3981073" y="1054993"/>
                  <a:pt x="4000500" y="1074420"/>
                </a:cubicBezTo>
                <a:cubicBezTo>
                  <a:pt x="4019927" y="1093847"/>
                  <a:pt x="4059691" y="1094320"/>
                  <a:pt x="4069080" y="1120140"/>
                </a:cubicBezTo>
                <a:cubicBezTo>
                  <a:pt x="4092661" y="1184988"/>
                  <a:pt x="4077482" y="1258410"/>
                  <a:pt x="4091940" y="1325880"/>
                </a:cubicBezTo>
                <a:cubicBezTo>
                  <a:pt x="4100538" y="1366004"/>
                  <a:pt x="4123637" y="1401616"/>
                  <a:pt x="4137660" y="1440180"/>
                </a:cubicBezTo>
                <a:cubicBezTo>
                  <a:pt x="4154130" y="1485472"/>
                  <a:pt x="4183380" y="1577340"/>
                  <a:pt x="4183380" y="1577340"/>
                </a:cubicBezTo>
                <a:cubicBezTo>
                  <a:pt x="4175760" y="1752600"/>
                  <a:pt x="4177418" y="1928510"/>
                  <a:pt x="4160520" y="2103120"/>
                </a:cubicBezTo>
                <a:cubicBezTo>
                  <a:pt x="4154467" y="2165664"/>
                  <a:pt x="4130040" y="2225040"/>
                  <a:pt x="4114800" y="2286000"/>
                </a:cubicBezTo>
                <a:cubicBezTo>
                  <a:pt x="4107180" y="2316480"/>
                  <a:pt x="4101875" y="2347634"/>
                  <a:pt x="4091940" y="2377440"/>
                </a:cubicBezTo>
                <a:cubicBezTo>
                  <a:pt x="4076700" y="2423160"/>
                  <a:pt x="4057909" y="2467846"/>
                  <a:pt x="4046220" y="2514600"/>
                </a:cubicBezTo>
                <a:cubicBezTo>
                  <a:pt x="4038600" y="2545080"/>
                  <a:pt x="4032388" y="2575947"/>
                  <a:pt x="4023360" y="2606040"/>
                </a:cubicBezTo>
                <a:cubicBezTo>
                  <a:pt x="4009512" y="2652201"/>
                  <a:pt x="3977640" y="2743200"/>
                  <a:pt x="3977640" y="2743200"/>
                </a:cubicBezTo>
                <a:cubicBezTo>
                  <a:pt x="3985260" y="2811780"/>
                  <a:pt x="3983765" y="2881998"/>
                  <a:pt x="4000500" y="2948940"/>
                </a:cubicBezTo>
                <a:cubicBezTo>
                  <a:pt x="4007163" y="2975594"/>
                  <a:pt x="4033933" y="2992946"/>
                  <a:pt x="4046220" y="3017520"/>
                </a:cubicBezTo>
                <a:cubicBezTo>
                  <a:pt x="4140864" y="3206809"/>
                  <a:pt x="3983773" y="2958139"/>
                  <a:pt x="4114800" y="3154680"/>
                </a:cubicBezTo>
                <a:cubicBezTo>
                  <a:pt x="4122420" y="3230880"/>
                  <a:pt x="4132566" y="3306870"/>
                  <a:pt x="4137660" y="3383280"/>
                </a:cubicBezTo>
                <a:cubicBezTo>
                  <a:pt x="4147810" y="3535532"/>
                  <a:pt x="4147848" y="3688417"/>
                  <a:pt x="4160520" y="3840480"/>
                </a:cubicBezTo>
                <a:cubicBezTo>
                  <a:pt x="4163709" y="3878752"/>
                  <a:pt x="4193014" y="3960821"/>
                  <a:pt x="4206240" y="4000500"/>
                </a:cubicBezTo>
                <a:cubicBezTo>
                  <a:pt x="4198620" y="4038600"/>
                  <a:pt x="4200756" y="4080047"/>
                  <a:pt x="4183380" y="4114800"/>
                </a:cubicBezTo>
                <a:cubicBezTo>
                  <a:pt x="4154758" y="4172045"/>
                  <a:pt x="4091232" y="4191590"/>
                  <a:pt x="4046220" y="4229100"/>
                </a:cubicBezTo>
                <a:cubicBezTo>
                  <a:pt x="4021384" y="4249796"/>
                  <a:pt x="4004539" y="4279747"/>
                  <a:pt x="3977640" y="4297680"/>
                </a:cubicBezTo>
                <a:cubicBezTo>
                  <a:pt x="3771440" y="4435147"/>
                  <a:pt x="4056302" y="4186408"/>
                  <a:pt x="3840480" y="4366260"/>
                </a:cubicBezTo>
                <a:cubicBezTo>
                  <a:pt x="3815644" y="4386956"/>
                  <a:pt x="3796446" y="4413801"/>
                  <a:pt x="3771900" y="4434840"/>
                </a:cubicBezTo>
                <a:cubicBezTo>
                  <a:pt x="3713994" y="4484473"/>
                  <a:pt x="3540987" y="4600357"/>
                  <a:pt x="3497580" y="4617720"/>
                </a:cubicBezTo>
                <a:cubicBezTo>
                  <a:pt x="3459480" y="4632960"/>
                  <a:pt x="3419983" y="4645089"/>
                  <a:pt x="3383280" y="4663440"/>
                </a:cubicBezTo>
                <a:cubicBezTo>
                  <a:pt x="3358706" y="4675727"/>
                  <a:pt x="3339806" y="4698002"/>
                  <a:pt x="3314700" y="4709160"/>
                </a:cubicBezTo>
                <a:cubicBezTo>
                  <a:pt x="3270661" y="4728733"/>
                  <a:pt x="3217639" y="4728147"/>
                  <a:pt x="3177540" y="4754880"/>
                </a:cubicBezTo>
                <a:cubicBezTo>
                  <a:pt x="3082819" y="4818028"/>
                  <a:pt x="3135614" y="4793937"/>
                  <a:pt x="3017520" y="4823460"/>
                </a:cubicBezTo>
                <a:cubicBezTo>
                  <a:pt x="2636571" y="5128220"/>
                  <a:pt x="3185723" y="4681998"/>
                  <a:pt x="2788920" y="5029200"/>
                </a:cubicBezTo>
                <a:cubicBezTo>
                  <a:pt x="2768243" y="5047292"/>
                  <a:pt x="2742697" y="5058951"/>
                  <a:pt x="2720340" y="5074920"/>
                </a:cubicBezTo>
                <a:cubicBezTo>
                  <a:pt x="2689337" y="5097065"/>
                  <a:pt x="2657828" y="5118705"/>
                  <a:pt x="2628900" y="5143500"/>
                </a:cubicBezTo>
                <a:cubicBezTo>
                  <a:pt x="2516740" y="5239637"/>
                  <a:pt x="2612445" y="5199049"/>
                  <a:pt x="2468880" y="5234940"/>
                </a:cubicBezTo>
                <a:cubicBezTo>
                  <a:pt x="2438400" y="5257800"/>
                  <a:pt x="2412256" y="5288046"/>
                  <a:pt x="2377440" y="5303520"/>
                </a:cubicBezTo>
                <a:cubicBezTo>
                  <a:pt x="2341934" y="5319300"/>
                  <a:pt x="2301069" y="5317951"/>
                  <a:pt x="2263140" y="5326380"/>
                </a:cubicBezTo>
                <a:cubicBezTo>
                  <a:pt x="2232470" y="5333196"/>
                  <a:pt x="2201793" y="5340212"/>
                  <a:pt x="2171700" y="5349240"/>
                </a:cubicBezTo>
                <a:cubicBezTo>
                  <a:pt x="2055069" y="5384229"/>
                  <a:pt x="2048480" y="5396744"/>
                  <a:pt x="1943100" y="5417820"/>
                </a:cubicBezTo>
                <a:cubicBezTo>
                  <a:pt x="1897649" y="5426910"/>
                  <a:pt x="1851187" y="5430625"/>
                  <a:pt x="1805940" y="5440680"/>
                </a:cubicBezTo>
                <a:cubicBezTo>
                  <a:pt x="1782417" y="5445907"/>
                  <a:pt x="1760737" y="5457696"/>
                  <a:pt x="1737360" y="5463540"/>
                </a:cubicBezTo>
                <a:cubicBezTo>
                  <a:pt x="1699666" y="5472964"/>
                  <a:pt x="1660545" y="5476177"/>
                  <a:pt x="1623060" y="5486400"/>
                </a:cubicBezTo>
                <a:cubicBezTo>
                  <a:pt x="1363563" y="5557172"/>
                  <a:pt x="1580883" y="5496058"/>
                  <a:pt x="1417320" y="5577840"/>
                </a:cubicBezTo>
                <a:cubicBezTo>
                  <a:pt x="1395767" y="5588616"/>
                  <a:pt x="1370293" y="5589924"/>
                  <a:pt x="1348740" y="5600700"/>
                </a:cubicBezTo>
                <a:cubicBezTo>
                  <a:pt x="1324166" y="5612987"/>
                  <a:pt x="1304734" y="5634133"/>
                  <a:pt x="1280160" y="5646420"/>
                </a:cubicBezTo>
                <a:cubicBezTo>
                  <a:pt x="1258607" y="5657196"/>
                  <a:pt x="1233728" y="5659788"/>
                  <a:pt x="1211580" y="5669280"/>
                </a:cubicBezTo>
                <a:cubicBezTo>
                  <a:pt x="1180258" y="5682704"/>
                  <a:pt x="1152048" y="5703035"/>
                  <a:pt x="1120140" y="5715000"/>
                </a:cubicBezTo>
                <a:cubicBezTo>
                  <a:pt x="1036781" y="5746260"/>
                  <a:pt x="895156" y="5752698"/>
                  <a:pt x="822960" y="5760720"/>
                </a:cubicBezTo>
                <a:cubicBezTo>
                  <a:pt x="706777" y="5754265"/>
                  <a:pt x="461234" y="5810474"/>
                  <a:pt x="342900" y="5692140"/>
                </a:cubicBezTo>
                <a:cubicBezTo>
                  <a:pt x="315959" y="5665199"/>
                  <a:pt x="297180" y="5631180"/>
                  <a:pt x="274320" y="5600700"/>
                </a:cubicBezTo>
                <a:cubicBezTo>
                  <a:pt x="190950" y="5350589"/>
                  <a:pt x="323913" y="5729429"/>
                  <a:pt x="205740" y="5463540"/>
                </a:cubicBezTo>
                <a:cubicBezTo>
                  <a:pt x="186167" y="5419501"/>
                  <a:pt x="176490" y="5371672"/>
                  <a:pt x="160020" y="5326380"/>
                </a:cubicBezTo>
                <a:cubicBezTo>
                  <a:pt x="74948" y="5092431"/>
                  <a:pt x="154821" y="5321870"/>
                  <a:pt x="68580" y="5120640"/>
                </a:cubicBezTo>
                <a:cubicBezTo>
                  <a:pt x="45090" y="5065830"/>
                  <a:pt x="39432" y="5018622"/>
                  <a:pt x="22860" y="4960620"/>
                </a:cubicBezTo>
                <a:cubicBezTo>
                  <a:pt x="16240" y="4937451"/>
                  <a:pt x="7620" y="4914900"/>
                  <a:pt x="0" y="4892040"/>
                </a:cubicBezTo>
                <a:cubicBezTo>
                  <a:pt x="7620" y="4861560"/>
                  <a:pt x="22505" y="4832016"/>
                  <a:pt x="22860" y="4800600"/>
                </a:cubicBezTo>
                <a:cubicBezTo>
                  <a:pt x="37755" y="3482402"/>
                  <a:pt x="30825" y="2164018"/>
                  <a:pt x="45720" y="845820"/>
                </a:cubicBezTo>
                <a:cubicBezTo>
                  <a:pt x="46075" y="814404"/>
                  <a:pt x="56204" y="783258"/>
                  <a:pt x="68580" y="754380"/>
                </a:cubicBezTo>
                <a:cubicBezTo>
                  <a:pt x="79403" y="729127"/>
                  <a:pt x="102013" y="710374"/>
                  <a:pt x="114300" y="685800"/>
                </a:cubicBezTo>
                <a:cubicBezTo>
                  <a:pt x="156604" y="601191"/>
                  <a:pt x="120893" y="607258"/>
                  <a:pt x="160020" y="502920"/>
                </a:cubicBezTo>
                <a:cubicBezTo>
                  <a:pt x="169667" y="477195"/>
                  <a:pt x="190500" y="457200"/>
                  <a:pt x="205740" y="434340"/>
                </a:cubicBezTo>
                <a:cubicBezTo>
                  <a:pt x="230105" y="336878"/>
                  <a:pt x="206969" y="342285"/>
                  <a:pt x="297180" y="297180"/>
                </a:cubicBezTo>
                <a:cubicBezTo>
                  <a:pt x="318733" y="286404"/>
                  <a:pt x="365760" y="274320"/>
                  <a:pt x="365760" y="274320"/>
                </a:cubicBezTo>
              </a:path>
            </a:pathLst>
          </a:custGeom>
          <a:ln w="47625">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grpSp>
        <p:nvGrpSpPr>
          <p:cNvPr id="51" name="Gruppo 50"/>
          <p:cNvGrpSpPr/>
          <p:nvPr/>
        </p:nvGrpSpPr>
        <p:grpSpPr>
          <a:xfrm>
            <a:off x="3670857" y="5076515"/>
            <a:ext cx="2763154" cy="1728192"/>
            <a:chOff x="4608512" y="3412098"/>
            <a:chExt cx="4355976" cy="2060848"/>
          </a:xfrm>
          <a:solidFill>
            <a:srgbClr val="E8E7E5"/>
          </a:solidFill>
        </p:grpSpPr>
        <p:sp>
          <p:nvSpPr>
            <p:cNvPr id="52" name="Nastro perforato 51"/>
            <p:cNvSpPr/>
            <p:nvPr/>
          </p:nvSpPr>
          <p:spPr>
            <a:xfrm>
              <a:off x="4608512" y="3412098"/>
              <a:ext cx="4355976" cy="2060848"/>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3" name="CasellaDiTesto 52"/>
            <p:cNvSpPr txBox="1"/>
            <p:nvPr/>
          </p:nvSpPr>
          <p:spPr>
            <a:xfrm>
              <a:off x="4824536" y="3781007"/>
              <a:ext cx="3959425" cy="1431378"/>
            </a:xfrm>
            <a:prstGeom prst="rect">
              <a:avLst/>
            </a:prstGeom>
            <a:grpFill/>
          </p:spPr>
          <p:txBody>
            <a:bodyPr wrap="square" rtlCol="0">
              <a:spAutoFit/>
            </a:bodyPr>
            <a:lstStyle/>
            <a:p>
              <a:pPr algn="ctr"/>
              <a:r>
                <a:rPr lang="es-ES_tradnl" b="1" dirty="0">
                  <a:solidFill>
                    <a:srgbClr val="800000"/>
                  </a:solidFill>
                </a:rPr>
                <a:t>3: </a:t>
              </a:r>
              <a:r>
                <a:rPr lang="es-ES_tradnl" b="1" dirty="0" err="1" smtClean="0">
                  <a:solidFill>
                    <a:srgbClr val="800000"/>
                  </a:solidFill>
                </a:rPr>
                <a:t>They</a:t>
              </a:r>
              <a:r>
                <a:rPr lang="es-ES_tradnl" b="1" dirty="0" smtClean="0">
                  <a:solidFill>
                    <a:srgbClr val="800000"/>
                  </a:solidFill>
                </a:rPr>
                <a:t> </a:t>
              </a:r>
              <a:r>
                <a:rPr lang="en-US" b="1" dirty="0">
                  <a:solidFill>
                    <a:srgbClr val="800000"/>
                  </a:solidFill>
                </a:rPr>
                <a:t>l</a:t>
              </a:r>
              <a:r>
                <a:rPr lang="en-US" b="1" dirty="0" smtClean="0">
                  <a:solidFill>
                    <a:srgbClr val="800000"/>
                  </a:solidFill>
                </a:rPr>
                <a:t>iaised with </a:t>
              </a:r>
              <a:r>
                <a:rPr lang="en-US" b="1" dirty="0">
                  <a:solidFill>
                    <a:srgbClr val="800000"/>
                  </a:solidFill>
                </a:rPr>
                <a:t>the Municipality to request the construction of a more direct highway</a:t>
              </a:r>
              <a:endParaRPr lang="es-ES_tradnl" b="1" dirty="0">
                <a:solidFill>
                  <a:srgbClr val="800000"/>
                </a:solidFill>
              </a:endParaRPr>
            </a:p>
          </p:txBody>
        </p:sp>
      </p:grpSp>
      <p:sp>
        <p:nvSpPr>
          <p:cNvPr id="60" name="Figura a mano libera 59"/>
          <p:cNvSpPr/>
          <p:nvPr/>
        </p:nvSpPr>
        <p:spPr>
          <a:xfrm>
            <a:off x="1101969" y="170211"/>
            <a:ext cx="5228493" cy="4477133"/>
          </a:xfrm>
          <a:custGeom>
            <a:avLst/>
            <a:gdLst>
              <a:gd name="connsiteX0" fmla="*/ 0 w 5228493"/>
              <a:gd name="connsiteY0" fmla="*/ 158035 h 4331451"/>
              <a:gd name="connsiteX1" fmla="*/ 1078523 w 5228493"/>
              <a:gd name="connsiteY1" fmla="*/ 111143 h 4331451"/>
              <a:gd name="connsiteX2" fmla="*/ 1453662 w 5228493"/>
              <a:gd name="connsiteY2" fmla="*/ 87697 h 4331451"/>
              <a:gd name="connsiteX3" fmla="*/ 1547446 w 5228493"/>
              <a:gd name="connsiteY3" fmla="*/ 64251 h 4331451"/>
              <a:gd name="connsiteX4" fmla="*/ 3681046 w 5228493"/>
              <a:gd name="connsiteY4" fmla="*/ 64251 h 4331451"/>
              <a:gd name="connsiteX5" fmla="*/ 3774831 w 5228493"/>
              <a:gd name="connsiteY5" fmla="*/ 87697 h 4331451"/>
              <a:gd name="connsiteX6" fmla="*/ 3845169 w 5228493"/>
              <a:gd name="connsiteY6" fmla="*/ 111143 h 4331451"/>
              <a:gd name="connsiteX7" fmla="*/ 3985846 w 5228493"/>
              <a:gd name="connsiteY7" fmla="*/ 134589 h 4331451"/>
              <a:gd name="connsiteX8" fmla="*/ 4079631 w 5228493"/>
              <a:gd name="connsiteY8" fmla="*/ 181481 h 4331451"/>
              <a:gd name="connsiteX9" fmla="*/ 4220308 w 5228493"/>
              <a:gd name="connsiteY9" fmla="*/ 228374 h 4331451"/>
              <a:gd name="connsiteX10" fmla="*/ 4314093 w 5228493"/>
              <a:gd name="connsiteY10" fmla="*/ 298712 h 4331451"/>
              <a:gd name="connsiteX11" fmla="*/ 4454769 w 5228493"/>
              <a:gd name="connsiteY11" fmla="*/ 392497 h 4331451"/>
              <a:gd name="connsiteX12" fmla="*/ 4525108 w 5228493"/>
              <a:gd name="connsiteY12" fmla="*/ 462835 h 4331451"/>
              <a:gd name="connsiteX13" fmla="*/ 4665785 w 5228493"/>
              <a:gd name="connsiteY13" fmla="*/ 556620 h 4331451"/>
              <a:gd name="connsiteX14" fmla="*/ 4853354 w 5228493"/>
              <a:gd name="connsiteY14" fmla="*/ 626958 h 4331451"/>
              <a:gd name="connsiteX15" fmla="*/ 4970585 w 5228493"/>
              <a:gd name="connsiteY15" fmla="*/ 744189 h 4331451"/>
              <a:gd name="connsiteX16" fmla="*/ 5040923 w 5228493"/>
              <a:gd name="connsiteY16" fmla="*/ 791081 h 4331451"/>
              <a:gd name="connsiteX17" fmla="*/ 5158154 w 5228493"/>
              <a:gd name="connsiteY17" fmla="*/ 908312 h 4331451"/>
              <a:gd name="connsiteX18" fmla="*/ 5181600 w 5228493"/>
              <a:gd name="connsiteY18" fmla="*/ 978651 h 4331451"/>
              <a:gd name="connsiteX19" fmla="*/ 5205046 w 5228493"/>
              <a:gd name="connsiteY19" fmla="*/ 1119327 h 4331451"/>
              <a:gd name="connsiteX20" fmla="*/ 5228493 w 5228493"/>
              <a:gd name="connsiteY20" fmla="*/ 1213112 h 4331451"/>
              <a:gd name="connsiteX21" fmla="*/ 5205046 w 5228493"/>
              <a:gd name="connsiteY21" fmla="*/ 1635143 h 4331451"/>
              <a:gd name="connsiteX22" fmla="*/ 5181600 w 5228493"/>
              <a:gd name="connsiteY22" fmla="*/ 1728927 h 4331451"/>
              <a:gd name="connsiteX23" fmla="*/ 5134708 w 5228493"/>
              <a:gd name="connsiteY23" fmla="*/ 1799266 h 4331451"/>
              <a:gd name="connsiteX24" fmla="*/ 5087816 w 5228493"/>
              <a:gd name="connsiteY24" fmla="*/ 1939943 h 4331451"/>
              <a:gd name="connsiteX25" fmla="*/ 4970585 w 5228493"/>
              <a:gd name="connsiteY25" fmla="*/ 2057174 h 4331451"/>
              <a:gd name="connsiteX26" fmla="*/ 4900246 w 5228493"/>
              <a:gd name="connsiteY26" fmla="*/ 2127512 h 4331451"/>
              <a:gd name="connsiteX27" fmla="*/ 4876800 w 5228493"/>
              <a:gd name="connsiteY27" fmla="*/ 2197851 h 4331451"/>
              <a:gd name="connsiteX28" fmla="*/ 4665785 w 5228493"/>
              <a:gd name="connsiteY28" fmla="*/ 2432312 h 4331451"/>
              <a:gd name="connsiteX29" fmla="*/ 4572000 w 5228493"/>
              <a:gd name="connsiteY29" fmla="*/ 2502651 h 4331451"/>
              <a:gd name="connsiteX30" fmla="*/ 4525108 w 5228493"/>
              <a:gd name="connsiteY30" fmla="*/ 2572989 h 4331451"/>
              <a:gd name="connsiteX31" fmla="*/ 4454769 w 5228493"/>
              <a:gd name="connsiteY31" fmla="*/ 2619881 h 4331451"/>
              <a:gd name="connsiteX32" fmla="*/ 4407877 w 5228493"/>
              <a:gd name="connsiteY32" fmla="*/ 2666774 h 4331451"/>
              <a:gd name="connsiteX33" fmla="*/ 4314093 w 5228493"/>
              <a:gd name="connsiteY33" fmla="*/ 2713666 h 4331451"/>
              <a:gd name="connsiteX34" fmla="*/ 4220308 w 5228493"/>
              <a:gd name="connsiteY34" fmla="*/ 2807451 h 4331451"/>
              <a:gd name="connsiteX35" fmla="*/ 4149969 w 5228493"/>
              <a:gd name="connsiteY35" fmla="*/ 2877789 h 4331451"/>
              <a:gd name="connsiteX36" fmla="*/ 4009293 w 5228493"/>
              <a:gd name="connsiteY36" fmla="*/ 2948127 h 4331451"/>
              <a:gd name="connsiteX37" fmla="*/ 3962400 w 5228493"/>
              <a:gd name="connsiteY37" fmla="*/ 2995020 h 4331451"/>
              <a:gd name="connsiteX38" fmla="*/ 3892062 w 5228493"/>
              <a:gd name="connsiteY38" fmla="*/ 3041912 h 4331451"/>
              <a:gd name="connsiteX39" fmla="*/ 3704493 w 5228493"/>
              <a:gd name="connsiteY39" fmla="*/ 3206035 h 4331451"/>
              <a:gd name="connsiteX40" fmla="*/ 3587262 w 5228493"/>
              <a:gd name="connsiteY40" fmla="*/ 3370158 h 4331451"/>
              <a:gd name="connsiteX41" fmla="*/ 3540369 w 5228493"/>
              <a:gd name="connsiteY41" fmla="*/ 3463943 h 4331451"/>
              <a:gd name="connsiteX42" fmla="*/ 3446585 w 5228493"/>
              <a:gd name="connsiteY42" fmla="*/ 3557727 h 4331451"/>
              <a:gd name="connsiteX43" fmla="*/ 3399693 w 5228493"/>
              <a:gd name="connsiteY43" fmla="*/ 3628066 h 4331451"/>
              <a:gd name="connsiteX44" fmla="*/ 3352800 w 5228493"/>
              <a:gd name="connsiteY44" fmla="*/ 3674958 h 4331451"/>
              <a:gd name="connsiteX45" fmla="*/ 3259016 w 5228493"/>
              <a:gd name="connsiteY45" fmla="*/ 3815635 h 4331451"/>
              <a:gd name="connsiteX46" fmla="*/ 3212123 w 5228493"/>
              <a:gd name="connsiteY46" fmla="*/ 3885974 h 4331451"/>
              <a:gd name="connsiteX47" fmla="*/ 3165231 w 5228493"/>
              <a:gd name="connsiteY47" fmla="*/ 3956312 h 4331451"/>
              <a:gd name="connsiteX48" fmla="*/ 3048000 w 5228493"/>
              <a:gd name="connsiteY48" fmla="*/ 4050097 h 4331451"/>
              <a:gd name="connsiteX49" fmla="*/ 3001108 w 5228493"/>
              <a:gd name="connsiteY49" fmla="*/ 4120435 h 4331451"/>
              <a:gd name="connsiteX50" fmla="*/ 2930769 w 5228493"/>
              <a:gd name="connsiteY50" fmla="*/ 4143881 h 4331451"/>
              <a:gd name="connsiteX51" fmla="*/ 2766646 w 5228493"/>
              <a:gd name="connsiteY51" fmla="*/ 4190774 h 4331451"/>
              <a:gd name="connsiteX52" fmla="*/ 2672862 w 5228493"/>
              <a:gd name="connsiteY52" fmla="*/ 4331451 h 4331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228493" h="4331451">
                <a:moveTo>
                  <a:pt x="0" y="158035"/>
                </a:moveTo>
                <a:cubicBezTo>
                  <a:pt x="532023" y="98922"/>
                  <a:pt x="3336" y="151716"/>
                  <a:pt x="1078523" y="111143"/>
                </a:cubicBezTo>
                <a:cubicBezTo>
                  <a:pt x="1203724" y="106418"/>
                  <a:pt x="1328616" y="95512"/>
                  <a:pt x="1453662" y="87697"/>
                </a:cubicBezTo>
                <a:cubicBezTo>
                  <a:pt x="1484923" y="79882"/>
                  <a:pt x="1515382" y="67457"/>
                  <a:pt x="1547446" y="64251"/>
                </a:cubicBezTo>
                <a:cubicBezTo>
                  <a:pt x="2189946" y="0"/>
                  <a:pt x="3283768" y="58954"/>
                  <a:pt x="3681046" y="64251"/>
                </a:cubicBezTo>
                <a:cubicBezTo>
                  <a:pt x="3712308" y="72066"/>
                  <a:pt x="3743847" y="78844"/>
                  <a:pt x="3774831" y="87697"/>
                </a:cubicBezTo>
                <a:cubicBezTo>
                  <a:pt x="3798594" y="94486"/>
                  <a:pt x="3821043" y="105782"/>
                  <a:pt x="3845169" y="111143"/>
                </a:cubicBezTo>
                <a:cubicBezTo>
                  <a:pt x="3891576" y="121456"/>
                  <a:pt x="3938954" y="126774"/>
                  <a:pt x="3985846" y="134589"/>
                </a:cubicBezTo>
                <a:cubicBezTo>
                  <a:pt x="4017108" y="150220"/>
                  <a:pt x="4047179" y="168500"/>
                  <a:pt x="4079631" y="181481"/>
                </a:cubicBezTo>
                <a:cubicBezTo>
                  <a:pt x="4125525" y="199838"/>
                  <a:pt x="4176097" y="206269"/>
                  <a:pt x="4220308" y="228374"/>
                </a:cubicBezTo>
                <a:cubicBezTo>
                  <a:pt x="4255259" y="245850"/>
                  <a:pt x="4282080" y="276303"/>
                  <a:pt x="4314093" y="298712"/>
                </a:cubicBezTo>
                <a:cubicBezTo>
                  <a:pt x="4360263" y="331031"/>
                  <a:pt x="4414918" y="352647"/>
                  <a:pt x="4454769" y="392497"/>
                </a:cubicBezTo>
                <a:cubicBezTo>
                  <a:pt x="4478215" y="415943"/>
                  <a:pt x="4498935" y="442478"/>
                  <a:pt x="4525108" y="462835"/>
                </a:cubicBezTo>
                <a:cubicBezTo>
                  <a:pt x="4569594" y="497435"/>
                  <a:pt x="4611110" y="542951"/>
                  <a:pt x="4665785" y="556620"/>
                </a:cubicBezTo>
                <a:cubicBezTo>
                  <a:pt x="4793477" y="588543"/>
                  <a:pt x="4730747" y="565655"/>
                  <a:pt x="4853354" y="626958"/>
                </a:cubicBezTo>
                <a:cubicBezTo>
                  <a:pt x="4892431" y="666035"/>
                  <a:pt x="4924603" y="713534"/>
                  <a:pt x="4970585" y="744189"/>
                </a:cubicBezTo>
                <a:cubicBezTo>
                  <a:pt x="4994031" y="759820"/>
                  <a:pt x="5019716" y="772525"/>
                  <a:pt x="5040923" y="791081"/>
                </a:cubicBezTo>
                <a:cubicBezTo>
                  <a:pt x="5082513" y="827472"/>
                  <a:pt x="5158154" y="908312"/>
                  <a:pt x="5158154" y="908312"/>
                </a:cubicBezTo>
                <a:cubicBezTo>
                  <a:pt x="5165969" y="931758"/>
                  <a:pt x="5176239" y="954525"/>
                  <a:pt x="5181600" y="978651"/>
                </a:cubicBezTo>
                <a:cubicBezTo>
                  <a:pt x="5191913" y="1025058"/>
                  <a:pt x="5195723" y="1072711"/>
                  <a:pt x="5205046" y="1119327"/>
                </a:cubicBezTo>
                <a:cubicBezTo>
                  <a:pt x="5211366" y="1150925"/>
                  <a:pt x="5220677" y="1181850"/>
                  <a:pt x="5228493" y="1213112"/>
                </a:cubicBezTo>
                <a:cubicBezTo>
                  <a:pt x="5220677" y="1353789"/>
                  <a:pt x="5217802" y="1494828"/>
                  <a:pt x="5205046" y="1635143"/>
                </a:cubicBezTo>
                <a:cubicBezTo>
                  <a:pt x="5202129" y="1667234"/>
                  <a:pt x="5194293" y="1699309"/>
                  <a:pt x="5181600" y="1728927"/>
                </a:cubicBezTo>
                <a:cubicBezTo>
                  <a:pt x="5170500" y="1754827"/>
                  <a:pt x="5146152" y="1773516"/>
                  <a:pt x="5134708" y="1799266"/>
                </a:cubicBezTo>
                <a:cubicBezTo>
                  <a:pt x="5114633" y="1844435"/>
                  <a:pt x="5122767" y="1904992"/>
                  <a:pt x="5087816" y="1939943"/>
                </a:cubicBezTo>
                <a:lnTo>
                  <a:pt x="4970585" y="2057174"/>
                </a:lnTo>
                <a:lnTo>
                  <a:pt x="4900246" y="2127512"/>
                </a:lnTo>
                <a:cubicBezTo>
                  <a:pt x="4892431" y="2150958"/>
                  <a:pt x="4887853" y="2175746"/>
                  <a:pt x="4876800" y="2197851"/>
                </a:cubicBezTo>
                <a:cubicBezTo>
                  <a:pt x="4836322" y="2278807"/>
                  <a:pt x="4714390" y="2395858"/>
                  <a:pt x="4665785" y="2432312"/>
                </a:cubicBezTo>
                <a:cubicBezTo>
                  <a:pt x="4634523" y="2455758"/>
                  <a:pt x="4599632" y="2475019"/>
                  <a:pt x="4572000" y="2502651"/>
                </a:cubicBezTo>
                <a:cubicBezTo>
                  <a:pt x="4552075" y="2522576"/>
                  <a:pt x="4545033" y="2553064"/>
                  <a:pt x="4525108" y="2572989"/>
                </a:cubicBezTo>
                <a:cubicBezTo>
                  <a:pt x="4505182" y="2592914"/>
                  <a:pt x="4476773" y="2602278"/>
                  <a:pt x="4454769" y="2619881"/>
                </a:cubicBezTo>
                <a:cubicBezTo>
                  <a:pt x="4437508" y="2633690"/>
                  <a:pt x="4426270" y="2654512"/>
                  <a:pt x="4407877" y="2666774"/>
                </a:cubicBezTo>
                <a:cubicBezTo>
                  <a:pt x="4378796" y="2686162"/>
                  <a:pt x="4342054" y="2692695"/>
                  <a:pt x="4314093" y="2713666"/>
                </a:cubicBezTo>
                <a:cubicBezTo>
                  <a:pt x="4278724" y="2740192"/>
                  <a:pt x="4251570" y="2776189"/>
                  <a:pt x="4220308" y="2807451"/>
                </a:cubicBezTo>
                <a:cubicBezTo>
                  <a:pt x="4196862" y="2830897"/>
                  <a:pt x="4181425" y="2867304"/>
                  <a:pt x="4149969" y="2877789"/>
                </a:cubicBezTo>
                <a:cubicBezTo>
                  <a:pt x="4075677" y="2902553"/>
                  <a:pt x="4074222" y="2896183"/>
                  <a:pt x="4009293" y="2948127"/>
                </a:cubicBezTo>
                <a:cubicBezTo>
                  <a:pt x="3992031" y="2961936"/>
                  <a:pt x="3979662" y="2981211"/>
                  <a:pt x="3962400" y="2995020"/>
                </a:cubicBezTo>
                <a:cubicBezTo>
                  <a:pt x="3940396" y="3012623"/>
                  <a:pt x="3913457" y="3023574"/>
                  <a:pt x="3892062" y="3041912"/>
                </a:cubicBezTo>
                <a:cubicBezTo>
                  <a:pt x="3608759" y="3284743"/>
                  <a:pt x="3976733" y="3001855"/>
                  <a:pt x="3704493" y="3206035"/>
                </a:cubicBezTo>
                <a:cubicBezTo>
                  <a:pt x="3654625" y="3355634"/>
                  <a:pt x="3720775" y="3192141"/>
                  <a:pt x="3587262" y="3370158"/>
                </a:cubicBezTo>
                <a:cubicBezTo>
                  <a:pt x="3566291" y="3398119"/>
                  <a:pt x="3561340" y="3435982"/>
                  <a:pt x="3540369" y="3463943"/>
                </a:cubicBezTo>
                <a:cubicBezTo>
                  <a:pt x="3513843" y="3499311"/>
                  <a:pt x="3475357" y="3524160"/>
                  <a:pt x="3446585" y="3557727"/>
                </a:cubicBezTo>
                <a:cubicBezTo>
                  <a:pt x="3428247" y="3579122"/>
                  <a:pt x="3417296" y="3606062"/>
                  <a:pt x="3399693" y="3628066"/>
                </a:cubicBezTo>
                <a:cubicBezTo>
                  <a:pt x="3385884" y="3645327"/>
                  <a:pt x="3366063" y="3657274"/>
                  <a:pt x="3352800" y="3674958"/>
                </a:cubicBezTo>
                <a:cubicBezTo>
                  <a:pt x="3318985" y="3720044"/>
                  <a:pt x="3290277" y="3768743"/>
                  <a:pt x="3259016" y="3815635"/>
                </a:cubicBezTo>
                <a:lnTo>
                  <a:pt x="3212123" y="3885974"/>
                </a:lnTo>
                <a:cubicBezTo>
                  <a:pt x="3196492" y="3909420"/>
                  <a:pt x="3188677" y="3940681"/>
                  <a:pt x="3165231" y="3956312"/>
                </a:cubicBezTo>
                <a:cubicBezTo>
                  <a:pt x="3113003" y="3991130"/>
                  <a:pt x="3086182" y="4002370"/>
                  <a:pt x="3048000" y="4050097"/>
                </a:cubicBezTo>
                <a:cubicBezTo>
                  <a:pt x="3030397" y="4072101"/>
                  <a:pt x="3023112" y="4102832"/>
                  <a:pt x="3001108" y="4120435"/>
                </a:cubicBezTo>
                <a:cubicBezTo>
                  <a:pt x="2981809" y="4135874"/>
                  <a:pt x="2954533" y="4137091"/>
                  <a:pt x="2930769" y="4143881"/>
                </a:cubicBezTo>
                <a:cubicBezTo>
                  <a:pt x="2724713" y="4202754"/>
                  <a:pt x="2935275" y="4134563"/>
                  <a:pt x="2766646" y="4190774"/>
                </a:cubicBezTo>
                <a:lnTo>
                  <a:pt x="2672862" y="4331451"/>
                </a:lnTo>
              </a:path>
            </a:pathLst>
          </a:cu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grpSp>
        <p:nvGrpSpPr>
          <p:cNvPr id="37" name="Gruppo 36"/>
          <p:cNvGrpSpPr/>
          <p:nvPr/>
        </p:nvGrpSpPr>
        <p:grpSpPr>
          <a:xfrm>
            <a:off x="6513173" y="3056438"/>
            <a:ext cx="1584176" cy="1311788"/>
            <a:chOff x="5580112" y="1268760"/>
            <a:chExt cx="1584176" cy="1311788"/>
          </a:xfrm>
        </p:grpSpPr>
        <p:pic>
          <p:nvPicPr>
            <p:cNvPr id="41" name="Picture 2" descr="http://t3.gstatic.com/images?q=tbn:ANd9GcTYG8Y4gKOQIJJsiaDE8LL7Ejx1aknIwSQNkhwjKN4zM7L_tWJv">
              <a:hlinkClick r:id="rId11"/>
            </p:cNvPr>
            <p:cNvPicPr>
              <a:picLocks noChangeAspect="1" noChangeArrowheads="1"/>
            </p:cNvPicPr>
            <p:nvPr/>
          </p:nvPicPr>
          <p:blipFill>
            <a:blip r:embed="rId12" cstate="print"/>
            <a:srcRect/>
            <a:stretch>
              <a:fillRect/>
            </a:stretch>
          </p:blipFill>
          <p:spPr bwMode="auto">
            <a:xfrm>
              <a:off x="5580112" y="1484784"/>
              <a:ext cx="1584176" cy="1095764"/>
            </a:xfrm>
            <a:prstGeom prst="rect">
              <a:avLst/>
            </a:prstGeom>
            <a:noFill/>
          </p:spPr>
        </p:pic>
        <p:sp>
          <p:nvSpPr>
            <p:cNvPr id="42" name="CasellaDiTesto 41"/>
            <p:cNvSpPr txBox="1"/>
            <p:nvPr/>
          </p:nvSpPr>
          <p:spPr>
            <a:xfrm>
              <a:off x="5580112" y="1268760"/>
              <a:ext cx="1584176" cy="369332"/>
            </a:xfrm>
            <a:prstGeom prst="rect">
              <a:avLst/>
            </a:prstGeom>
            <a:solidFill>
              <a:schemeClr val="bg2">
                <a:lumMod val="90000"/>
              </a:schemeClr>
            </a:solidFill>
          </p:spPr>
          <p:txBody>
            <a:bodyPr wrap="square" rtlCol="0">
              <a:spAutoFit/>
            </a:bodyPr>
            <a:lstStyle/>
            <a:p>
              <a:pPr algn="ctr"/>
              <a:r>
                <a:rPr lang="it-IT" b="1" dirty="0" err="1"/>
                <a:t>Municipality</a:t>
              </a:r>
              <a:endParaRPr lang="it-IT" b="1" dirty="0"/>
            </a:p>
          </p:txBody>
        </p:sp>
      </p:grpSp>
      <p:grpSp>
        <p:nvGrpSpPr>
          <p:cNvPr id="43" name="Gruppo 42"/>
          <p:cNvGrpSpPr/>
          <p:nvPr/>
        </p:nvGrpSpPr>
        <p:grpSpPr>
          <a:xfrm rot="823759">
            <a:off x="6792245" y="2410156"/>
            <a:ext cx="1368152" cy="1152128"/>
            <a:chOff x="4701774" y="3212976"/>
            <a:chExt cx="1368152" cy="2160240"/>
          </a:xfrm>
        </p:grpSpPr>
        <p:sp>
          <p:nvSpPr>
            <p:cNvPr id="44" name="Nastro perforato 43"/>
            <p:cNvSpPr/>
            <p:nvPr/>
          </p:nvSpPr>
          <p:spPr>
            <a:xfrm>
              <a:off x="4716016" y="3212976"/>
              <a:ext cx="1296144" cy="720080"/>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5" name="Connettore 1 44"/>
            <p:cNvCxnSpPr/>
            <p:nvPr/>
          </p:nvCxnSpPr>
          <p:spPr>
            <a:xfrm>
              <a:off x="4716016" y="3861048"/>
              <a:ext cx="0" cy="1512168"/>
            </a:xfrm>
            <a:prstGeom prst="line">
              <a:avLst/>
            </a:prstGeom>
          </p:spPr>
          <p:style>
            <a:lnRef idx="1">
              <a:schemeClr val="accent1"/>
            </a:lnRef>
            <a:fillRef idx="0">
              <a:schemeClr val="accent1"/>
            </a:fillRef>
            <a:effectRef idx="0">
              <a:schemeClr val="accent1"/>
            </a:effectRef>
            <a:fontRef idx="minor">
              <a:schemeClr val="tx1"/>
            </a:fontRef>
          </p:style>
        </p:cxnSp>
        <p:sp>
          <p:nvSpPr>
            <p:cNvPr id="46" name="CasellaDiTesto 45"/>
            <p:cNvSpPr txBox="1"/>
            <p:nvPr/>
          </p:nvSpPr>
          <p:spPr>
            <a:xfrm>
              <a:off x="4701774" y="3321512"/>
              <a:ext cx="1368152" cy="519373"/>
            </a:xfrm>
            <a:prstGeom prst="rect">
              <a:avLst/>
            </a:prstGeom>
            <a:noFill/>
            <a:ln>
              <a:noFill/>
            </a:ln>
          </p:spPr>
          <p:txBody>
            <a:bodyPr wrap="square" rtlCol="0">
              <a:spAutoFit/>
            </a:bodyPr>
            <a:lstStyle/>
            <a:p>
              <a:r>
                <a:rPr lang="it-IT" sz="1200" b="1" dirty="0"/>
                <a:t>New </a:t>
              </a:r>
              <a:r>
                <a:rPr lang="it-IT" sz="1200" b="1" dirty="0" err="1"/>
                <a:t>highway</a:t>
              </a:r>
              <a:r>
                <a:rPr lang="it-IT" sz="1200" b="1" dirty="0"/>
                <a:t>! </a:t>
              </a:r>
            </a:p>
          </p:txBody>
        </p:sp>
      </p:grpSp>
      <p:sp>
        <p:nvSpPr>
          <p:cNvPr id="3" name="Freccia destra 2"/>
          <p:cNvSpPr/>
          <p:nvPr/>
        </p:nvSpPr>
        <p:spPr>
          <a:xfrm rot="21016648">
            <a:off x="3954249" y="3566813"/>
            <a:ext cx="2380916" cy="854485"/>
          </a:xfrm>
          <a:prstGeom prst="rightArrow">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 name="Figura a mano libera 3"/>
          <p:cNvSpPr/>
          <p:nvPr/>
        </p:nvSpPr>
        <p:spPr>
          <a:xfrm>
            <a:off x="3518186" y="262787"/>
            <a:ext cx="5182391" cy="4963746"/>
          </a:xfrm>
          <a:custGeom>
            <a:avLst/>
            <a:gdLst>
              <a:gd name="connsiteX0" fmla="*/ 1416034 w 5182391"/>
              <a:gd name="connsiteY0" fmla="*/ 0 h 4963746"/>
              <a:gd name="connsiteX1" fmla="*/ 1649606 w 5182391"/>
              <a:gd name="connsiteY1" fmla="*/ 14599 h 4963746"/>
              <a:gd name="connsiteX2" fmla="*/ 1751794 w 5182391"/>
              <a:gd name="connsiteY2" fmla="*/ 43797 h 4963746"/>
              <a:gd name="connsiteX3" fmla="*/ 1795589 w 5182391"/>
              <a:gd name="connsiteY3" fmla="*/ 72996 h 4963746"/>
              <a:gd name="connsiteX4" fmla="*/ 1839384 w 5182391"/>
              <a:gd name="connsiteY4" fmla="*/ 87595 h 4963746"/>
              <a:gd name="connsiteX5" fmla="*/ 2131350 w 5182391"/>
              <a:gd name="connsiteY5" fmla="*/ 102194 h 4963746"/>
              <a:gd name="connsiteX6" fmla="*/ 2218940 w 5182391"/>
              <a:gd name="connsiteY6" fmla="*/ 116794 h 4963746"/>
              <a:gd name="connsiteX7" fmla="*/ 2364922 w 5182391"/>
              <a:gd name="connsiteY7" fmla="*/ 131393 h 4963746"/>
              <a:gd name="connsiteX8" fmla="*/ 2408717 w 5182391"/>
              <a:gd name="connsiteY8" fmla="*/ 145992 h 4963746"/>
              <a:gd name="connsiteX9" fmla="*/ 2583897 w 5182391"/>
              <a:gd name="connsiteY9" fmla="*/ 189790 h 4963746"/>
              <a:gd name="connsiteX10" fmla="*/ 2686085 w 5182391"/>
              <a:gd name="connsiteY10" fmla="*/ 233588 h 4963746"/>
              <a:gd name="connsiteX11" fmla="*/ 2773674 w 5182391"/>
              <a:gd name="connsiteY11" fmla="*/ 262786 h 4963746"/>
              <a:gd name="connsiteX12" fmla="*/ 2817469 w 5182391"/>
              <a:gd name="connsiteY12" fmla="*/ 277385 h 4963746"/>
              <a:gd name="connsiteX13" fmla="*/ 2919657 w 5182391"/>
              <a:gd name="connsiteY13" fmla="*/ 321183 h 4963746"/>
              <a:gd name="connsiteX14" fmla="*/ 3124033 w 5182391"/>
              <a:gd name="connsiteY14" fmla="*/ 335782 h 4963746"/>
              <a:gd name="connsiteX15" fmla="*/ 3255418 w 5182391"/>
              <a:gd name="connsiteY15" fmla="*/ 364981 h 4963746"/>
              <a:gd name="connsiteX16" fmla="*/ 3299213 w 5182391"/>
              <a:gd name="connsiteY16" fmla="*/ 394179 h 4963746"/>
              <a:gd name="connsiteX17" fmla="*/ 3415999 w 5182391"/>
              <a:gd name="connsiteY17" fmla="*/ 481775 h 4963746"/>
              <a:gd name="connsiteX18" fmla="*/ 3474392 w 5182391"/>
              <a:gd name="connsiteY18" fmla="*/ 525573 h 4963746"/>
              <a:gd name="connsiteX19" fmla="*/ 3518187 w 5182391"/>
              <a:gd name="connsiteY19" fmla="*/ 554771 h 4963746"/>
              <a:gd name="connsiteX20" fmla="*/ 3605776 w 5182391"/>
              <a:gd name="connsiteY20" fmla="*/ 627768 h 4963746"/>
              <a:gd name="connsiteX21" fmla="*/ 3707964 w 5182391"/>
              <a:gd name="connsiteY21" fmla="*/ 656966 h 4963746"/>
              <a:gd name="connsiteX22" fmla="*/ 3824751 w 5182391"/>
              <a:gd name="connsiteY22" fmla="*/ 729962 h 4963746"/>
              <a:gd name="connsiteX23" fmla="*/ 3853947 w 5182391"/>
              <a:gd name="connsiteY23" fmla="*/ 773760 h 4963746"/>
              <a:gd name="connsiteX24" fmla="*/ 3999930 w 5182391"/>
              <a:gd name="connsiteY24" fmla="*/ 875955 h 4963746"/>
              <a:gd name="connsiteX25" fmla="*/ 4029127 w 5182391"/>
              <a:gd name="connsiteY25" fmla="*/ 919753 h 4963746"/>
              <a:gd name="connsiteX26" fmla="*/ 4072922 w 5182391"/>
              <a:gd name="connsiteY26" fmla="*/ 963550 h 4963746"/>
              <a:gd name="connsiteX27" fmla="*/ 4131315 w 5182391"/>
              <a:gd name="connsiteY27" fmla="*/ 1065745 h 4963746"/>
              <a:gd name="connsiteX28" fmla="*/ 4218904 w 5182391"/>
              <a:gd name="connsiteY28" fmla="*/ 1153341 h 4963746"/>
              <a:gd name="connsiteX29" fmla="*/ 4321092 w 5182391"/>
              <a:gd name="connsiteY29" fmla="*/ 1240936 h 4963746"/>
              <a:gd name="connsiteX30" fmla="*/ 4379486 w 5182391"/>
              <a:gd name="connsiteY30" fmla="*/ 1313933 h 4963746"/>
              <a:gd name="connsiteX31" fmla="*/ 4423280 w 5182391"/>
              <a:gd name="connsiteY31" fmla="*/ 1343131 h 4963746"/>
              <a:gd name="connsiteX32" fmla="*/ 4452477 w 5182391"/>
              <a:gd name="connsiteY32" fmla="*/ 1386929 h 4963746"/>
              <a:gd name="connsiteX33" fmla="*/ 4510870 w 5182391"/>
              <a:gd name="connsiteY33" fmla="*/ 1445326 h 4963746"/>
              <a:gd name="connsiteX34" fmla="*/ 4569263 w 5182391"/>
              <a:gd name="connsiteY34" fmla="*/ 1532921 h 4963746"/>
              <a:gd name="connsiteX35" fmla="*/ 4598460 w 5182391"/>
              <a:gd name="connsiteY35" fmla="*/ 1576719 h 4963746"/>
              <a:gd name="connsiteX36" fmla="*/ 4671451 w 5182391"/>
              <a:gd name="connsiteY36" fmla="*/ 1737311 h 4963746"/>
              <a:gd name="connsiteX37" fmla="*/ 4700648 w 5182391"/>
              <a:gd name="connsiteY37" fmla="*/ 1795708 h 4963746"/>
              <a:gd name="connsiteX38" fmla="*/ 4744443 w 5182391"/>
              <a:gd name="connsiteY38" fmla="*/ 1883303 h 4963746"/>
              <a:gd name="connsiteX39" fmla="*/ 4788237 w 5182391"/>
              <a:gd name="connsiteY39" fmla="*/ 1912502 h 4963746"/>
              <a:gd name="connsiteX40" fmla="*/ 4802836 w 5182391"/>
              <a:gd name="connsiteY40" fmla="*/ 2000098 h 4963746"/>
              <a:gd name="connsiteX41" fmla="*/ 4832032 w 5182391"/>
              <a:gd name="connsiteY41" fmla="*/ 2073094 h 4963746"/>
              <a:gd name="connsiteX42" fmla="*/ 4875827 w 5182391"/>
              <a:gd name="connsiteY42" fmla="*/ 2175289 h 4963746"/>
              <a:gd name="connsiteX43" fmla="*/ 4948819 w 5182391"/>
              <a:gd name="connsiteY43" fmla="*/ 2277483 h 4963746"/>
              <a:gd name="connsiteX44" fmla="*/ 4978015 w 5182391"/>
              <a:gd name="connsiteY44" fmla="*/ 2321281 h 4963746"/>
              <a:gd name="connsiteX45" fmla="*/ 4992613 w 5182391"/>
              <a:gd name="connsiteY45" fmla="*/ 2379678 h 4963746"/>
              <a:gd name="connsiteX46" fmla="*/ 5021810 w 5182391"/>
              <a:gd name="connsiteY46" fmla="*/ 2423476 h 4963746"/>
              <a:gd name="connsiteX47" fmla="*/ 5036408 w 5182391"/>
              <a:gd name="connsiteY47" fmla="*/ 2496472 h 4963746"/>
              <a:gd name="connsiteX48" fmla="*/ 5051007 w 5182391"/>
              <a:gd name="connsiteY48" fmla="*/ 2554869 h 4963746"/>
              <a:gd name="connsiteX49" fmla="*/ 5094801 w 5182391"/>
              <a:gd name="connsiteY49" fmla="*/ 2715461 h 4963746"/>
              <a:gd name="connsiteX50" fmla="*/ 5109400 w 5182391"/>
              <a:gd name="connsiteY50" fmla="*/ 2992847 h 4963746"/>
              <a:gd name="connsiteX51" fmla="*/ 5123998 w 5182391"/>
              <a:gd name="connsiteY51" fmla="*/ 3036645 h 4963746"/>
              <a:gd name="connsiteX52" fmla="*/ 5138596 w 5182391"/>
              <a:gd name="connsiteY52" fmla="*/ 3138839 h 4963746"/>
              <a:gd name="connsiteX53" fmla="*/ 5153195 w 5182391"/>
              <a:gd name="connsiteY53" fmla="*/ 3255633 h 4963746"/>
              <a:gd name="connsiteX54" fmla="*/ 5182391 w 5182391"/>
              <a:gd name="connsiteY54" fmla="*/ 3343229 h 4963746"/>
              <a:gd name="connsiteX55" fmla="*/ 5167793 w 5182391"/>
              <a:gd name="connsiteY55" fmla="*/ 3562218 h 4963746"/>
              <a:gd name="connsiteX56" fmla="*/ 5138596 w 5182391"/>
              <a:gd name="connsiteY56" fmla="*/ 3737409 h 4963746"/>
              <a:gd name="connsiteX57" fmla="*/ 5123998 w 5182391"/>
              <a:gd name="connsiteY57" fmla="*/ 3883401 h 4963746"/>
              <a:gd name="connsiteX58" fmla="*/ 5109400 w 5182391"/>
              <a:gd name="connsiteY58" fmla="*/ 3970997 h 4963746"/>
              <a:gd name="connsiteX59" fmla="*/ 5080203 w 5182391"/>
              <a:gd name="connsiteY59" fmla="*/ 4219184 h 4963746"/>
              <a:gd name="connsiteX60" fmla="*/ 5051007 w 5182391"/>
              <a:gd name="connsiteY60" fmla="*/ 4321379 h 4963746"/>
              <a:gd name="connsiteX61" fmla="*/ 5021810 w 5182391"/>
              <a:gd name="connsiteY61" fmla="*/ 4423574 h 4963746"/>
              <a:gd name="connsiteX62" fmla="*/ 4992613 w 5182391"/>
              <a:gd name="connsiteY62" fmla="*/ 4481971 h 4963746"/>
              <a:gd name="connsiteX63" fmla="*/ 4934220 w 5182391"/>
              <a:gd name="connsiteY63" fmla="*/ 4569566 h 4963746"/>
              <a:gd name="connsiteX64" fmla="*/ 4875827 w 5182391"/>
              <a:gd name="connsiteY64" fmla="*/ 4657162 h 4963746"/>
              <a:gd name="connsiteX65" fmla="*/ 4846631 w 5182391"/>
              <a:gd name="connsiteY65" fmla="*/ 4715559 h 4963746"/>
              <a:gd name="connsiteX66" fmla="*/ 4759041 w 5182391"/>
              <a:gd name="connsiteY66" fmla="*/ 4788555 h 4963746"/>
              <a:gd name="connsiteX67" fmla="*/ 4715246 w 5182391"/>
              <a:gd name="connsiteY67" fmla="*/ 4846952 h 4963746"/>
              <a:gd name="connsiteX68" fmla="*/ 4656853 w 5182391"/>
              <a:gd name="connsiteY68" fmla="*/ 4876151 h 4963746"/>
              <a:gd name="connsiteX69" fmla="*/ 4510870 w 5182391"/>
              <a:gd name="connsiteY69" fmla="*/ 4963746 h 4963746"/>
              <a:gd name="connsiteX70" fmla="*/ 3897742 w 5182391"/>
              <a:gd name="connsiteY70" fmla="*/ 4934548 h 4963746"/>
              <a:gd name="connsiteX71" fmla="*/ 3824751 w 5182391"/>
              <a:gd name="connsiteY71" fmla="*/ 4905349 h 4963746"/>
              <a:gd name="connsiteX72" fmla="*/ 3620375 w 5182391"/>
              <a:gd name="connsiteY72" fmla="*/ 4890750 h 4963746"/>
              <a:gd name="connsiteX73" fmla="*/ 3561982 w 5182391"/>
              <a:gd name="connsiteY73" fmla="*/ 4876151 h 4963746"/>
              <a:gd name="connsiteX74" fmla="*/ 3270016 w 5182391"/>
              <a:gd name="connsiteY74" fmla="*/ 4846952 h 4963746"/>
              <a:gd name="connsiteX75" fmla="*/ 3167828 w 5182391"/>
              <a:gd name="connsiteY75" fmla="*/ 4788555 h 4963746"/>
              <a:gd name="connsiteX76" fmla="*/ 3109435 w 5182391"/>
              <a:gd name="connsiteY76" fmla="*/ 4744757 h 4963746"/>
              <a:gd name="connsiteX77" fmla="*/ 3021845 w 5182391"/>
              <a:gd name="connsiteY77" fmla="*/ 4715559 h 4963746"/>
              <a:gd name="connsiteX78" fmla="*/ 2978050 w 5182391"/>
              <a:gd name="connsiteY78" fmla="*/ 4700960 h 4963746"/>
              <a:gd name="connsiteX79" fmla="*/ 2817469 w 5182391"/>
              <a:gd name="connsiteY79" fmla="*/ 4627963 h 4963746"/>
              <a:gd name="connsiteX80" fmla="*/ 2788273 w 5182391"/>
              <a:gd name="connsiteY80" fmla="*/ 4584166 h 4963746"/>
              <a:gd name="connsiteX81" fmla="*/ 2627691 w 5182391"/>
              <a:gd name="connsiteY81" fmla="*/ 4569566 h 4963746"/>
              <a:gd name="connsiteX82" fmla="*/ 2510905 w 5182391"/>
              <a:gd name="connsiteY82" fmla="*/ 4554967 h 4963746"/>
              <a:gd name="connsiteX83" fmla="*/ 2467110 w 5182391"/>
              <a:gd name="connsiteY83" fmla="*/ 4540368 h 4963746"/>
              <a:gd name="connsiteX84" fmla="*/ 2408717 w 5182391"/>
              <a:gd name="connsiteY84" fmla="*/ 4525769 h 4963746"/>
              <a:gd name="connsiteX85" fmla="*/ 2364922 w 5182391"/>
              <a:gd name="connsiteY85" fmla="*/ 4496570 h 4963746"/>
              <a:gd name="connsiteX86" fmla="*/ 2350324 w 5182391"/>
              <a:gd name="connsiteY86" fmla="*/ 4438173 h 4963746"/>
              <a:gd name="connsiteX87" fmla="*/ 2335726 w 5182391"/>
              <a:gd name="connsiteY87" fmla="*/ 4481971 h 4963746"/>
              <a:gd name="connsiteX88" fmla="*/ 2218940 w 5182391"/>
              <a:gd name="connsiteY88" fmla="*/ 4408975 h 4963746"/>
              <a:gd name="connsiteX89" fmla="*/ 1839384 w 5182391"/>
              <a:gd name="connsiteY89" fmla="*/ 4394375 h 4963746"/>
              <a:gd name="connsiteX90" fmla="*/ 1795589 w 5182391"/>
              <a:gd name="connsiteY90" fmla="*/ 4365177 h 4963746"/>
              <a:gd name="connsiteX91" fmla="*/ 1708000 w 5182391"/>
              <a:gd name="connsiteY91" fmla="*/ 4394375 h 4963746"/>
              <a:gd name="connsiteX92" fmla="*/ 1664205 w 5182391"/>
              <a:gd name="connsiteY92" fmla="*/ 4423574 h 4963746"/>
              <a:gd name="connsiteX93" fmla="*/ 1474427 w 5182391"/>
              <a:gd name="connsiteY93" fmla="*/ 4467372 h 4963746"/>
              <a:gd name="connsiteX94" fmla="*/ 1284649 w 5182391"/>
              <a:gd name="connsiteY94" fmla="*/ 4467372 h 4963746"/>
              <a:gd name="connsiteX95" fmla="*/ 1270051 w 5182391"/>
              <a:gd name="connsiteY95" fmla="*/ 4423574 h 4963746"/>
              <a:gd name="connsiteX96" fmla="*/ 1197060 w 5182391"/>
              <a:gd name="connsiteY96" fmla="*/ 4408975 h 4963746"/>
              <a:gd name="connsiteX97" fmla="*/ 992684 w 5182391"/>
              <a:gd name="connsiteY97" fmla="*/ 4423574 h 4963746"/>
              <a:gd name="connsiteX98" fmla="*/ 817504 w 5182391"/>
              <a:gd name="connsiteY98" fmla="*/ 4481971 h 4963746"/>
              <a:gd name="connsiteX99" fmla="*/ 744513 w 5182391"/>
              <a:gd name="connsiteY99" fmla="*/ 4511169 h 4963746"/>
              <a:gd name="connsiteX100" fmla="*/ 656923 w 5182391"/>
              <a:gd name="connsiteY100" fmla="*/ 4540368 h 4963746"/>
              <a:gd name="connsiteX101" fmla="*/ 496342 w 5182391"/>
              <a:gd name="connsiteY101" fmla="*/ 4540368 h 4963746"/>
              <a:gd name="connsiteX102" fmla="*/ 335761 w 5182391"/>
              <a:gd name="connsiteY102" fmla="*/ 4554967 h 4963746"/>
              <a:gd name="connsiteX103" fmla="*/ 218975 w 5182391"/>
              <a:gd name="connsiteY103" fmla="*/ 4584166 h 4963746"/>
              <a:gd name="connsiteX104" fmla="*/ 160582 w 5182391"/>
              <a:gd name="connsiteY104" fmla="*/ 4598765 h 4963746"/>
              <a:gd name="connsiteX105" fmla="*/ 72992 w 5182391"/>
              <a:gd name="connsiteY105" fmla="*/ 4627963 h 4963746"/>
              <a:gd name="connsiteX106" fmla="*/ 0 w 5182391"/>
              <a:gd name="connsiteY106" fmla="*/ 4627963 h 4963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5182391" h="4963746">
                <a:moveTo>
                  <a:pt x="1416034" y="0"/>
                </a:moveTo>
                <a:cubicBezTo>
                  <a:pt x="1493891" y="4866"/>
                  <a:pt x="1571984" y="6836"/>
                  <a:pt x="1649606" y="14599"/>
                </a:cubicBezTo>
                <a:cubicBezTo>
                  <a:pt x="1675795" y="17218"/>
                  <a:pt x="1725114" y="34903"/>
                  <a:pt x="1751794" y="43797"/>
                </a:cubicBezTo>
                <a:cubicBezTo>
                  <a:pt x="1766392" y="53530"/>
                  <a:pt x="1779896" y="65149"/>
                  <a:pt x="1795589" y="72996"/>
                </a:cubicBezTo>
                <a:cubicBezTo>
                  <a:pt x="1809352" y="79878"/>
                  <a:pt x="1824054" y="86262"/>
                  <a:pt x="1839384" y="87595"/>
                </a:cubicBezTo>
                <a:cubicBezTo>
                  <a:pt x="1936461" y="96037"/>
                  <a:pt x="2034028" y="97328"/>
                  <a:pt x="2131350" y="102194"/>
                </a:cubicBezTo>
                <a:cubicBezTo>
                  <a:pt x="2160547" y="107061"/>
                  <a:pt x="2189569" y="113122"/>
                  <a:pt x="2218940" y="116794"/>
                </a:cubicBezTo>
                <a:cubicBezTo>
                  <a:pt x="2267466" y="122860"/>
                  <a:pt x="2316587" y="123957"/>
                  <a:pt x="2364922" y="131393"/>
                </a:cubicBezTo>
                <a:cubicBezTo>
                  <a:pt x="2380131" y="133733"/>
                  <a:pt x="2393849" y="142027"/>
                  <a:pt x="2408717" y="145992"/>
                </a:cubicBezTo>
                <a:cubicBezTo>
                  <a:pt x="2466875" y="161502"/>
                  <a:pt x="2525739" y="174280"/>
                  <a:pt x="2583897" y="189790"/>
                </a:cubicBezTo>
                <a:cubicBezTo>
                  <a:pt x="2654383" y="208587"/>
                  <a:pt x="2605377" y="201303"/>
                  <a:pt x="2686085" y="233588"/>
                </a:cubicBezTo>
                <a:cubicBezTo>
                  <a:pt x="2714659" y="245018"/>
                  <a:pt x="2744478" y="253053"/>
                  <a:pt x="2773674" y="262786"/>
                </a:cubicBezTo>
                <a:cubicBezTo>
                  <a:pt x="2788272" y="267652"/>
                  <a:pt x="2803706" y="270503"/>
                  <a:pt x="2817469" y="277385"/>
                </a:cubicBezTo>
                <a:cubicBezTo>
                  <a:pt x="2838220" y="287761"/>
                  <a:pt x="2891566" y="317878"/>
                  <a:pt x="2919657" y="321183"/>
                </a:cubicBezTo>
                <a:cubicBezTo>
                  <a:pt x="2987488" y="329164"/>
                  <a:pt x="3055908" y="330916"/>
                  <a:pt x="3124033" y="335782"/>
                </a:cubicBezTo>
                <a:cubicBezTo>
                  <a:pt x="3157672" y="341389"/>
                  <a:pt x="3219482" y="347012"/>
                  <a:pt x="3255418" y="364981"/>
                </a:cubicBezTo>
                <a:cubicBezTo>
                  <a:pt x="3271111" y="372828"/>
                  <a:pt x="3285024" y="383859"/>
                  <a:pt x="3299213" y="394179"/>
                </a:cubicBezTo>
                <a:cubicBezTo>
                  <a:pt x="3338567" y="422802"/>
                  <a:pt x="3377070" y="452576"/>
                  <a:pt x="3415999" y="481775"/>
                </a:cubicBezTo>
                <a:cubicBezTo>
                  <a:pt x="3435463" y="496374"/>
                  <a:pt x="3454148" y="512076"/>
                  <a:pt x="3474392" y="525573"/>
                </a:cubicBezTo>
                <a:cubicBezTo>
                  <a:pt x="3488990" y="535306"/>
                  <a:pt x="3504709" y="543538"/>
                  <a:pt x="3518187" y="554771"/>
                </a:cubicBezTo>
                <a:cubicBezTo>
                  <a:pt x="3566612" y="595128"/>
                  <a:pt x="3551412" y="600584"/>
                  <a:pt x="3605776" y="627768"/>
                </a:cubicBezTo>
                <a:cubicBezTo>
                  <a:pt x="3626717" y="638239"/>
                  <a:pt x="3689257" y="652289"/>
                  <a:pt x="3707964" y="656966"/>
                </a:cubicBezTo>
                <a:cubicBezTo>
                  <a:pt x="3754218" y="680094"/>
                  <a:pt x="3786852" y="692060"/>
                  <a:pt x="3824751" y="729962"/>
                </a:cubicBezTo>
                <a:cubicBezTo>
                  <a:pt x="3837157" y="742369"/>
                  <a:pt x="3840743" y="762206"/>
                  <a:pt x="3853947" y="773760"/>
                </a:cubicBezTo>
                <a:cubicBezTo>
                  <a:pt x="3892111" y="807156"/>
                  <a:pt x="3961773" y="837795"/>
                  <a:pt x="3999930" y="875955"/>
                </a:cubicBezTo>
                <a:cubicBezTo>
                  <a:pt x="4012336" y="888362"/>
                  <a:pt x="4017895" y="906274"/>
                  <a:pt x="4029127" y="919753"/>
                </a:cubicBezTo>
                <a:cubicBezTo>
                  <a:pt x="4042344" y="935614"/>
                  <a:pt x="4058324" y="948951"/>
                  <a:pt x="4072922" y="963550"/>
                </a:cubicBezTo>
                <a:cubicBezTo>
                  <a:pt x="4091268" y="1018594"/>
                  <a:pt x="4084525" y="1013752"/>
                  <a:pt x="4131315" y="1065745"/>
                </a:cubicBezTo>
                <a:cubicBezTo>
                  <a:pt x="4158936" y="1096438"/>
                  <a:pt x="4196000" y="1118984"/>
                  <a:pt x="4218904" y="1153341"/>
                </a:cubicBezTo>
                <a:cubicBezTo>
                  <a:pt x="4263840" y="1220747"/>
                  <a:pt x="4233056" y="1188110"/>
                  <a:pt x="4321092" y="1240936"/>
                </a:cubicBezTo>
                <a:cubicBezTo>
                  <a:pt x="4340557" y="1265268"/>
                  <a:pt x="4357453" y="1291899"/>
                  <a:pt x="4379486" y="1313933"/>
                </a:cubicBezTo>
                <a:cubicBezTo>
                  <a:pt x="4391892" y="1326340"/>
                  <a:pt x="4410874" y="1330724"/>
                  <a:pt x="4423280" y="1343131"/>
                </a:cubicBezTo>
                <a:cubicBezTo>
                  <a:pt x="4435686" y="1355538"/>
                  <a:pt x="4441059" y="1373607"/>
                  <a:pt x="4452477" y="1386929"/>
                </a:cubicBezTo>
                <a:cubicBezTo>
                  <a:pt x="4470391" y="1407830"/>
                  <a:pt x="4493674" y="1423830"/>
                  <a:pt x="4510870" y="1445326"/>
                </a:cubicBezTo>
                <a:cubicBezTo>
                  <a:pt x="4532791" y="1472728"/>
                  <a:pt x="4549799" y="1503723"/>
                  <a:pt x="4569263" y="1532921"/>
                </a:cubicBezTo>
                <a:lnTo>
                  <a:pt x="4598460" y="1576719"/>
                </a:lnTo>
                <a:cubicBezTo>
                  <a:pt x="4626821" y="1661809"/>
                  <a:pt x="4606177" y="1606755"/>
                  <a:pt x="4671451" y="1737311"/>
                </a:cubicBezTo>
                <a:cubicBezTo>
                  <a:pt x="4681183" y="1756777"/>
                  <a:pt x="4693766" y="1775062"/>
                  <a:pt x="4700648" y="1795708"/>
                </a:cubicBezTo>
                <a:cubicBezTo>
                  <a:pt x="4712521" y="1831331"/>
                  <a:pt x="4716142" y="1855000"/>
                  <a:pt x="4744443" y="1883303"/>
                </a:cubicBezTo>
                <a:cubicBezTo>
                  <a:pt x="4756849" y="1895710"/>
                  <a:pt x="4773639" y="1902769"/>
                  <a:pt x="4788237" y="1912502"/>
                </a:cubicBezTo>
                <a:cubicBezTo>
                  <a:pt x="4793103" y="1941701"/>
                  <a:pt x="4795048" y="1971540"/>
                  <a:pt x="4802836" y="2000098"/>
                </a:cubicBezTo>
                <a:cubicBezTo>
                  <a:pt x="4809731" y="2025381"/>
                  <a:pt x="4822831" y="2048556"/>
                  <a:pt x="4832032" y="2073094"/>
                </a:cubicBezTo>
                <a:cubicBezTo>
                  <a:pt x="4854362" y="2132645"/>
                  <a:pt x="4838548" y="2110047"/>
                  <a:pt x="4875827" y="2175289"/>
                </a:cubicBezTo>
                <a:cubicBezTo>
                  <a:pt x="4895482" y="2209688"/>
                  <a:pt x="4926446" y="2246158"/>
                  <a:pt x="4948819" y="2277483"/>
                </a:cubicBezTo>
                <a:cubicBezTo>
                  <a:pt x="4959017" y="2291761"/>
                  <a:pt x="4968283" y="2306682"/>
                  <a:pt x="4978015" y="2321281"/>
                </a:cubicBezTo>
                <a:cubicBezTo>
                  <a:pt x="4982881" y="2340747"/>
                  <a:pt x="4984710" y="2361235"/>
                  <a:pt x="4992613" y="2379678"/>
                </a:cubicBezTo>
                <a:cubicBezTo>
                  <a:pt x="4999524" y="2395805"/>
                  <a:pt x="5015650" y="2407047"/>
                  <a:pt x="5021810" y="2423476"/>
                </a:cubicBezTo>
                <a:cubicBezTo>
                  <a:pt x="5030522" y="2446710"/>
                  <a:pt x="5031025" y="2472249"/>
                  <a:pt x="5036408" y="2496472"/>
                </a:cubicBezTo>
                <a:cubicBezTo>
                  <a:pt x="5040760" y="2516059"/>
                  <a:pt x="5045242" y="2535650"/>
                  <a:pt x="5051007" y="2554869"/>
                </a:cubicBezTo>
                <a:cubicBezTo>
                  <a:pt x="5095456" y="2703041"/>
                  <a:pt x="5068196" y="2582426"/>
                  <a:pt x="5094801" y="2715461"/>
                </a:cubicBezTo>
                <a:cubicBezTo>
                  <a:pt x="5099667" y="2807923"/>
                  <a:pt x="5101018" y="2900637"/>
                  <a:pt x="5109400" y="2992847"/>
                </a:cubicBezTo>
                <a:cubicBezTo>
                  <a:pt x="5110793" y="3008173"/>
                  <a:pt x="5120980" y="3021555"/>
                  <a:pt x="5123998" y="3036645"/>
                </a:cubicBezTo>
                <a:cubicBezTo>
                  <a:pt x="5130746" y="3070387"/>
                  <a:pt x="5134048" y="3104730"/>
                  <a:pt x="5138596" y="3138839"/>
                </a:cubicBezTo>
                <a:cubicBezTo>
                  <a:pt x="5143781" y="3177729"/>
                  <a:pt x="5144975" y="3217270"/>
                  <a:pt x="5153195" y="3255633"/>
                </a:cubicBezTo>
                <a:cubicBezTo>
                  <a:pt x="5159643" y="3285728"/>
                  <a:pt x="5182391" y="3343229"/>
                  <a:pt x="5182391" y="3343229"/>
                </a:cubicBezTo>
                <a:cubicBezTo>
                  <a:pt x="5177525" y="3416225"/>
                  <a:pt x="5173868" y="3489312"/>
                  <a:pt x="5167793" y="3562218"/>
                </a:cubicBezTo>
                <a:cubicBezTo>
                  <a:pt x="5156928" y="3692608"/>
                  <a:pt x="5165233" y="3657496"/>
                  <a:pt x="5138596" y="3737409"/>
                </a:cubicBezTo>
                <a:cubicBezTo>
                  <a:pt x="5133730" y="3786073"/>
                  <a:pt x="5130064" y="3834872"/>
                  <a:pt x="5123998" y="3883401"/>
                </a:cubicBezTo>
                <a:cubicBezTo>
                  <a:pt x="5120327" y="3912774"/>
                  <a:pt x="5113071" y="3941624"/>
                  <a:pt x="5109400" y="3970997"/>
                </a:cubicBezTo>
                <a:cubicBezTo>
                  <a:pt x="5095309" y="4083735"/>
                  <a:pt x="5098951" y="4116063"/>
                  <a:pt x="5080203" y="4219184"/>
                </a:cubicBezTo>
                <a:cubicBezTo>
                  <a:pt x="5068796" y="4281931"/>
                  <a:pt x="5066640" y="4266660"/>
                  <a:pt x="5051007" y="4321379"/>
                </a:cubicBezTo>
                <a:cubicBezTo>
                  <a:pt x="5040427" y="4358410"/>
                  <a:pt x="5036807" y="4388578"/>
                  <a:pt x="5021810" y="4423574"/>
                </a:cubicBezTo>
                <a:cubicBezTo>
                  <a:pt x="5013238" y="4443578"/>
                  <a:pt x="5002345" y="4462505"/>
                  <a:pt x="4992613" y="4481971"/>
                </a:cubicBezTo>
                <a:cubicBezTo>
                  <a:pt x="4950702" y="4649629"/>
                  <a:pt x="5014872" y="4448580"/>
                  <a:pt x="4934220" y="4569566"/>
                </a:cubicBezTo>
                <a:cubicBezTo>
                  <a:pt x="4858805" y="4682696"/>
                  <a:pt x="4985777" y="4583856"/>
                  <a:pt x="4875827" y="4657162"/>
                </a:cubicBezTo>
                <a:cubicBezTo>
                  <a:pt x="4866095" y="4676628"/>
                  <a:pt x="4859280" y="4697849"/>
                  <a:pt x="4846631" y="4715559"/>
                </a:cubicBezTo>
                <a:cubicBezTo>
                  <a:pt x="4821085" y="4751326"/>
                  <a:pt x="4793963" y="4765272"/>
                  <a:pt x="4759041" y="4788555"/>
                </a:cubicBezTo>
                <a:cubicBezTo>
                  <a:pt x="4744443" y="4808021"/>
                  <a:pt x="4733719" y="4831117"/>
                  <a:pt x="4715246" y="4846952"/>
                </a:cubicBezTo>
                <a:cubicBezTo>
                  <a:pt x="4698723" y="4861115"/>
                  <a:pt x="4675514" y="4864954"/>
                  <a:pt x="4656853" y="4876151"/>
                </a:cubicBezTo>
                <a:cubicBezTo>
                  <a:pt x="4480704" y="4981848"/>
                  <a:pt x="4644341" y="4897007"/>
                  <a:pt x="4510870" y="4963746"/>
                </a:cubicBezTo>
                <a:cubicBezTo>
                  <a:pt x="4306494" y="4954013"/>
                  <a:pt x="4101613" y="4951900"/>
                  <a:pt x="3897742" y="4934548"/>
                </a:cubicBezTo>
                <a:cubicBezTo>
                  <a:pt x="3871632" y="4932326"/>
                  <a:pt x="3850635" y="4909436"/>
                  <a:pt x="3824751" y="4905349"/>
                </a:cubicBezTo>
                <a:cubicBezTo>
                  <a:pt x="3757288" y="4894696"/>
                  <a:pt x="3688500" y="4895616"/>
                  <a:pt x="3620375" y="4890750"/>
                </a:cubicBezTo>
                <a:cubicBezTo>
                  <a:pt x="3600911" y="4885884"/>
                  <a:pt x="3581722" y="4879740"/>
                  <a:pt x="3561982" y="4876151"/>
                </a:cubicBezTo>
                <a:cubicBezTo>
                  <a:pt x="3458261" y="4857291"/>
                  <a:pt x="3381115" y="4855499"/>
                  <a:pt x="3270016" y="4846952"/>
                </a:cubicBezTo>
                <a:cubicBezTo>
                  <a:pt x="3241264" y="4760687"/>
                  <a:pt x="3279820" y="4833355"/>
                  <a:pt x="3167828" y="4788555"/>
                </a:cubicBezTo>
                <a:cubicBezTo>
                  <a:pt x="3145237" y="4779518"/>
                  <a:pt x="3131197" y="4755639"/>
                  <a:pt x="3109435" y="4744757"/>
                </a:cubicBezTo>
                <a:cubicBezTo>
                  <a:pt x="3081908" y="4730993"/>
                  <a:pt x="3051042" y="4725292"/>
                  <a:pt x="3021845" y="4715559"/>
                </a:cubicBezTo>
                <a:cubicBezTo>
                  <a:pt x="3007247" y="4710693"/>
                  <a:pt x="2991813" y="4707842"/>
                  <a:pt x="2978050" y="4700960"/>
                </a:cubicBezTo>
                <a:cubicBezTo>
                  <a:pt x="2847501" y="4635681"/>
                  <a:pt x="2902554" y="4656328"/>
                  <a:pt x="2817469" y="4627963"/>
                </a:cubicBezTo>
                <a:cubicBezTo>
                  <a:pt x="2807737" y="4613364"/>
                  <a:pt x="2805042" y="4589326"/>
                  <a:pt x="2788273" y="4584166"/>
                </a:cubicBezTo>
                <a:cubicBezTo>
                  <a:pt x="2736902" y="4568359"/>
                  <a:pt x="2681144" y="4575193"/>
                  <a:pt x="2627691" y="4569566"/>
                </a:cubicBezTo>
                <a:cubicBezTo>
                  <a:pt x="2588675" y="4565459"/>
                  <a:pt x="2549834" y="4559833"/>
                  <a:pt x="2510905" y="4554967"/>
                </a:cubicBezTo>
                <a:cubicBezTo>
                  <a:pt x="2496307" y="4550101"/>
                  <a:pt x="2481906" y="4544596"/>
                  <a:pt x="2467110" y="4540368"/>
                </a:cubicBezTo>
                <a:cubicBezTo>
                  <a:pt x="2447819" y="4534856"/>
                  <a:pt x="2427158" y="4533673"/>
                  <a:pt x="2408717" y="4525769"/>
                </a:cubicBezTo>
                <a:cubicBezTo>
                  <a:pt x="2392590" y="4518857"/>
                  <a:pt x="2379520" y="4506303"/>
                  <a:pt x="2364922" y="4496570"/>
                </a:cubicBezTo>
                <a:cubicBezTo>
                  <a:pt x="2360056" y="4477104"/>
                  <a:pt x="2368270" y="4447147"/>
                  <a:pt x="2350324" y="4438173"/>
                </a:cubicBezTo>
                <a:cubicBezTo>
                  <a:pt x="2336560" y="4431290"/>
                  <a:pt x="2335726" y="4497360"/>
                  <a:pt x="2335726" y="4481971"/>
                </a:cubicBezTo>
                <a:cubicBezTo>
                  <a:pt x="2335726" y="4353337"/>
                  <a:pt x="2412257" y="4387493"/>
                  <a:pt x="2218940" y="4408975"/>
                </a:cubicBezTo>
                <a:cubicBezTo>
                  <a:pt x="2092421" y="4404108"/>
                  <a:pt x="1965324" y="4407404"/>
                  <a:pt x="1839384" y="4394375"/>
                </a:cubicBezTo>
                <a:cubicBezTo>
                  <a:pt x="1821932" y="4392569"/>
                  <a:pt x="1813134" y="4365177"/>
                  <a:pt x="1795589" y="4365177"/>
                </a:cubicBezTo>
                <a:cubicBezTo>
                  <a:pt x="1764813" y="4365177"/>
                  <a:pt x="1708000" y="4394375"/>
                  <a:pt x="1708000" y="4394375"/>
                </a:cubicBezTo>
                <a:cubicBezTo>
                  <a:pt x="1693402" y="4404108"/>
                  <a:pt x="1680238" y="4416448"/>
                  <a:pt x="1664205" y="4423574"/>
                </a:cubicBezTo>
                <a:cubicBezTo>
                  <a:pt x="1588272" y="4457324"/>
                  <a:pt x="1557553" y="4455495"/>
                  <a:pt x="1474427" y="4467372"/>
                </a:cubicBezTo>
                <a:cubicBezTo>
                  <a:pt x="1403436" y="4491037"/>
                  <a:pt x="1384931" y="4503841"/>
                  <a:pt x="1284649" y="4467372"/>
                </a:cubicBezTo>
                <a:cubicBezTo>
                  <a:pt x="1270187" y="4462113"/>
                  <a:pt x="1282855" y="4432111"/>
                  <a:pt x="1270051" y="4423574"/>
                </a:cubicBezTo>
                <a:cubicBezTo>
                  <a:pt x="1249406" y="4409810"/>
                  <a:pt x="1221390" y="4413841"/>
                  <a:pt x="1197060" y="4408975"/>
                </a:cubicBezTo>
                <a:cubicBezTo>
                  <a:pt x="1128935" y="4413841"/>
                  <a:pt x="1060227" y="4413442"/>
                  <a:pt x="992684" y="4423574"/>
                </a:cubicBezTo>
                <a:cubicBezTo>
                  <a:pt x="992679" y="4423575"/>
                  <a:pt x="817509" y="4481969"/>
                  <a:pt x="817504" y="4481971"/>
                </a:cubicBezTo>
                <a:cubicBezTo>
                  <a:pt x="793174" y="4491704"/>
                  <a:pt x="769140" y="4502213"/>
                  <a:pt x="744513" y="4511169"/>
                </a:cubicBezTo>
                <a:cubicBezTo>
                  <a:pt x="715590" y="4521687"/>
                  <a:pt x="656923" y="4540368"/>
                  <a:pt x="656923" y="4540368"/>
                </a:cubicBezTo>
                <a:cubicBezTo>
                  <a:pt x="573579" y="4512585"/>
                  <a:pt x="634340" y="4525841"/>
                  <a:pt x="496342" y="4540368"/>
                </a:cubicBezTo>
                <a:cubicBezTo>
                  <a:pt x="442890" y="4545995"/>
                  <a:pt x="389288" y="4550101"/>
                  <a:pt x="335761" y="4554967"/>
                </a:cubicBezTo>
                <a:lnTo>
                  <a:pt x="218975" y="4584166"/>
                </a:lnTo>
                <a:cubicBezTo>
                  <a:pt x="199511" y="4589032"/>
                  <a:pt x="179616" y="4592420"/>
                  <a:pt x="160582" y="4598765"/>
                </a:cubicBezTo>
                <a:cubicBezTo>
                  <a:pt x="131385" y="4608498"/>
                  <a:pt x="103768" y="4627963"/>
                  <a:pt x="72992" y="4627963"/>
                </a:cubicBezTo>
                <a:lnTo>
                  <a:pt x="0" y="4627963"/>
                </a:lnTo>
              </a:path>
            </a:pathLst>
          </a:custGeom>
          <a:ln w="38100" cmpd="sng">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Tree>
    <p:custDataLst>
      <p:tags r:id="rId1"/>
    </p:custDataLst>
    <p:extLst>
      <p:ext uri="{BB962C8B-B14F-4D97-AF65-F5344CB8AC3E}">
        <p14:creationId xmlns:p14="http://schemas.microsoft.com/office/powerpoint/2010/main" val="1641792156"/>
      </p:ext>
    </p:extLst>
  </p:cSld>
  <p:clrMapOvr>
    <a:masterClrMapping/>
  </p:clrMapOvr>
  <mc:AlternateContent xmlns:mc="http://schemas.openxmlformats.org/markup-compatibility/2006" xmlns:p14="http://schemas.microsoft.com/office/powerpoint/2010/main">
    <mc:Choice Requires="p14">
      <p:transition spd="slow" p14:dur="1200" advTm="86576">
        <p14:prism/>
      </p:transition>
    </mc:Choice>
    <mc:Fallback xmlns="">
      <p:transition spd="slow" advTm="86576">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2000" fill="hold"/>
                                        <p:tgtEl>
                                          <p:spTgt spid="38"/>
                                        </p:tgtEl>
                                        <p:attrNameLst>
                                          <p:attrName>ppt_w</p:attrName>
                                        </p:attrNameLst>
                                      </p:cBhvr>
                                      <p:tavLst>
                                        <p:tav tm="0">
                                          <p:val>
                                            <p:strVal val="#ppt_w*0.70"/>
                                          </p:val>
                                        </p:tav>
                                        <p:tav tm="100000">
                                          <p:val>
                                            <p:strVal val="#ppt_w"/>
                                          </p:val>
                                        </p:tav>
                                      </p:tavLst>
                                    </p:anim>
                                    <p:anim calcmode="lin" valueType="num">
                                      <p:cBhvr>
                                        <p:cTn id="8" dur="2000" fill="hold"/>
                                        <p:tgtEl>
                                          <p:spTgt spid="38"/>
                                        </p:tgtEl>
                                        <p:attrNameLst>
                                          <p:attrName>ppt_h</p:attrName>
                                        </p:attrNameLst>
                                      </p:cBhvr>
                                      <p:tavLst>
                                        <p:tav tm="0">
                                          <p:val>
                                            <p:strVal val="#ppt_h"/>
                                          </p:val>
                                        </p:tav>
                                        <p:tav tm="100000">
                                          <p:val>
                                            <p:strVal val="#ppt_h"/>
                                          </p:val>
                                        </p:tav>
                                      </p:tavLst>
                                    </p:anim>
                                    <p:animEffect transition="in" filter="fade">
                                      <p:cBhvr>
                                        <p:cTn id="9" dur="2000"/>
                                        <p:tgtEl>
                                          <p:spTgt spid="38"/>
                                        </p:tgtEl>
                                      </p:cBhvr>
                                    </p:animEffect>
                                  </p:childTnLst>
                                </p:cTn>
                              </p:par>
                            </p:childTnLst>
                          </p:cTn>
                        </p:par>
                        <p:par>
                          <p:cTn id="10" fill="hold">
                            <p:stCondLst>
                              <p:cond delay="2000"/>
                            </p:stCondLst>
                            <p:childTnLst>
                              <p:par>
                                <p:cTn id="11" presetID="23" presetClass="entr" presetSubtype="16" fill="hold" nodeType="after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p:cTn id="13" dur="2000" fill="hold"/>
                                        <p:tgtEl>
                                          <p:spTgt spid="51"/>
                                        </p:tgtEl>
                                        <p:attrNameLst>
                                          <p:attrName>ppt_w</p:attrName>
                                        </p:attrNameLst>
                                      </p:cBhvr>
                                      <p:tavLst>
                                        <p:tav tm="0">
                                          <p:val>
                                            <p:fltVal val="0"/>
                                          </p:val>
                                        </p:tav>
                                        <p:tav tm="100000">
                                          <p:val>
                                            <p:strVal val="#ppt_w"/>
                                          </p:val>
                                        </p:tav>
                                      </p:tavLst>
                                    </p:anim>
                                    <p:anim calcmode="lin" valueType="num">
                                      <p:cBhvr>
                                        <p:cTn id="14" dur="2000" fill="hold"/>
                                        <p:tgtEl>
                                          <p:spTgt spid="51"/>
                                        </p:tgtEl>
                                        <p:attrNameLst>
                                          <p:attrName>ppt_h</p:attrName>
                                        </p:attrNameLst>
                                      </p:cBhvr>
                                      <p:tavLst>
                                        <p:tav tm="0">
                                          <p:val>
                                            <p:fltVal val="0"/>
                                          </p:val>
                                        </p:tav>
                                        <p:tav tm="100000">
                                          <p:val>
                                            <p:strVal val="#ppt_h"/>
                                          </p:val>
                                        </p:tav>
                                      </p:tavLst>
                                    </p:anim>
                                  </p:childTnLst>
                                </p:cTn>
                              </p:par>
                            </p:childTnLst>
                          </p:cTn>
                        </p:par>
                        <p:par>
                          <p:cTn id="15" fill="hold">
                            <p:stCondLst>
                              <p:cond delay="4000"/>
                            </p:stCondLst>
                            <p:childTnLst>
                              <p:par>
                                <p:cTn id="16" presetID="10" presetClass="entr" presetSubtype="0" fill="hold" nodeType="afterEffect">
                                  <p:stCondLst>
                                    <p:cond delay="100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2000"/>
                                        <p:tgtEl>
                                          <p:spTgt spid="37"/>
                                        </p:tgtEl>
                                      </p:cBhvr>
                                    </p:animEffect>
                                  </p:childTnLst>
                                </p:cTn>
                              </p:par>
                            </p:childTnLst>
                          </p:cTn>
                        </p:par>
                        <p:par>
                          <p:cTn id="19" fill="hold">
                            <p:stCondLst>
                              <p:cond delay="7000"/>
                            </p:stCondLst>
                            <p:childTnLst>
                              <p:par>
                                <p:cTn id="20" presetID="22" presetClass="entr" presetSubtype="8"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2000"/>
                                        <p:tgtEl>
                                          <p:spTgt spid="3"/>
                                        </p:tgtEl>
                                      </p:cBhvr>
                                    </p:animEffect>
                                  </p:childTnLst>
                                </p:cTn>
                              </p:par>
                            </p:childTnLst>
                          </p:cTn>
                        </p:par>
                        <p:par>
                          <p:cTn id="23" fill="hold">
                            <p:stCondLst>
                              <p:cond delay="9000"/>
                            </p:stCondLst>
                            <p:childTnLst>
                              <p:par>
                                <p:cTn id="24" presetID="51" presetClass="entr" presetSubtype="0" fill="hold" nodeType="afterEffect">
                                  <p:stCondLst>
                                    <p:cond delay="0"/>
                                  </p:stCondLst>
                                  <p:childTnLst>
                                    <p:set>
                                      <p:cBhvr>
                                        <p:cTn id="25" dur="1" fill="hold">
                                          <p:stCondLst>
                                            <p:cond delay="0"/>
                                          </p:stCondLst>
                                        </p:cTn>
                                        <p:tgtEl>
                                          <p:spTgt spid="43"/>
                                        </p:tgtEl>
                                        <p:attrNameLst>
                                          <p:attrName>style.visibility</p:attrName>
                                        </p:attrNameLst>
                                      </p:cBhvr>
                                      <p:to>
                                        <p:strVal val="visible"/>
                                      </p:to>
                                    </p:set>
                                    <p:animEffect transition="in" filter="fade">
                                      <p:cBhvr>
                                        <p:cTn id="26" dur="770" decel="100000"/>
                                        <p:tgtEl>
                                          <p:spTgt spid="43"/>
                                        </p:tgtEl>
                                      </p:cBhvr>
                                    </p:animEffect>
                                    <p:animScale>
                                      <p:cBhvr>
                                        <p:cTn id="27" dur="770" decel="100000"/>
                                        <p:tgtEl>
                                          <p:spTgt spid="43"/>
                                        </p:tgtEl>
                                      </p:cBhvr>
                                      <p:from x="10000" y="10000"/>
                                      <p:to x="200000" y="450000"/>
                                    </p:animScale>
                                    <p:animScale>
                                      <p:cBhvr>
                                        <p:cTn id="28" dur="1230" accel="100000" fill="hold">
                                          <p:stCondLst>
                                            <p:cond delay="770"/>
                                          </p:stCondLst>
                                        </p:cTn>
                                        <p:tgtEl>
                                          <p:spTgt spid="43"/>
                                        </p:tgtEl>
                                      </p:cBhvr>
                                      <p:from x="200000" y="450000"/>
                                      <p:to x="100000" y="100000"/>
                                    </p:animScale>
                                    <p:set>
                                      <p:cBhvr>
                                        <p:cTn id="29" dur="770" fill="hold"/>
                                        <p:tgtEl>
                                          <p:spTgt spid="43"/>
                                        </p:tgtEl>
                                        <p:attrNameLst>
                                          <p:attrName>ppt_x</p:attrName>
                                        </p:attrNameLst>
                                      </p:cBhvr>
                                      <p:to>
                                        <p:strVal val="(0.5)"/>
                                      </p:to>
                                    </p:set>
                                    <p:anim from="(0.5)" to="(#ppt_x)" calcmode="lin" valueType="num">
                                      <p:cBhvr>
                                        <p:cTn id="30" dur="1230" accel="100000" fill="hold">
                                          <p:stCondLst>
                                            <p:cond delay="770"/>
                                          </p:stCondLst>
                                        </p:cTn>
                                        <p:tgtEl>
                                          <p:spTgt spid="43"/>
                                        </p:tgtEl>
                                        <p:attrNameLst>
                                          <p:attrName>ppt_x</p:attrName>
                                        </p:attrNameLst>
                                      </p:cBhvr>
                                    </p:anim>
                                    <p:set>
                                      <p:cBhvr>
                                        <p:cTn id="31" dur="770" fill="hold"/>
                                        <p:tgtEl>
                                          <p:spTgt spid="43"/>
                                        </p:tgtEl>
                                        <p:attrNameLst>
                                          <p:attrName>ppt_y</p:attrName>
                                        </p:attrNameLst>
                                      </p:cBhvr>
                                      <p:to>
                                        <p:strVal val="(#ppt_y+0.4)"/>
                                      </p:to>
                                    </p:set>
                                    <p:anim from="(#ppt_y+0.4)" to="(#ppt_y)" calcmode="lin" valueType="num">
                                      <p:cBhvr>
                                        <p:cTn id="32" dur="1230" accel="100000" fill="hold">
                                          <p:stCondLst>
                                            <p:cond delay="770"/>
                                          </p:stCondLst>
                                        </p:cTn>
                                        <p:tgtEl>
                                          <p:spTgt spid="43"/>
                                        </p:tgtEl>
                                        <p:attrNameLst>
                                          <p:attrName>ppt_y</p:attrName>
                                        </p:attrNameLst>
                                      </p:cBhvr>
                                    </p:anim>
                                  </p:childTnLst>
                                </p:cTn>
                              </p:par>
                            </p:childTnLst>
                          </p:cTn>
                        </p:par>
                        <p:par>
                          <p:cTn id="33" fill="hold">
                            <p:stCondLst>
                              <p:cond delay="11000"/>
                            </p:stCondLst>
                            <p:childTnLst>
                              <p:par>
                                <p:cTn id="34" presetID="22" presetClass="entr" presetSubtype="8" fill="hold" grpId="0" nodeType="afterEffect">
                                  <p:stCondLst>
                                    <p:cond delay="100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16" name="Picture 6" descr="http://sr.photos1.fotosearch.com/bthumb/CSP/CSP991/k12274670.jpg"/>
          <p:cNvPicPr>
            <a:picLocks noChangeAspect="1" noChangeArrowheads="1"/>
          </p:cNvPicPr>
          <p:nvPr/>
        </p:nvPicPr>
        <p:blipFill>
          <a:blip r:embed="rId3" cstate="print"/>
          <a:srcRect/>
          <a:stretch>
            <a:fillRect/>
          </a:stretch>
        </p:blipFill>
        <p:spPr bwMode="auto">
          <a:xfrm>
            <a:off x="1738901" y="1593725"/>
            <a:ext cx="1543050" cy="1619251"/>
          </a:xfrm>
          <a:prstGeom prst="rect">
            <a:avLst/>
          </a:prstGeom>
          <a:noFill/>
        </p:spPr>
      </p:pic>
      <p:sp>
        <p:nvSpPr>
          <p:cNvPr id="17"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8"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1" name="Picture 13" descr="C:\Users\giancarlo\Pictures\intrusos-en-el-supermercado-lamina.jpg"/>
          <p:cNvPicPr>
            <a:picLocks noChangeAspect="1" noChangeArrowheads="1"/>
          </p:cNvPicPr>
          <p:nvPr/>
        </p:nvPicPr>
        <p:blipFill>
          <a:blip r:embed="rId4" cstate="print"/>
          <a:srcRect/>
          <a:stretch>
            <a:fillRect/>
          </a:stretch>
        </p:blipFill>
        <p:spPr bwMode="auto">
          <a:xfrm>
            <a:off x="6322448" y="5373192"/>
            <a:ext cx="1657364" cy="1080144"/>
          </a:xfrm>
          <a:prstGeom prst="rect">
            <a:avLst/>
          </a:prstGeom>
          <a:noFill/>
        </p:spPr>
      </p:pic>
      <p:pic>
        <p:nvPicPr>
          <p:cNvPr id="22" name="Picture 6" descr="http://sr.photos1.fotosearch.com/bthumb/CSP/CSP991/k12274670.jpg"/>
          <p:cNvPicPr>
            <a:picLocks noChangeAspect="1" noChangeArrowheads="1"/>
          </p:cNvPicPr>
          <p:nvPr/>
        </p:nvPicPr>
        <p:blipFill>
          <a:blip r:embed="rId3" cstate="print"/>
          <a:srcRect/>
          <a:stretch>
            <a:fillRect/>
          </a:stretch>
        </p:blipFill>
        <p:spPr bwMode="auto">
          <a:xfrm>
            <a:off x="1738901" y="3430858"/>
            <a:ext cx="1543050" cy="1619251"/>
          </a:xfrm>
          <a:prstGeom prst="rect">
            <a:avLst/>
          </a:prstGeom>
          <a:noFill/>
        </p:spPr>
      </p:pic>
      <p:pic>
        <p:nvPicPr>
          <p:cNvPr id="23" name="Picture 2" descr="Disegno di Frutta e Verdura a colori"/>
          <p:cNvPicPr>
            <a:picLocks noChangeAspect="1" noChangeArrowheads="1"/>
          </p:cNvPicPr>
          <p:nvPr/>
        </p:nvPicPr>
        <p:blipFill>
          <a:blip r:embed="rId5" cstate="print"/>
          <a:srcRect/>
          <a:stretch>
            <a:fillRect/>
          </a:stretch>
        </p:blipFill>
        <p:spPr bwMode="auto">
          <a:xfrm>
            <a:off x="2409544" y="306055"/>
            <a:ext cx="1237828" cy="1052736"/>
          </a:xfrm>
          <a:prstGeom prst="rect">
            <a:avLst/>
          </a:prstGeom>
          <a:noFill/>
        </p:spPr>
      </p:pic>
      <p:pic>
        <p:nvPicPr>
          <p:cNvPr id="25" name="Picture 4" descr="http://us.123rf.com/400wm/400/400/ksym/ksym1202/ksym120200066/12344709-disegno-floreale-con-un-barattolo-di-miele-dolce.jpg">
            <a:hlinkClick r:id="rId6"/>
          </p:cNvPr>
          <p:cNvPicPr>
            <a:picLocks noChangeAspect="1" noChangeArrowheads="1"/>
          </p:cNvPicPr>
          <p:nvPr/>
        </p:nvPicPr>
        <p:blipFill>
          <a:blip r:embed="rId7" cstate="print"/>
          <a:srcRect/>
          <a:stretch>
            <a:fillRect/>
          </a:stretch>
        </p:blipFill>
        <p:spPr bwMode="auto">
          <a:xfrm>
            <a:off x="3954842" y="504825"/>
            <a:ext cx="1008112" cy="1008112"/>
          </a:xfrm>
          <a:prstGeom prst="rect">
            <a:avLst/>
          </a:prstGeom>
          <a:noFill/>
        </p:spPr>
      </p:pic>
      <p:pic>
        <p:nvPicPr>
          <p:cNvPr id="26" name="Picture 6" descr="http://t3.gstatic.com/images?q=tbn:ANd9GcTyeDXdm4Gm5ha11ibfLG6do0WwxVKOmXqRgGQFYlBEnHQo5MrVNQ">
            <a:hlinkClick r:id="rId8"/>
          </p:cNvPr>
          <p:cNvPicPr>
            <a:picLocks noChangeAspect="1" noChangeArrowheads="1"/>
          </p:cNvPicPr>
          <p:nvPr/>
        </p:nvPicPr>
        <p:blipFill>
          <a:blip r:embed="rId9" cstate="print"/>
          <a:srcRect/>
          <a:stretch>
            <a:fillRect/>
          </a:stretch>
        </p:blipFill>
        <p:spPr bwMode="auto">
          <a:xfrm>
            <a:off x="5069478" y="1718831"/>
            <a:ext cx="639777" cy="918081"/>
          </a:xfrm>
          <a:prstGeom prst="rect">
            <a:avLst/>
          </a:prstGeom>
          <a:noFill/>
        </p:spPr>
      </p:pic>
      <p:sp>
        <p:nvSpPr>
          <p:cNvPr id="28" name="Figura a mano libera 27"/>
          <p:cNvSpPr/>
          <p:nvPr/>
        </p:nvSpPr>
        <p:spPr>
          <a:xfrm>
            <a:off x="0" y="188640"/>
            <a:ext cx="6335830" cy="6035040"/>
          </a:xfrm>
          <a:custGeom>
            <a:avLst/>
            <a:gdLst>
              <a:gd name="connsiteX0" fmla="*/ 26470 w 6335830"/>
              <a:gd name="connsiteY0" fmla="*/ 2560320 h 6035040"/>
              <a:gd name="connsiteX1" fmla="*/ 72190 w 6335830"/>
              <a:gd name="connsiteY1" fmla="*/ 2034540 h 6035040"/>
              <a:gd name="connsiteX2" fmla="*/ 117910 w 6335830"/>
              <a:gd name="connsiteY2" fmla="*/ 1897380 h 6035040"/>
              <a:gd name="connsiteX3" fmla="*/ 117910 w 6335830"/>
              <a:gd name="connsiteY3" fmla="*/ 502920 h 6035040"/>
              <a:gd name="connsiteX4" fmla="*/ 392230 w 6335830"/>
              <a:gd name="connsiteY4" fmla="*/ 297180 h 6035040"/>
              <a:gd name="connsiteX5" fmla="*/ 552250 w 6335830"/>
              <a:gd name="connsiteY5" fmla="*/ 205740 h 6035040"/>
              <a:gd name="connsiteX6" fmla="*/ 712270 w 6335830"/>
              <a:gd name="connsiteY6" fmla="*/ 137160 h 6035040"/>
              <a:gd name="connsiteX7" fmla="*/ 986590 w 6335830"/>
              <a:gd name="connsiteY7" fmla="*/ 45720 h 6035040"/>
              <a:gd name="connsiteX8" fmla="*/ 1078030 w 6335830"/>
              <a:gd name="connsiteY8" fmla="*/ 22860 h 6035040"/>
              <a:gd name="connsiteX9" fmla="*/ 2426770 w 6335830"/>
              <a:gd name="connsiteY9" fmla="*/ 0 h 6035040"/>
              <a:gd name="connsiteX10" fmla="*/ 3089710 w 6335830"/>
              <a:gd name="connsiteY10" fmla="*/ 22860 h 6035040"/>
              <a:gd name="connsiteX11" fmla="*/ 3181150 w 6335830"/>
              <a:gd name="connsiteY11" fmla="*/ 45720 h 6035040"/>
              <a:gd name="connsiteX12" fmla="*/ 3249730 w 6335830"/>
              <a:gd name="connsiteY12" fmla="*/ 68580 h 6035040"/>
              <a:gd name="connsiteX13" fmla="*/ 4552750 w 6335830"/>
              <a:gd name="connsiteY13" fmla="*/ 91440 h 6035040"/>
              <a:gd name="connsiteX14" fmla="*/ 4712770 w 6335830"/>
              <a:gd name="connsiteY14" fmla="*/ 160020 h 6035040"/>
              <a:gd name="connsiteX15" fmla="*/ 4804210 w 6335830"/>
              <a:gd name="connsiteY15" fmla="*/ 182880 h 6035040"/>
              <a:gd name="connsiteX16" fmla="*/ 4872790 w 6335830"/>
              <a:gd name="connsiteY16" fmla="*/ 205740 h 6035040"/>
              <a:gd name="connsiteX17" fmla="*/ 5307130 w 6335830"/>
              <a:gd name="connsiteY17" fmla="*/ 274320 h 6035040"/>
              <a:gd name="connsiteX18" fmla="*/ 5627170 w 6335830"/>
              <a:gd name="connsiteY18" fmla="*/ 342900 h 6035040"/>
              <a:gd name="connsiteX19" fmla="*/ 5764330 w 6335830"/>
              <a:gd name="connsiteY19" fmla="*/ 388620 h 6035040"/>
              <a:gd name="connsiteX20" fmla="*/ 5947210 w 6335830"/>
              <a:gd name="connsiteY20" fmla="*/ 502920 h 6035040"/>
              <a:gd name="connsiteX21" fmla="*/ 6038650 w 6335830"/>
              <a:gd name="connsiteY21" fmla="*/ 548640 h 6035040"/>
              <a:gd name="connsiteX22" fmla="*/ 6130090 w 6335830"/>
              <a:gd name="connsiteY22" fmla="*/ 662940 h 6035040"/>
              <a:gd name="connsiteX23" fmla="*/ 6244390 w 6335830"/>
              <a:gd name="connsiteY23" fmla="*/ 800100 h 6035040"/>
              <a:gd name="connsiteX24" fmla="*/ 6267250 w 6335830"/>
              <a:gd name="connsiteY24" fmla="*/ 1394460 h 6035040"/>
              <a:gd name="connsiteX25" fmla="*/ 6290110 w 6335830"/>
              <a:gd name="connsiteY25" fmla="*/ 1783080 h 6035040"/>
              <a:gd name="connsiteX26" fmla="*/ 6335830 w 6335830"/>
              <a:gd name="connsiteY26" fmla="*/ 2011680 h 6035040"/>
              <a:gd name="connsiteX27" fmla="*/ 6267250 w 6335830"/>
              <a:gd name="connsiteY27" fmla="*/ 2628900 h 6035040"/>
              <a:gd name="connsiteX28" fmla="*/ 6198670 w 6335830"/>
              <a:gd name="connsiteY28" fmla="*/ 2811780 h 6035040"/>
              <a:gd name="connsiteX29" fmla="*/ 6061510 w 6335830"/>
              <a:gd name="connsiteY29" fmla="*/ 3108960 h 6035040"/>
              <a:gd name="connsiteX30" fmla="*/ 5878630 w 6335830"/>
              <a:gd name="connsiteY30" fmla="*/ 3406140 h 6035040"/>
              <a:gd name="connsiteX31" fmla="*/ 5810050 w 6335830"/>
              <a:gd name="connsiteY31" fmla="*/ 3520440 h 6035040"/>
              <a:gd name="connsiteX32" fmla="*/ 5718610 w 6335830"/>
              <a:gd name="connsiteY32" fmla="*/ 3634740 h 6035040"/>
              <a:gd name="connsiteX33" fmla="*/ 5581450 w 6335830"/>
              <a:gd name="connsiteY33" fmla="*/ 3817620 h 6035040"/>
              <a:gd name="connsiteX34" fmla="*/ 5467150 w 6335830"/>
              <a:gd name="connsiteY34" fmla="*/ 3909060 h 6035040"/>
              <a:gd name="connsiteX35" fmla="*/ 5055670 w 6335830"/>
              <a:gd name="connsiteY35" fmla="*/ 4160520 h 6035040"/>
              <a:gd name="connsiteX36" fmla="*/ 4827070 w 6335830"/>
              <a:gd name="connsiteY36" fmla="*/ 4274820 h 6035040"/>
              <a:gd name="connsiteX37" fmla="*/ 4712770 w 6335830"/>
              <a:gd name="connsiteY37" fmla="*/ 4343400 h 6035040"/>
              <a:gd name="connsiteX38" fmla="*/ 4598470 w 6335830"/>
              <a:gd name="connsiteY38" fmla="*/ 4366260 h 6035040"/>
              <a:gd name="connsiteX39" fmla="*/ 4552750 w 6335830"/>
              <a:gd name="connsiteY39" fmla="*/ 4434840 h 6035040"/>
              <a:gd name="connsiteX40" fmla="*/ 4484170 w 6335830"/>
              <a:gd name="connsiteY40" fmla="*/ 4480560 h 6035040"/>
              <a:gd name="connsiteX41" fmla="*/ 4392730 w 6335830"/>
              <a:gd name="connsiteY41" fmla="*/ 4549140 h 6035040"/>
              <a:gd name="connsiteX42" fmla="*/ 4255570 w 6335830"/>
              <a:gd name="connsiteY42" fmla="*/ 4686300 h 6035040"/>
              <a:gd name="connsiteX43" fmla="*/ 4186990 w 6335830"/>
              <a:gd name="connsiteY43" fmla="*/ 4732020 h 6035040"/>
              <a:gd name="connsiteX44" fmla="*/ 4049830 w 6335830"/>
              <a:gd name="connsiteY44" fmla="*/ 4869180 h 6035040"/>
              <a:gd name="connsiteX45" fmla="*/ 3889810 w 6335830"/>
              <a:gd name="connsiteY45" fmla="*/ 5029200 h 6035040"/>
              <a:gd name="connsiteX46" fmla="*/ 3546910 w 6335830"/>
              <a:gd name="connsiteY46" fmla="*/ 5280660 h 6035040"/>
              <a:gd name="connsiteX47" fmla="*/ 3158290 w 6335830"/>
              <a:gd name="connsiteY47" fmla="*/ 5463540 h 6035040"/>
              <a:gd name="connsiteX48" fmla="*/ 2975410 w 6335830"/>
              <a:gd name="connsiteY48" fmla="*/ 5532120 h 6035040"/>
              <a:gd name="connsiteX49" fmla="*/ 2563930 w 6335830"/>
              <a:gd name="connsiteY49" fmla="*/ 5715000 h 6035040"/>
              <a:gd name="connsiteX50" fmla="*/ 2472490 w 6335830"/>
              <a:gd name="connsiteY50" fmla="*/ 5783580 h 6035040"/>
              <a:gd name="connsiteX51" fmla="*/ 2358190 w 6335830"/>
              <a:gd name="connsiteY51" fmla="*/ 5806440 h 6035040"/>
              <a:gd name="connsiteX52" fmla="*/ 2198170 w 6335830"/>
              <a:gd name="connsiteY52" fmla="*/ 5852160 h 6035040"/>
              <a:gd name="connsiteX53" fmla="*/ 1923850 w 6335830"/>
              <a:gd name="connsiteY53" fmla="*/ 5897880 h 6035040"/>
              <a:gd name="connsiteX54" fmla="*/ 1763830 w 6335830"/>
              <a:gd name="connsiteY54" fmla="*/ 5943600 h 6035040"/>
              <a:gd name="connsiteX55" fmla="*/ 1192330 w 6335830"/>
              <a:gd name="connsiteY55" fmla="*/ 6012180 h 6035040"/>
              <a:gd name="connsiteX56" fmla="*/ 986590 w 6335830"/>
              <a:gd name="connsiteY56" fmla="*/ 6035040 h 6035040"/>
              <a:gd name="connsiteX57" fmla="*/ 506530 w 6335830"/>
              <a:gd name="connsiteY57" fmla="*/ 6012180 h 6035040"/>
              <a:gd name="connsiteX58" fmla="*/ 437950 w 6335830"/>
              <a:gd name="connsiteY58" fmla="*/ 5989320 h 6035040"/>
              <a:gd name="connsiteX59" fmla="*/ 300790 w 6335830"/>
              <a:gd name="connsiteY59" fmla="*/ 5897880 h 6035040"/>
              <a:gd name="connsiteX60" fmla="*/ 209350 w 6335830"/>
              <a:gd name="connsiteY60" fmla="*/ 5760720 h 6035040"/>
              <a:gd name="connsiteX61" fmla="*/ 163630 w 6335830"/>
              <a:gd name="connsiteY61" fmla="*/ 5623560 h 6035040"/>
              <a:gd name="connsiteX62" fmla="*/ 140770 w 6335830"/>
              <a:gd name="connsiteY62" fmla="*/ 5554980 h 6035040"/>
              <a:gd name="connsiteX63" fmla="*/ 117910 w 6335830"/>
              <a:gd name="connsiteY63" fmla="*/ 5440680 h 6035040"/>
              <a:gd name="connsiteX64" fmla="*/ 95050 w 6335830"/>
              <a:gd name="connsiteY64" fmla="*/ 4617720 h 6035040"/>
              <a:gd name="connsiteX65" fmla="*/ 49330 w 6335830"/>
              <a:gd name="connsiteY65" fmla="*/ 3223260 h 6035040"/>
              <a:gd name="connsiteX66" fmla="*/ 26470 w 6335830"/>
              <a:gd name="connsiteY66" fmla="*/ 2308860 h 603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335830" h="6035040">
                <a:moveTo>
                  <a:pt x="26470" y="2560320"/>
                </a:moveTo>
                <a:cubicBezTo>
                  <a:pt x="105183" y="2324180"/>
                  <a:pt x="0" y="2660186"/>
                  <a:pt x="72190" y="2034540"/>
                </a:cubicBezTo>
                <a:cubicBezTo>
                  <a:pt x="77714" y="1986665"/>
                  <a:pt x="102670" y="1943100"/>
                  <a:pt x="117910" y="1897380"/>
                </a:cubicBezTo>
                <a:cubicBezTo>
                  <a:pt x="62761" y="1401036"/>
                  <a:pt x="27810" y="1167409"/>
                  <a:pt x="117910" y="502920"/>
                </a:cubicBezTo>
                <a:cubicBezTo>
                  <a:pt x="136587" y="365177"/>
                  <a:pt x="300564" y="343013"/>
                  <a:pt x="392230" y="297180"/>
                </a:cubicBezTo>
                <a:cubicBezTo>
                  <a:pt x="447179" y="269706"/>
                  <a:pt x="497301" y="233214"/>
                  <a:pt x="552250" y="205740"/>
                </a:cubicBezTo>
                <a:cubicBezTo>
                  <a:pt x="604156" y="179787"/>
                  <a:pt x="657816" y="157222"/>
                  <a:pt x="712270" y="137160"/>
                </a:cubicBezTo>
                <a:cubicBezTo>
                  <a:pt x="802713" y="103839"/>
                  <a:pt x="893082" y="69097"/>
                  <a:pt x="986590" y="45720"/>
                </a:cubicBezTo>
                <a:cubicBezTo>
                  <a:pt x="1017070" y="38100"/>
                  <a:pt x="1046628" y="23857"/>
                  <a:pt x="1078030" y="22860"/>
                </a:cubicBezTo>
                <a:cubicBezTo>
                  <a:pt x="1527448" y="8593"/>
                  <a:pt x="1977190" y="7620"/>
                  <a:pt x="2426770" y="0"/>
                </a:cubicBezTo>
                <a:cubicBezTo>
                  <a:pt x="2647750" y="7620"/>
                  <a:pt x="2869004" y="9484"/>
                  <a:pt x="3089710" y="22860"/>
                </a:cubicBezTo>
                <a:cubicBezTo>
                  <a:pt x="3121071" y="24761"/>
                  <a:pt x="3150941" y="37089"/>
                  <a:pt x="3181150" y="45720"/>
                </a:cubicBezTo>
                <a:cubicBezTo>
                  <a:pt x="3204319" y="52340"/>
                  <a:pt x="3225647" y="67777"/>
                  <a:pt x="3249730" y="68580"/>
                </a:cubicBezTo>
                <a:cubicBezTo>
                  <a:pt x="3683896" y="83052"/>
                  <a:pt x="4118410" y="83820"/>
                  <a:pt x="4552750" y="91440"/>
                </a:cubicBezTo>
                <a:cubicBezTo>
                  <a:pt x="4815268" y="157070"/>
                  <a:pt x="4491753" y="65299"/>
                  <a:pt x="4712770" y="160020"/>
                </a:cubicBezTo>
                <a:cubicBezTo>
                  <a:pt x="4741648" y="172396"/>
                  <a:pt x="4774001" y="174249"/>
                  <a:pt x="4804210" y="182880"/>
                </a:cubicBezTo>
                <a:cubicBezTo>
                  <a:pt x="4827379" y="189500"/>
                  <a:pt x="4849082" y="201429"/>
                  <a:pt x="4872790" y="205740"/>
                </a:cubicBezTo>
                <a:cubicBezTo>
                  <a:pt x="5016999" y="231960"/>
                  <a:pt x="5162261" y="252032"/>
                  <a:pt x="5307130" y="274320"/>
                </a:cubicBezTo>
                <a:cubicBezTo>
                  <a:pt x="5508027" y="305227"/>
                  <a:pt x="5429796" y="282170"/>
                  <a:pt x="5627170" y="342900"/>
                </a:cubicBezTo>
                <a:cubicBezTo>
                  <a:pt x="5673232" y="357073"/>
                  <a:pt x="5720457" y="368678"/>
                  <a:pt x="5764330" y="388620"/>
                </a:cubicBezTo>
                <a:cubicBezTo>
                  <a:pt x="5869717" y="436523"/>
                  <a:pt x="5861739" y="454080"/>
                  <a:pt x="5947210" y="502920"/>
                </a:cubicBezTo>
                <a:cubicBezTo>
                  <a:pt x="5976798" y="519827"/>
                  <a:pt x="6008170" y="533400"/>
                  <a:pt x="6038650" y="548640"/>
                </a:cubicBezTo>
                <a:cubicBezTo>
                  <a:pt x="6069130" y="586740"/>
                  <a:pt x="6097960" y="626220"/>
                  <a:pt x="6130090" y="662940"/>
                </a:cubicBezTo>
                <a:cubicBezTo>
                  <a:pt x="6253300" y="803752"/>
                  <a:pt x="6150820" y="659746"/>
                  <a:pt x="6244390" y="800100"/>
                </a:cubicBezTo>
                <a:cubicBezTo>
                  <a:pt x="6252010" y="998220"/>
                  <a:pt x="6258038" y="1196408"/>
                  <a:pt x="6267250" y="1394460"/>
                </a:cubicBezTo>
                <a:cubicBezTo>
                  <a:pt x="6273279" y="1524084"/>
                  <a:pt x="6278869" y="1653804"/>
                  <a:pt x="6290110" y="1783080"/>
                </a:cubicBezTo>
                <a:cubicBezTo>
                  <a:pt x="6297583" y="1869024"/>
                  <a:pt x="6315659" y="1930996"/>
                  <a:pt x="6335830" y="2011680"/>
                </a:cubicBezTo>
                <a:cubicBezTo>
                  <a:pt x="6312970" y="2217420"/>
                  <a:pt x="6302227" y="2424870"/>
                  <a:pt x="6267250" y="2628900"/>
                </a:cubicBezTo>
                <a:cubicBezTo>
                  <a:pt x="6256250" y="2693069"/>
                  <a:pt x="6222850" y="2751331"/>
                  <a:pt x="6198670" y="2811780"/>
                </a:cubicBezTo>
                <a:cubicBezTo>
                  <a:pt x="6163449" y="2899832"/>
                  <a:pt x="6108923" y="3024671"/>
                  <a:pt x="6061510" y="3108960"/>
                </a:cubicBezTo>
                <a:cubicBezTo>
                  <a:pt x="5831911" y="3517136"/>
                  <a:pt x="5997852" y="3215385"/>
                  <a:pt x="5878630" y="3406140"/>
                </a:cubicBezTo>
                <a:cubicBezTo>
                  <a:pt x="5855081" y="3443818"/>
                  <a:pt x="5835530" y="3484040"/>
                  <a:pt x="5810050" y="3520440"/>
                </a:cubicBezTo>
                <a:cubicBezTo>
                  <a:pt x="5782070" y="3560412"/>
                  <a:pt x="5747885" y="3595707"/>
                  <a:pt x="5718610" y="3634740"/>
                </a:cubicBezTo>
                <a:cubicBezTo>
                  <a:pt x="5655298" y="3719156"/>
                  <a:pt x="5673230" y="3725840"/>
                  <a:pt x="5581450" y="3817620"/>
                </a:cubicBezTo>
                <a:cubicBezTo>
                  <a:pt x="5546949" y="3852121"/>
                  <a:pt x="5506610" y="3880362"/>
                  <a:pt x="5467150" y="3909060"/>
                </a:cubicBezTo>
                <a:cubicBezTo>
                  <a:pt x="5363216" y="3984648"/>
                  <a:pt x="5143750" y="4116480"/>
                  <a:pt x="5055670" y="4160520"/>
                </a:cubicBezTo>
                <a:cubicBezTo>
                  <a:pt x="4979470" y="4198620"/>
                  <a:pt x="4900123" y="4230988"/>
                  <a:pt x="4827070" y="4274820"/>
                </a:cubicBezTo>
                <a:cubicBezTo>
                  <a:pt x="4788970" y="4297680"/>
                  <a:pt x="4754024" y="4326898"/>
                  <a:pt x="4712770" y="4343400"/>
                </a:cubicBezTo>
                <a:cubicBezTo>
                  <a:pt x="4676694" y="4357830"/>
                  <a:pt x="4636570" y="4358640"/>
                  <a:pt x="4598470" y="4366260"/>
                </a:cubicBezTo>
                <a:cubicBezTo>
                  <a:pt x="4583230" y="4389120"/>
                  <a:pt x="4572177" y="4415413"/>
                  <a:pt x="4552750" y="4434840"/>
                </a:cubicBezTo>
                <a:cubicBezTo>
                  <a:pt x="4533323" y="4454267"/>
                  <a:pt x="4506527" y="4464591"/>
                  <a:pt x="4484170" y="4480560"/>
                </a:cubicBezTo>
                <a:cubicBezTo>
                  <a:pt x="4453167" y="4502705"/>
                  <a:pt x="4421050" y="4523652"/>
                  <a:pt x="4392730" y="4549140"/>
                </a:cubicBezTo>
                <a:cubicBezTo>
                  <a:pt x="4344670" y="4592394"/>
                  <a:pt x="4309369" y="4650434"/>
                  <a:pt x="4255570" y="4686300"/>
                </a:cubicBezTo>
                <a:cubicBezTo>
                  <a:pt x="4232710" y="4701540"/>
                  <a:pt x="4207525" y="4713767"/>
                  <a:pt x="4186990" y="4732020"/>
                </a:cubicBezTo>
                <a:cubicBezTo>
                  <a:pt x="4138664" y="4774976"/>
                  <a:pt x="4049830" y="4869180"/>
                  <a:pt x="4049830" y="4869180"/>
                </a:cubicBezTo>
                <a:cubicBezTo>
                  <a:pt x="4006147" y="5000230"/>
                  <a:pt x="4054880" y="4900812"/>
                  <a:pt x="3889810" y="5029200"/>
                </a:cubicBezTo>
                <a:cubicBezTo>
                  <a:pt x="3679656" y="5192653"/>
                  <a:pt x="4065227" y="5021501"/>
                  <a:pt x="3546910" y="5280660"/>
                </a:cubicBezTo>
                <a:cubicBezTo>
                  <a:pt x="3387054" y="5360588"/>
                  <a:pt x="3327044" y="5394053"/>
                  <a:pt x="3158290" y="5463540"/>
                </a:cubicBezTo>
                <a:cubicBezTo>
                  <a:pt x="3098089" y="5488329"/>
                  <a:pt x="3034680" y="5505179"/>
                  <a:pt x="2975410" y="5532120"/>
                </a:cubicBezTo>
                <a:cubicBezTo>
                  <a:pt x="2549904" y="5725532"/>
                  <a:pt x="2791460" y="5658118"/>
                  <a:pt x="2563930" y="5715000"/>
                </a:cubicBezTo>
                <a:cubicBezTo>
                  <a:pt x="2533450" y="5737860"/>
                  <a:pt x="2507306" y="5768106"/>
                  <a:pt x="2472490" y="5783580"/>
                </a:cubicBezTo>
                <a:cubicBezTo>
                  <a:pt x="2436984" y="5799360"/>
                  <a:pt x="2396119" y="5798011"/>
                  <a:pt x="2358190" y="5806440"/>
                </a:cubicBezTo>
                <a:cubicBezTo>
                  <a:pt x="1973352" y="5891960"/>
                  <a:pt x="2503652" y="5775789"/>
                  <a:pt x="2198170" y="5852160"/>
                </a:cubicBezTo>
                <a:cubicBezTo>
                  <a:pt x="1978766" y="5907011"/>
                  <a:pt x="2194817" y="5839816"/>
                  <a:pt x="1923850" y="5897880"/>
                </a:cubicBezTo>
                <a:cubicBezTo>
                  <a:pt x="1869607" y="5909504"/>
                  <a:pt x="1818325" y="5933220"/>
                  <a:pt x="1763830" y="5943600"/>
                </a:cubicBezTo>
                <a:cubicBezTo>
                  <a:pt x="1526608" y="5988785"/>
                  <a:pt x="1421353" y="5989278"/>
                  <a:pt x="1192330" y="6012180"/>
                </a:cubicBezTo>
                <a:cubicBezTo>
                  <a:pt x="1123670" y="6019046"/>
                  <a:pt x="1055170" y="6027420"/>
                  <a:pt x="986590" y="6035040"/>
                </a:cubicBezTo>
                <a:cubicBezTo>
                  <a:pt x="826570" y="6027420"/>
                  <a:pt x="666178" y="6025484"/>
                  <a:pt x="506530" y="6012180"/>
                </a:cubicBezTo>
                <a:cubicBezTo>
                  <a:pt x="482517" y="6010179"/>
                  <a:pt x="459014" y="6001022"/>
                  <a:pt x="437950" y="5989320"/>
                </a:cubicBezTo>
                <a:cubicBezTo>
                  <a:pt x="389916" y="5962635"/>
                  <a:pt x="300790" y="5897880"/>
                  <a:pt x="300790" y="5897880"/>
                </a:cubicBezTo>
                <a:cubicBezTo>
                  <a:pt x="270310" y="5852160"/>
                  <a:pt x="226726" y="5812849"/>
                  <a:pt x="209350" y="5760720"/>
                </a:cubicBezTo>
                <a:lnTo>
                  <a:pt x="163630" y="5623560"/>
                </a:lnTo>
                <a:cubicBezTo>
                  <a:pt x="156010" y="5600700"/>
                  <a:pt x="145496" y="5578609"/>
                  <a:pt x="140770" y="5554980"/>
                </a:cubicBezTo>
                <a:lnTo>
                  <a:pt x="117910" y="5440680"/>
                </a:lnTo>
                <a:cubicBezTo>
                  <a:pt x="110290" y="5166360"/>
                  <a:pt x="100888" y="4892084"/>
                  <a:pt x="95050" y="4617720"/>
                </a:cubicBezTo>
                <a:cubicBezTo>
                  <a:pt x="65956" y="3250290"/>
                  <a:pt x="212288" y="3712134"/>
                  <a:pt x="49330" y="3223260"/>
                </a:cubicBezTo>
                <a:cubicBezTo>
                  <a:pt x="19584" y="2598584"/>
                  <a:pt x="26470" y="2903401"/>
                  <a:pt x="26470" y="2308860"/>
                </a:cubicBezTo>
              </a:path>
            </a:pathLst>
          </a:custGeom>
          <a:ln w="508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9" name="Connettore 1 28"/>
          <p:cNvCxnSpPr/>
          <p:nvPr/>
        </p:nvCxnSpPr>
        <p:spPr>
          <a:xfrm>
            <a:off x="4586242" y="3212976"/>
            <a:ext cx="2097426" cy="2160240"/>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pic>
        <p:nvPicPr>
          <p:cNvPr id="37" name="Picture 8" descr="http://www.lavozdelsandinismo.com/img/info/cuarto-frio-2010-02-20-18066.jpg">
            <a:hlinkClick r:id="rId10"/>
          </p:cNvPr>
          <p:cNvPicPr>
            <a:picLocks noChangeAspect="1" noChangeArrowheads="1"/>
          </p:cNvPicPr>
          <p:nvPr/>
        </p:nvPicPr>
        <p:blipFill>
          <a:blip r:embed="rId11" cstate="print"/>
          <a:srcRect/>
          <a:stretch>
            <a:fillRect/>
          </a:stretch>
        </p:blipFill>
        <p:spPr bwMode="auto">
          <a:xfrm>
            <a:off x="1634561" y="5397717"/>
            <a:ext cx="1227530" cy="974432"/>
          </a:xfrm>
          <a:prstGeom prst="rect">
            <a:avLst/>
          </a:prstGeom>
          <a:noFill/>
        </p:spPr>
      </p:pic>
      <p:pic>
        <p:nvPicPr>
          <p:cNvPr id="71" name="Picture 2" descr="http://immagini.disegnidacolorareonline.com/data/disegni-da-colorare/animali/disegno-di-mucca-fattoria-da-colorare.jpg">
            <a:hlinkClick r:id="rId12"/>
          </p:cNvPr>
          <p:cNvPicPr>
            <a:picLocks noChangeAspect="1" noChangeArrowheads="1"/>
          </p:cNvPicPr>
          <p:nvPr/>
        </p:nvPicPr>
        <p:blipFill>
          <a:blip r:embed="rId13" cstate="print"/>
          <a:srcRect/>
          <a:stretch>
            <a:fillRect/>
          </a:stretch>
        </p:blipFill>
        <p:spPr bwMode="auto">
          <a:xfrm>
            <a:off x="283879" y="4005064"/>
            <a:ext cx="809410" cy="792088"/>
          </a:xfrm>
          <a:prstGeom prst="rect">
            <a:avLst/>
          </a:prstGeom>
          <a:noFill/>
        </p:spPr>
      </p:pic>
      <p:pic>
        <p:nvPicPr>
          <p:cNvPr id="72" name="Picture 2" descr="http://immagini.disegnidacolorareonline.com/data/disegni-da-colorare/animali/disegno-di-mucca-fattoria-da-colorare.jpg">
            <a:hlinkClick r:id="rId12"/>
          </p:cNvPr>
          <p:cNvPicPr>
            <a:picLocks noChangeAspect="1" noChangeArrowheads="1"/>
          </p:cNvPicPr>
          <p:nvPr/>
        </p:nvPicPr>
        <p:blipFill>
          <a:blip r:embed="rId13" cstate="print"/>
          <a:srcRect/>
          <a:stretch>
            <a:fillRect/>
          </a:stretch>
        </p:blipFill>
        <p:spPr bwMode="auto">
          <a:xfrm>
            <a:off x="283879" y="2937188"/>
            <a:ext cx="809410" cy="792088"/>
          </a:xfrm>
          <a:prstGeom prst="rect">
            <a:avLst/>
          </a:prstGeom>
          <a:noFill/>
        </p:spPr>
      </p:pic>
      <p:pic>
        <p:nvPicPr>
          <p:cNvPr id="73" name="Picture 2" descr="http://immagini.disegnidacolorareonline.com/data/disegni-da-colorare/animali/disegno-di-mucca-fattoria-da-colorare.jpg">
            <a:hlinkClick r:id="rId12"/>
          </p:cNvPr>
          <p:cNvPicPr>
            <a:picLocks noChangeAspect="1" noChangeArrowheads="1"/>
          </p:cNvPicPr>
          <p:nvPr/>
        </p:nvPicPr>
        <p:blipFill>
          <a:blip r:embed="rId13" cstate="print"/>
          <a:srcRect/>
          <a:stretch>
            <a:fillRect/>
          </a:stretch>
        </p:blipFill>
        <p:spPr bwMode="auto">
          <a:xfrm>
            <a:off x="328702" y="5013176"/>
            <a:ext cx="809410" cy="792088"/>
          </a:xfrm>
          <a:prstGeom prst="rect">
            <a:avLst/>
          </a:prstGeom>
          <a:noFill/>
        </p:spPr>
      </p:pic>
      <p:pic>
        <p:nvPicPr>
          <p:cNvPr id="74" name="Picture 2" descr="http://immagini.disegnidacolorareonline.com/data/disegni-da-colorare/animali/disegno-di-mucca-fattoria-da-colorare.jpg">
            <a:hlinkClick r:id="rId12"/>
          </p:cNvPr>
          <p:cNvPicPr>
            <a:picLocks noChangeAspect="1" noChangeArrowheads="1"/>
          </p:cNvPicPr>
          <p:nvPr/>
        </p:nvPicPr>
        <p:blipFill>
          <a:blip r:embed="rId13" cstate="print"/>
          <a:srcRect/>
          <a:stretch>
            <a:fillRect/>
          </a:stretch>
        </p:blipFill>
        <p:spPr bwMode="auto">
          <a:xfrm>
            <a:off x="224115" y="1844824"/>
            <a:ext cx="809410" cy="792088"/>
          </a:xfrm>
          <a:prstGeom prst="rect">
            <a:avLst/>
          </a:prstGeom>
          <a:noFill/>
        </p:spPr>
      </p:pic>
      <p:pic>
        <p:nvPicPr>
          <p:cNvPr id="75" name="Picture 2" descr="http://immagini.disegnidacolorareonline.com/data/disegni-da-colorare/animali/disegno-di-mucca-fattoria-da-colorare.jpg">
            <a:hlinkClick r:id="rId12"/>
          </p:cNvPr>
          <p:cNvPicPr>
            <a:picLocks noChangeAspect="1" noChangeArrowheads="1"/>
          </p:cNvPicPr>
          <p:nvPr/>
        </p:nvPicPr>
        <p:blipFill>
          <a:blip r:embed="rId13" cstate="print"/>
          <a:srcRect/>
          <a:stretch>
            <a:fillRect/>
          </a:stretch>
        </p:blipFill>
        <p:spPr bwMode="auto">
          <a:xfrm>
            <a:off x="224115" y="692696"/>
            <a:ext cx="809410" cy="792088"/>
          </a:xfrm>
          <a:prstGeom prst="rect">
            <a:avLst/>
          </a:prstGeom>
          <a:noFill/>
        </p:spPr>
      </p:pic>
      <p:pic>
        <p:nvPicPr>
          <p:cNvPr id="76" name="Picture 12" descr="http://colorare.estaticos.net/disegni/colori/201231/camioncino-veicoli-camion-dipinto-da-cristini-1060518.jpg">
            <a:hlinkClick r:id="rId14"/>
          </p:cNvPr>
          <p:cNvPicPr>
            <a:picLocks noChangeAspect="1" noChangeArrowheads="1"/>
          </p:cNvPicPr>
          <p:nvPr/>
        </p:nvPicPr>
        <p:blipFill>
          <a:blip r:embed="rId15" cstate="print"/>
          <a:srcRect/>
          <a:stretch>
            <a:fillRect/>
          </a:stretch>
        </p:blipFill>
        <p:spPr bwMode="auto">
          <a:xfrm>
            <a:off x="3723797" y="2556387"/>
            <a:ext cx="1286950" cy="1008111"/>
          </a:xfrm>
          <a:prstGeom prst="rect">
            <a:avLst/>
          </a:prstGeom>
          <a:noFill/>
        </p:spPr>
      </p:pic>
      <p:grpSp>
        <p:nvGrpSpPr>
          <p:cNvPr id="3" name="Gruppo 2"/>
          <p:cNvGrpSpPr/>
          <p:nvPr/>
        </p:nvGrpSpPr>
        <p:grpSpPr>
          <a:xfrm>
            <a:off x="6354808" y="1844824"/>
            <a:ext cx="2789192" cy="1640507"/>
            <a:chOff x="6354808" y="1844824"/>
            <a:chExt cx="2789192" cy="1640507"/>
          </a:xfrm>
        </p:grpSpPr>
        <p:sp>
          <p:nvSpPr>
            <p:cNvPr id="77" name="Nastro perforato 76"/>
            <p:cNvSpPr/>
            <p:nvPr/>
          </p:nvSpPr>
          <p:spPr>
            <a:xfrm>
              <a:off x="6354808" y="1844824"/>
              <a:ext cx="2789192" cy="1640507"/>
            </a:xfrm>
            <a:prstGeom prst="flowChartPunchedTape">
              <a:avLst/>
            </a:prstGeom>
            <a:solidFill>
              <a:srgbClr val="E8E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8" name="CasellaDiTesto 77"/>
            <p:cNvSpPr txBox="1"/>
            <p:nvPr/>
          </p:nvSpPr>
          <p:spPr>
            <a:xfrm>
              <a:off x="6508543" y="2173295"/>
              <a:ext cx="2474879" cy="954107"/>
            </a:xfrm>
            <a:prstGeom prst="rect">
              <a:avLst/>
            </a:prstGeom>
            <a:solidFill>
              <a:srgbClr val="E8E7E5"/>
            </a:solidFill>
          </p:spPr>
          <p:txBody>
            <a:bodyPr wrap="square" rtlCol="0">
              <a:spAutoFit/>
            </a:bodyPr>
            <a:lstStyle/>
            <a:p>
              <a:pPr algn="ctr"/>
              <a:r>
                <a:rPr lang="es-ES_tradnl" sz="1400" b="1" dirty="0">
                  <a:solidFill>
                    <a:srgbClr val="800000"/>
                  </a:solidFill>
                </a:rPr>
                <a:t>                                  </a:t>
              </a:r>
              <a:endParaRPr lang="es-ES_tradnl" sz="1400" b="1" dirty="0"/>
            </a:p>
            <a:p>
              <a:pPr algn="ctr"/>
              <a:r>
                <a:rPr lang="es-ES_tradnl" sz="1400" b="1" dirty="0"/>
                <a:t>Once </a:t>
              </a:r>
              <a:r>
                <a:rPr lang="es-ES_tradnl" sz="1400" b="1" dirty="0" err="1"/>
                <a:t>they</a:t>
              </a:r>
              <a:r>
                <a:rPr lang="es-ES_tradnl" sz="1400" b="1" dirty="0"/>
                <a:t> </a:t>
              </a:r>
              <a:r>
                <a:rPr lang="es-ES_tradnl" sz="1400" b="1" dirty="0" err="1"/>
                <a:t>the</a:t>
              </a:r>
              <a:r>
                <a:rPr lang="es-ES_tradnl" sz="1400" b="1" dirty="0"/>
                <a:t> </a:t>
              </a:r>
              <a:r>
                <a:rPr lang="es-ES_tradnl" sz="1400" b="1" dirty="0" err="1"/>
                <a:t>highway</a:t>
              </a:r>
              <a:r>
                <a:rPr lang="es-ES_tradnl" sz="1400" b="1" dirty="0"/>
                <a:t> </a:t>
              </a:r>
              <a:r>
                <a:rPr lang="es-ES_tradnl" sz="1400" b="1" dirty="0" err="1"/>
                <a:t>was</a:t>
              </a:r>
              <a:r>
                <a:rPr lang="es-ES_tradnl" sz="1400" b="1" dirty="0"/>
                <a:t> </a:t>
              </a:r>
              <a:r>
                <a:rPr lang="es-ES_tradnl" sz="1400" b="1" dirty="0" err="1"/>
                <a:t>built</a:t>
              </a:r>
              <a:r>
                <a:rPr lang="es-ES_tradnl" sz="1400" b="1" dirty="0"/>
                <a:t>, </a:t>
              </a:r>
              <a:r>
                <a:rPr lang="es-ES_tradnl" sz="1400" b="1" dirty="0" err="1"/>
                <a:t>all</a:t>
              </a:r>
              <a:r>
                <a:rPr lang="es-ES_tradnl" sz="1400" b="1" dirty="0"/>
                <a:t> of </a:t>
              </a:r>
              <a:r>
                <a:rPr lang="es-ES_tradnl" sz="1400" b="1" dirty="0" err="1"/>
                <a:t>them</a:t>
              </a:r>
              <a:r>
                <a:rPr lang="es-ES_tradnl" sz="1400" b="1" dirty="0"/>
                <a:t> </a:t>
              </a:r>
              <a:r>
                <a:rPr lang="es-ES_tradnl" sz="1400" b="1" dirty="0" err="1"/>
                <a:t>were</a:t>
              </a:r>
              <a:r>
                <a:rPr lang="es-ES_tradnl" sz="1400" b="1" dirty="0"/>
                <a:t> </a:t>
              </a:r>
              <a:r>
                <a:rPr lang="es-ES_tradnl" sz="1400" b="1" dirty="0" err="1"/>
                <a:t>very</a:t>
              </a:r>
              <a:r>
                <a:rPr lang="es-ES_tradnl" sz="1400" b="1" dirty="0"/>
                <a:t> </a:t>
              </a:r>
              <a:r>
                <a:rPr lang="es-ES_tradnl" sz="1400" b="1" dirty="0" err="1"/>
                <a:t>happy</a:t>
              </a:r>
              <a:endParaRPr lang="it-IT" sz="1400" b="1" dirty="0"/>
            </a:p>
          </p:txBody>
        </p:sp>
      </p:grpSp>
    </p:spTree>
    <p:custDataLst>
      <p:tags r:id="rId1"/>
    </p:custDataLst>
    <p:extLst>
      <p:ext uri="{BB962C8B-B14F-4D97-AF65-F5344CB8AC3E}">
        <p14:creationId xmlns:p14="http://schemas.microsoft.com/office/powerpoint/2010/main" val="1240064514"/>
      </p:ext>
    </p:extLst>
  </p:cSld>
  <p:clrMapOvr>
    <a:masterClrMapping/>
  </p:clrMapOvr>
  <mc:AlternateContent xmlns:mc="http://schemas.openxmlformats.org/markup-compatibility/2006" xmlns:p14="http://schemas.microsoft.com/office/powerpoint/2010/main">
    <mc:Choice Requires="p14">
      <p:transition p14:dur="100" advTm="117923">
        <p:blinds dir="vert"/>
      </p:transition>
    </mc:Choice>
    <mc:Fallback xmlns="">
      <p:transition advTm="117923">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2000"/>
                                        <p:tgtEl>
                                          <p:spTgt spid="29"/>
                                        </p:tgtEl>
                                      </p:cBhvr>
                                    </p:animEffect>
                                  </p:childTnLst>
                                </p:cTn>
                              </p:par>
                            </p:childTnLst>
                          </p:cTn>
                        </p:par>
                        <p:par>
                          <p:cTn id="8" fill="hold">
                            <p:stCondLst>
                              <p:cond delay="2000"/>
                            </p:stCondLst>
                            <p:childTnLst>
                              <p:par>
                                <p:cTn id="9" presetID="49" presetClass="entr" presetSubtype="0" decel="10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000" fill="hold"/>
                                        <p:tgtEl>
                                          <p:spTgt spid="3"/>
                                        </p:tgtEl>
                                        <p:attrNameLst>
                                          <p:attrName>ppt_w</p:attrName>
                                        </p:attrNameLst>
                                      </p:cBhvr>
                                      <p:tavLst>
                                        <p:tav tm="0">
                                          <p:val>
                                            <p:fltVal val="0"/>
                                          </p:val>
                                        </p:tav>
                                        <p:tav tm="100000">
                                          <p:val>
                                            <p:strVal val="#ppt_w"/>
                                          </p:val>
                                        </p:tav>
                                      </p:tavLst>
                                    </p:anim>
                                    <p:anim calcmode="lin" valueType="num">
                                      <p:cBhvr>
                                        <p:cTn id="12" dur="2000" fill="hold"/>
                                        <p:tgtEl>
                                          <p:spTgt spid="3"/>
                                        </p:tgtEl>
                                        <p:attrNameLst>
                                          <p:attrName>ppt_h</p:attrName>
                                        </p:attrNameLst>
                                      </p:cBhvr>
                                      <p:tavLst>
                                        <p:tav tm="0">
                                          <p:val>
                                            <p:fltVal val="0"/>
                                          </p:val>
                                        </p:tav>
                                        <p:tav tm="100000">
                                          <p:val>
                                            <p:strVal val="#ppt_h"/>
                                          </p:val>
                                        </p:tav>
                                      </p:tavLst>
                                    </p:anim>
                                    <p:anim calcmode="lin" valueType="num">
                                      <p:cBhvr>
                                        <p:cTn id="13" dur="2000" fill="hold"/>
                                        <p:tgtEl>
                                          <p:spTgt spid="3"/>
                                        </p:tgtEl>
                                        <p:attrNameLst>
                                          <p:attrName>style.rotation</p:attrName>
                                        </p:attrNameLst>
                                      </p:cBhvr>
                                      <p:tavLst>
                                        <p:tav tm="0">
                                          <p:val>
                                            <p:fltVal val="360"/>
                                          </p:val>
                                        </p:tav>
                                        <p:tav tm="100000">
                                          <p:val>
                                            <p:fltVal val="0"/>
                                          </p:val>
                                        </p:tav>
                                      </p:tavLst>
                                    </p:anim>
                                    <p:animEffect transition="in" filter="fade">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437066" y="6301093"/>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294679" y="4193723"/>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437066" y="5648773"/>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21696" y="-4208"/>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133392" y="4256120"/>
            <a:ext cx="809410" cy="792088"/>
          </a:xfrm>
          <a:prstGeom prst="rect">
            <a:avLst/>
          </a:prstGeom>
          <a:noFill/>
        </p:spPr>
      </p:pic>
      <p:pic>
        <p:nvPicPr>
          <p:cNvPr id="12"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133392" y="3248008"/>
            <a:ext cx="809410" cy="792088"/>
          </a:xfrm>
          <a:prstGeom prst="rect">
            <a:avLst/>
          </a:prstGeom>
          <a:noFill/>
        </p:spPr>
      </p:pic>
      <p:pic>
        <p:nvPicPr>
          <p:cNvPr id="13"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133392" y="5264232"/>
            <a:ext cx="809410" cy="792088"/>
          </a:xfrm>
          <a:prstGeom prst="rect">
            <a:avLst/>
          </a:prstGeom>
          <a:noFill/>
        </p:spPr>
      </p:pic>
      <p:pic>
        <p:nvPicPr>
          <p:cNvPr id="14"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133392" y="1803900"/>
            <a:ext cx="809410" cy="792088"/>
          </a:xfrm>
          <a:prstGeom prst="rect">
            <a:avLst/>
          </a:prstGeom>
          <a:noFill/>
        </p:spPr>
      </p:pic>
      <p:pic>
        <p:nvPicPr>
          <p:cNvPr id="15"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133392" y="943752"/>
            <a:ext cx="809410" cy="792088"/>
          </a:xfrm>
          <a:prstGeom prst="rect">
            <a:avLst/>
          </a:prstGeom>
          <a:noFill/>
        </p:spPr>
      </p:pic>
      <p:pic>
        <p:nvPicPr>
          <p:cNvPr id="16" name="Picture 6" descr="http://sr.photos1.fotosearch.com/bthumb/CSP/CSP991/k12274670.jpg"/>
          <p:cNvPicPr>
            <a:picLocks noChangeAspect="1" noChangeArrowheads="1"/>
          </p:cNvPicPr>
          <p:nvPr/>
        </p:nvPicPr>
        <p:blipFill>
          <a:blip r:embed="rId5" cstate="print"/>
          <a:srcRect/>
          <a:stretch>
            <a:fillRect/>
          </a:stretch>
        </p:blipFill>
        <p:spPr bwMode="auto">
          <a:xfrm>
            <a:off x="1438199" y="1970011"/>
            <a:ext cx="804341" cy="844062"/>
          </a:xfrm>
          <a:prstGeom prst="rect">
            <a:avLst/>
          </a:prstGeom>
          <a:noFill/>
        </p:spPr>
      </p:pic>
      <p:sp>
        <p:nvSpPr>
          <p:cNvPr id="17"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37447" y="-206144"/>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8"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37447" y="-206144"/>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19" name="Picture 12" descr="http://colorare.estaticos.net/disegni/colori/201231/camioncino-veicoli-camion-dipinto-da-cristini-1060518.jpg">
            <a:hlinkClick r:id="rId6"/>
          </p:cNvPr>
          <p:cNvPicPr>
            <a:picLocks noChangeAspect="1" noChangeArrowheads="1"/>
          </p:cNvPicPr>
          <p:nvPr/>
        </p:nvPicPr>
        <p:blipFill>
          <a:blip r:embed="rId7" cstate="print"/>
          <a:srcRect/>
          <a:stretch>
            <a:fillRect/>
          </a:stretch>
        </p:blipFill>
        <p:spPr bwMode="auto">
          <a:xfrm>
            <a:off x="3306746" y="2961939"/>
            <a:ext cx="1100594" cy="862132"/>
          </a:xfrm>
          <a:prstGeom prst="rect">
            <a:avLst/>
          </a:prstGeom>
          <a:noFill/>
        </p:spPr>
      </p:pic>
      <p:pic>
        <p:nvPicPr>
          <p:cNvPr id="21" name="Picture 13" descr="C:\Users\giancarlo\Pictures\intrusos-en-el-supermercado-lamina.jpg"/>
          <p:cNvPicPr>
            <a:picLocks noChangeAspect="1" noChangeArrowheads="1"/>
          </p:cNvPicPr>
          <p:nvPr/>
        </p:nvPicPr>
        <p:blipFill>
          <a:blip r:embed="rId8" cstate="print"/>
          <a:srcRect/>
          <a:stretch>
            <a:fillRect/>
          </a:stretch>
        </p:blipFill>
        <p:spPr bwMode="auto">
          <a:xfrm>
            <a:off x="5532812" y="5624248"/>
            <a:ext cx="1657364" cy="1080144"/>
          </a:xfrm>
          <a:prstGeom prst="rect">
            <a:avLst/>
          </a:prstGeom>
          <a:noFill/>
        </p:spPr>
      </p:pic>
      <p:pic>
        <p:nvPicPr>
          <p:cNvPr id="22" name="Picture 6" descr="http://sr.photos1.fotosearch.com/bthumb/CSP/CSP991/k12274670.jpg"/>
          <p:cNvPicPr>
            <a:picLocks noChangeAspect="1" noChangeArrowheads="1"/>
          </p:cNvPicPr>
          <p:nvPr/>
        </p:nvPicPr>
        <p:blipFill>
          <a:blip r:embed="rId5" cstate="print"/>
          <a:srcRect/>
          <a:stretch>
            <a:fillRect/>
          </a:stretch>
        </p:blipFill>
        <p:spPr bwMode="auto">
          <a:xfrm>
            <a:off x="2138819" y="2543463"/>
            <a:ext cx="862146" cy="813486"/>
          </a:xfrm>
          <a:prstGeom prst="rect">
            <a:avLst/>
          </a:prstGeom>
          <a:noFill/>
        </p:spPr>
      </p:pic>
      <p:pic>
        <p:nvPicPr>
          <p:cNvPr id="23" name="Picture 2" descr="Disegno di Frutta e Verdura a colori"/>
          <p:cNvPicPr>
            <a:picLocks noChangeAspect="1" noChangeArrowheads="1"/>
          </p:cNvPicPr>
          <p:nvPr/>
        </p:nvPicPr>
        <p:blipFill>
          <a:blip r:embed="rId9" cstate="print"/>
          <a:srcRect/>
          <a:stretch>
            <a:fillRect/>
          </a:stretch>
        </p:blipFill>
        <p:spPr bwMode="auto">
          <a:xfrm>
            <a:off x="1196539" y="557111"/>
            <a:ext cx="1237828" cy="1052736"/>
          </a:xfrm>
          <a:prstGeom prst="rect">
            <a:avLst/>
          </a:prstGeom>
          <a:noFill/>
        </p:spPr>
      </p:pic>
      <p:pic>
        <p:nvPicPr>
          <p:cNvPr id="25" name="Picture 4" descr="http://us.123rf.com/400wm/400/400/ksym/ksym1202/ksym120200066/12344709-disegno-floreale-con-un-barattolo-di-miele-dolce.jpg">
            <a:hlinkClick r:id="rId10"/>
          </p:cNvPr>
          <p:cNvPicPr>
            <a:picLocks noChangeAspect="1" noChangeArrowheads="1"/>
          </p:cNvPicPr>
          <p:nvPr/>
        </p:nvPicPr>
        <p:blipFill>
          <a:blip r:embed="rId11" cstate="print"/>
          <a:srcRect/>
          <a:stretch>
            <a:fillRect/>
          </a:stretch>
        </p:blipFill>
        <p:spPr bwMode="auto">
          <a:xfrm>
            <a:off x="2581664" y="601735"/>
            <a:ext cx="1008112" cy="1008112"/>
          </a:xfrm>
          <a:prstGeom prst="rect">
            <a:avLst/>
          </a:prstGeom>
          <a:noFill/>
        </p:spPr>
      </p:pic>
      <p:pic>
        <p:nvPicPr>
          <p:cNvPr id="26" name="Picture 6" descr="http://t3.gstatic.com/images?q=tbn:ANd9GcTyeDXdm4Gm5ha11ibfLG6do0WwxVKOmXqRgGQFYlBEnHQo5MrVNQ">
            <a:hlinkClick r:id="rId12"/>
          </p:cNvPr>
          <p:cNvPicPr>
            <a:picLocks noChangeAspect="1" noChangeArrowheads="1"/>
          </p:cNvPicPr>
          <p:nvPr/>
        </p:nvPicPr>
        <p:blipFill>
          <a:blip r:embed="rId13" cstate="print"/>
          <a:srcRect/>
          <a:stretch>
            <a:fillRect/>
          </a:stretch>
        </p:blipFill>
        <p:spPr bwMode="auto">
          <a:xfrm>
            <a:off x="3635965" y="1539733"/>
            <a:ext cx="639777" cy="918081"/>
          </a:xfrm>
          <a:prstGeom prst="rect">
            <a:avLst/>
          </a:prstGeom>
          <a:noFill/>
        </p:spPr>
      </p:pic>
      <p:sp>
        <p:nvSpPr>
          <p:cNvPr id="28" name="Figura a mano libera 27"/>
          <p:cNvSpPr/>
          <p:nvPr/>
        </p:nvSpPr>
        <p:spPr>
          <a:xfrm>
            <a:off x="-118128" y="439696"/>
            <a:ext cx="6335830" cy="6035040"/>
          </a:xfrm>
          <a:custGeom>
            <a:avLst/>
            <a:gdLst>
              <a:gd name="connsiteX0" fmla="*/ 26470 w 6335830"/>
              <a:gd name="connsiteY0" fmla="*/ 2560320 h 6035040"/>
              <a:gd name="connsiteX1" fmla="*/ 72190 w 6335830"/>
              <a:gd name="connsiteY1" fmla="*/ 2034540 h 6035040"/>
              <a:gd name="connsiteX2" fmla="*/ 117910 w 6335830"/>
              <a:gd name="connsiteY2" fmla="*/ 1897380 h 6035040"/>
              <a:gd name="connsiteX3" fmla="*/ 117910 w 6335830"/>
              <a:gd name="connsiteY3" fmla="*/ 502920 h 6035040"/>
              <a:gd name="connsiteX4" fmla="*/ 392230 w 6335830"/>
              <a:gd name="connsiteY4" fmla="*/ 297180 h 6035040"/>
              <a:gd name="connsiteX5" fmla="*/ 552250 w 6335830"/>
              <a:gd name="connsiteY5" fmla="*/ 205740 h 6035040"/>
              <a:gd name="connsiteX6" fmla="*/ 712270 w 6335830"/>
              <a:gd name="connsiteY6" fmla="*/ 137160 h 6035040"/>
              <a:gd name="connsiteX7" fmla="*/ 986590 w 6335830"/>
              <a:gd name="connsiteY7" fmla="*/ 45720 h 6035040"/>
              <a:gd name="connsiteX8" fmla="*/ 1078030 w 6335830"/>
              <a:gd name="connsiteY8" fmla="*/ 22860 h 6035040"/>
              <a:gd name="connsiteX9" fmla="*/ 2426770 w 6335830"/>
              <a:gd name="connsiteY9" fmla="*/ 0 h 6035040"/>
              <a:gd name="connsiteX10" fmla="*/ 3089710 w 6335830"/>
              <a:gd name="connsiteY10" fmla="*/ 22860 h 6035040"/>
              <a:gd name="connsiteX11" fmla="*/ 3181150 w 6335830"/>
              <a:gd name="connsiteY11" fmla="*/ 45720 h 6035040"/>
              <a:gd name="connsiteX12" fmla="*/ 3249730 w 6335830"/>
              <a:gd name="connsiteY12" fmla="*/ 68580 h 6035040"/>
              <a:gd name="connsiteX13" fmla="*/ 4552750 w 6335830"/>
              <a:gd name="connsiteY13" fmla="*/ 91440 h 6035040"/>
              <a:gd name="connsiteX14" fmla="*/ 4712770 w 6335830"/>
              <a:gd name="connsiteY14" fmla="*/ 160020 h 6035040"/>
              <a:gd name="connsiteX15" fmla="*/ 4804210 w 6335830"/>
              <a:gd name="connsiteY15" fmla="*/ 182880 h 6035040"/>
              <a:gd name="connsiteX16" fmla="*/ 4872790 w 6335830"/>
              <a:gd name="connsiteY16" fmla="*/ 205740 h 6035040"/>
              <a:gd name="connsiteX17" fmla="*/ 5307130 w 6335830"/>
              <a:gd name="connsiteY17" fmla="*/ 274320 h 6035040"/>
              <a:gd name="connsiteX18" fmla="*/ 5627170 w 6335830"/>
              <a:gd name="connsiteY18" fmla="*/ 342900 h 6035040"/>
              <a:gd name="connsiteX19" fmla="*/ 5764330 w 6335830"/>
              <a:gd name="connsiteY19" fmla="*/ 388620 h 6035040"/>
              <a:gd name="connsiteX20" fmla="*/ 5947210 w 6335830"/>
              <a:gd name="connsiteY20" fmla="*/ 502920 h 6035040"/>
              <a:gd name="connsiteX21" fmla="*/ 6038650 w 6335830"/>
              <a:gd name="connsiteY21" fmla="*/ 548640 h 6035040"/>
              <a:gd name="connsiteX22" fmla="*/ 6130090 w 6335830"/>
              <a:gd name="connsiteY22" fmla="*/ 662940 h 6035040"/>
              <a:gd name="connsiteX23" fmla="*/ 6244390 w 6335830"/>
              <a:gd name="connsiteY23" fmla="*/ 800100 h 6035040"/>
              <a:gd name="connsiteX24" fmla="*/ 6267250 w 6335830"/>
              <a:gd name="connsiteY24" fmla="*/ 1394460 h 6035040"/>
              <a:gd name="connsiteX25" fmla="*/ 6290110 w 6335830"/>
              <a:gd name="connsiteY25" fmla="*/ 1783080 h 6035040"/>
              <a:gd name="connsiteX26" fmla="*/ 6335830 w 6335830"/>
              <a:gd name="connsiteY26" fmla="*/ 2011680 h 6035040"/>
              <a:gd name="connsiteX27" fmla="*/ 6267250 w 6335830"/>
              <a:gd name="connsiteY27" fmla="*/ 2628900 h 6035040"/>
              <a:gd name="connsiteX28" fmla="*/ 6198670 w 6335830"/>
              <a:gd name="connsiteY28" fmla="*/ 2811780 h 6035040"/>
              <a:gd name="connsiteX29" fmla="*/ 6061510 w 6335830"/>
              <a:gd name="connsiteY29" fmla="*/ 3108960 h 6035040"/>
              <a:gd name="connsiteX30" fmla="*/ 5878630 w 6335830"/>
              <a:gd name="connsiteY30" fmla="*/ 3406140 h 6035040"/>
              <a:gd name="connsiteX31" fmla="*/ 5810050 w 6335830"/>
              <a:gd name="connsiteY31" fmla="*/ 3520440 h 6035040"/>
              <a:gd name="connsiteX32" fmla="*/ 5718610 w 6335830"/>
              <a:gd name="connsiteY32" fmla="*/ 3634740 h 6035040"/>
              <a:gd name="connsiteX33" fmla="*/ 5581450 w 6335830"/>
              <a:gd name="connsiteY33" fmla="*/ 3817620 h 6035040"/>
              <a:gd name="connsiteX34" fmla="*/ 5467150 w 6335830"/>
              <a:gd name="connsiteY34" fmla="*/ 3909060 h 6035040"/>
              <a:gd name="connsiteX35" fmla="*/ 5055670 w 6335830"/>
              <a:gd name="connsiteY35" fmla="*/ 4160520 h 6035040"/>
              <a:gd name="connsiteX36" fmla="*/ 4827070 w 6335830"/>
              <a:gd name="connsiteY36" fmla="*/ 4274820 h 6035040"/>
              <a:gd name="connsiteX37" fmla="*/ 4712770 w 6335830"/>
              <a:gd name="connsiteY37" fmla="*/ 4343400 h 6035040"/>
              <a:gd name="connsiteX38" fmla="*/ 4598470 w 6335830"/>
              <a:gd name="connsiteY38" fmla="*/ 4366260 h 6035040"/>
              <a:gd name="connsiteX39" fmla="*/ 4552750 w 6335830"/>
              <a:gd name="connsiteY39" fmla="*/ 4434840 h 6035040"/>
              <a:gd name="connsiteX40" fmla="*/ 4484170 w 6335830"/>
              <a:gd name="connsiteY40" fmla="*/ 4480560 h 6035040"/>
              <a:gd name="connsiteX41" fmla="*/ 4392730 w 6335830"/>
              <a:gd name="connsiteY41" fmla="*/ 4549140 h 6035040"/>
              <a:gd name="connsiteX42" fmla="*/ 4255570 w 6335830"/>
              <a:gd name="connsiteY42" fmla="*/ 4686300 h 6035040"/>
              <a:gd name="connsiteX43" fmla="*/ 4186990 w 6335830"/>
              <a:gd name="connsiteY43" fmla="*/ 4732020 h 6035040"/>
              <a:gd name="connsiteX44" fmla="*/ 4049830 w 6335830"/>
              <a:gd name="connsiteY44" fmla="*/ 4869180 h 6035040"/>
              <a:gd name="connsiteX45" fmla="*/ 3889810 w 6335830"/>
              <a:gd name="connsiteY45" fmla="*/ 5029200 h 6035040"/>
              <a:gd name="connsiteX46" fmla="*/ 3546910 w 6335830"/>
              <a:gd name="connsiteY46" fmla="*/ 5280660 h 6035040"/>
              <a:gd name="connsiteX47" fmla="*/ 3158290 w 6335830"/>
              <a:gd name="connsiteY47" fmla="*/ 5463540 h 6035040"/>
              <a:gd name="connsiteX48" fmla="*/ 2975410 w 6335830"/>
              <a:gd name="connsiteY48" fmla="*/ 5532120 h 6035040"/>
              <a:gd name="connsiteX49" fmla="*/ 2563930 w 6335830"/>
              <a:gd name="connsiteY49" fmla="*/ 5715000 h 6035040"/>
              <a:gd name="connsiteX50" fmla="*/ 2472490 w 6335830"/>
              <a:gd name="connsiteY50" fmla="*/ 5783580 h 6035040"/>
              <a:gd name="connsiteX51" fmla="*/ 2358190 w 6335830"/>
              <a:gd name="connsiteY51" fmla="*/ 5806440 h 6035040"/>
              <a:gd name="connsiteX52" fmla="*/ 2198170 w 6335830"/>
              <a:gd name="connsiteY52" fmla="*/ 5852160 h 6035040"/>
              <a:gd name="connsiteX53" fmla="*/ 1923850 w 6335830"/>
              <a:gd name="connsiteY53" fmla="*/ 5897880 h 6035040"/>
              <a:gd name="connsiteX54" fmla="*/ 1763830 w 6335830"/>
              <a:gd name="connsiteY54" fmla="*/ 5943600 h 6035040"/>
              <a:gd name="connsiteX55" fmla="*/ 1192330 w 6335830"/>
              <a:gd name="connsiteY55" fmla="*/ 6012180 h 6035040"/>
              <a:gd name="connsiteX56" fmla="*/ 986590 w 6335830"/>
              <a:gd name="connsiteY56" fmla="*/ 6035040 h 6035040"/>
              <a:gd name="connsiteX57" fmla="*/ 506530 w 6335830"/>
              <a:gd name="connsiteY57" fmla="*/ 6012180 h 6035040"/>
              <a:gd name="connsiteX58" fmla="*/ 437950 w 6335830"/>
              <a:gd name="connsiteY58" fmla="*/ 5989320 h 6035040"/>
              <a:gd name="connsiteX59" fmla="*/ 300790 w 6335830"/>
              <a:gd name="connsiteY59" fmla="*/ 5897880 h 6035040"/>
              <a:gd name="connsiteX60" fmla="*/ 209350 w 6335830"/>
              <a:gd name="connsiteY60" fmla="*/ 5760720 h 6035040"/>
              <a:gd name="connsiteX61" fmla="*/ 163630 w 6335830"/>
              <a:gd name="connsiteY61" fmla="*/ 5623560 h 6035040"/>
              <a:gd name="connsiteX62" fmla="*/ 140770 w 6335830"/>
              <a:gd name="connsiteY62" fmla="*/ 5554980 h 6035040"/>
              <a:gd name="connsiteX63" fmla="*/ 117910 w 6335830"/>
              <a:gd name="connsiteY63" fmla="*/ 5440680 h 6035040"/>
              <a:gd name="connsiteX64" fmla="*/ 95050 w 6335830"/>
              <a:gd name="connsiteY64" fmla="*/ 4617720 h 6035040"/>
              <a:gd name="connsiteX65" fmla="*/ 49330 w 6335830"/>
              <a:gd name="connsiteY65" fmla="*/ 3223260 h 6035040"/>
              <a:gd name="connsiteX66" fmla="*/ 26470 w 6335830"/>
              <a:gd name="connsiteY66" fmla="*/ 2308860 h 603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335830" h="6035040">
                <a:moveTo>
                  <a:pt x="26470" y="2560320"/>
                </a:moveTo>
                <a:cubicBezTo>
                  <a:pt x="105183" y="2324180"/>
                  <a:pt x="0" y="2660186"/>
                  <a:pt x="72190" y="2034540"/>
                </a:cubicBezTo>
                <a:cubicBezTo>
                  <a:pt x="77714" y="1986665"/>
                  <a:pt x="102670" y="1943100"/>
                  <a:pt x="117910" y="1897380"/>
                </a:cubicBezTo>
                <a:cubicBezTo>
                  <a:pt x="62761" y="1401036"/>
                  <a:pt x="27810" y="1167409"/>
                  <a:pt x="117910" y="502920"/>
                </a:cubicBezTo>
                <a:cubicBezTo>
                  <a:pt x="136587" y="365177"/>
                  <a:pt x="300564" y="343013"/>
                  <a:pt x="392230" y="297180"/>
                </a:cubicBezTo>
                <a:cubicBezTo>
                  <a:pt x="447179" y="269706"/>
                  <a:pt x="497301" y="233214"/>
                  <a:pt x="552250" y="205740"/>
                </a:cubicBezTo>
                <a:cubicBezTo>
                  <a:pt x="604156" y="179787"/>
                  <a:pt x="657816" y="157222"/>
                  <a:pt x="712270" y="137160"/>
                </a:cubicBezTo>
                <a:cubicBezTo>
                  <a:pt x="802713" y="103839"/>
                  <a:pt x="893082" y="69097"/>
                  <a:pt x="986590" y="45720"/>
                </a:cubicBezTo>
                <a:cubicBezTo>
                  <a:pt x="1017070" y="38100"/>
                  <a:pt x="1046628" y="23857"/>
                  <a:pt x="1078030" y="22860"/>
                </a:cubicBezTo>
                <a:cubicBezTo>
                  <a:pt x="1527448" y="8593"/>
                  <a:pt x="1977190" y="7620"/>
                  <a:pt x="2426770" y="0"/>
                </a:cubicBezTo>
                <a:cubicBezTo>
                  <a:pt x="2647750" y="7620"/>
                  <a:pt x="2869004" y="9484"/>
                  <a:pt x="3089710" y="22860"/>
                </a:cubicBezTo>
                <a:cubicBezTo>
                  <a:pt x="3121071" y="24761"/>
                  <a:pt x="3150941" y="37089"/>
                  <a:pt x="3181150" y="45720"/>
                </a:cubicBezTo>
                <a:cubicBezTo>
                  <a:pt x="3204319" y="52340"/>
                  <a:pt x="3225647" y="67777"/>
                  <a:pt x="3249730" y="68580"/>
                </a:cubicBezTo>
                <a:cubicBezTo>
                  <a:pt x="3683896" y="83052"/>
                  <a:pt x="4118410" y="83820"/>
                  <a:pt x="4552750" y="91440"/>
                </a:cubicBezTo>
                <a:cubicBezTo>
                  <a:pt x="4815268" y="157070"/>
                  <a:pt x="4491753" y="65299"/>
                  <a:pt x="4712770" y="160020"/>
                </a:cubicBezTo>
                <a:cubicBezTo>
                  <a:pt x="4741648" y="172396"/>
                  <a:pt x="4774001" y="174249"/>
                  <a:pt x="4804210" y="182880"/>
                </a:cubicBezTo>
                <a:cubicBezTo>
                  <a:pt x="4827379" y="189500"/>
                  <a:pt x="4849082" y="201429"/>
                  <a:pt x="4872790" y="205740"/>
                </a:cubicBezTo>
                <a:cubicBezTo>
                  <a:pt x="5016999" y="231960"/>
                  <a:pt x="5162261" y="252032"/>
                  <a:pt x="5307130" y="274320"/>
                </a:cubicBezTo>
                <a:cubicBezTo>
                  <a:pt x="5508027" y="305227"/>
                  <a:pt x="5429796" y="282170"/>
                  <a:pt x="5627170" y="342900"/>
                </a:cubicBezTo>
                <a:cubicBezTo>
                  <a:pt x="5673232" y="357073"/>
                  <a:pt x="5720457" y="368678"/>
                  <a:pt x="5764330" y="388620"/>
                </a:cubicBezTo>
                <a:cubicBezTo>
                  <a:pt x="5869717" y="436523"/>
                  <a:pt x="5861739" y="454080"/>
                  <a:pt x="5947210" y="502920"/>
                </a:cubicBezTo>
                <a:cubicBezTo>
                  <a:pt x="5976798" y="519827"/>
                  <a:pt x="6008170" y="533400"/>
                  <a:pt x="6038650" y="548640"/>
                </a:cubicBezTo>
                <a:cubicBezTo>
                  <a:pt x="6069130" y="586740"/>
                  <a:pt x="6097960" y="626220"/>
                  <a:pt x="6130090" y="662940"/>
                </a:cubicBezTo>
                <a:cubicBezTo>
                  <a:pt x="6253300" y="803752"/>
                  <a:pt x="6150820" y="659746"/>
                  <a:pt x="6244390" y="800100"/>
                </a:cubicBezTo>
                <a:cubicBezTo>
                  <a:pt x="6252010" y="998220"/>
                  <a:pt x="6258038" y="1196408"/>
                  <a:pt x="6267250" y="1394460"/>
                </a:cubicBezTo>
                <a:cubicBezTo>
                  <a:pt x="6273279" y="1524084"/>
                  <a:pt x="6278869" y="1653804"/>
                  <a:pt x="6290110" y="1783080"/>
                </a:cubicBezTo>
                <a:cubicBezTo>
                  <a:pt x="6297583" y="1869024"/>
                  <a:pt x="6315659" y="1930996"/>
                  <a:pt x="6335830" y="2011680"/>
                </a:cubicBezTo>
                <a:cubicBezTo>
                  <a:pt x="6312970" y="2217420"/>
                  <a:pt x="6302227" y="2424870"/>
                  <a:pt x="6267250" y="2628900"/>
                </a:cubicBezTo>
                <a:cubicBezTo>
                  <a:pt x="6256250" y="2693069"/>
                  <a:pt x="6222850" y="2751331"/>
                  <a:pt x="6198670" y="2811780"/>
                </a:cubicBezTo>
                <a:cubicBezTo>
                  <a:pt x="6163449" y="2899832"/>
                  <a:pt x="6108923" y="3024671"/>
                  <a:pt x="6061510" y="3108960"/>
                </a:cubicBezTo>
                <a:cubicBezTo>
                  <a:pt x="5831911" y="3517136"/>
                  <a:pt x="5997852" y="3215385"/>
                  <a:pt x="5878630" y="3406140"/>
                </a:cubicBezTo>
                <a:cubicBezTo>
                  <a:pt x="5855081" y="3443818"/>
                  <a:pt x="5835530" y="3484040"/>
                  <a:pt x="5810050" y="3520440"/>
                </a:cubicBezTo>
                <a:cubicBezTo>
                  <a:pt x="5782070" y="3560412"/>
                  <a:pt x="5747885" y="3595707"/>
                  <a:pt x="5718610" y="3634740"/>
                </a:cubicBezTo>
                <a:cubicBezTo>
                  <a:pt x="5655298" y="3719156"/>
                  <a:pt x="5673230" y="3725840"/>
                  <a:pt x="5581450" y="3817620"/>
                </a:cubicBezTo>
                <a:cubicBezTo>
                  <a:pt x="5546949" y="3852121"/>
                  <a:pt x="5506610" y="3880362"/>
                  <a:pt x="5467150" y="3909060"/>
                </a:cubicBezTo>
                <a:cubicBezTo>
                  <a:pt x="5363216" y="3984648"/>
                  <a:pt x="5143750" y="4116480"/>
                  <a:pt x="5055670" y="4160520"/>
                </a:cubicBezTo>
                <a:cubicBezTo>
                  <a:pt x="4979470" y="4198620"/>
                  <a:pt x="4900123" y="4230988"/>
                  <a:pt x="4827070" y="4274820"/>
                </a:cubicBezTo>
                <a:cubicBezTo>
                  <a:pt x="4788970" y="4297680"/>
                  <a:pt x="4754024" y="4326898"/>
                  <a:pt x="4712770" y="4343400"/>
                </a:cubicBezTo>
                <a:cubicBezTo>
                  <a:pt x="4676694" y="4357830"/>
                  <a:pt x="4636570" y="4358640"/>
                  <a:pt x="4598470" y="4366260"/>
                </a:cubicBezTo>
                <a:cubicBezTo>
                  <a:pt x="4583230" y="4389120"/>
                  <a:pt x="4572177" y="4415413"/>
                  <a:pt x="4552750" y="4434840"/>
                </a:cubicBezTo>
                <a:cubicBezTo>
                  <a:pt x="4533323" y="4454267"/>
                  <a:pt x="4506527" y="4464591"/>
                  <a:pt x="4484170" y="4480560"/>
                </a:cubicBezTo>
                <a:cubicBezTo>
                  <a:pt x="4453167" y="4502705"/>
                  <a:pt x="4421050" y="4523652"/>
                  <a:pt x="4392730" y="4549140"/>
                </a:cubicBezTo>
                <a:cubicBezTo>
                  <a:pt x="4344670" y="4592394"/>
                  <a:pt x="4309369" y="4650434"/>
                  <a:pt x="4255570" y="4686300"/>
                </a:cubicBezTo>
                <a:cubicBezTo>
                  <a:pt x="4232710" y="4701540"/>
                  <a:pt x="4207525" y="4713767"/>
                  <a:pt x="4186990" y="4732020"/>
                </a:cubicBezTo>
                <a:cubicBezTo>
                  <a:pt x="4138664" y="4774976"/>
                  <a:pt x="4049830" y="4869180"/>
                  <a:pt x="4049830" y="4869180"/>
                </a:cubicBezTo>
                <a:cubicBezTo>
                  <a:pt x="4006147" y="5000230"/>
                  <a:pt x="4054880" y="4900812"/>
                  <a:pt x="3889810" y="5029200"/>
                </a:cubicBezTo>
                <a:cubicBezTo>
                  <a:pt x="3679656" y="5192653"/>
                  <a:pt x="4065227" y="5021501"/>
                  <a:pt x="3546910" y="5280660"/>
                </a:cubicBezTo>
                <a:cubicBezTo>
                  <a:pt x="3387054" y="5360588"/>
                  <a:pt x="3327044" y="5394053"/>
                  <a:pt x="3158290" y="5463540"/>
                </a:cubicBezTo>
                <a:cubicBezTo>
                  <a:pt x="3098089" y="5488329"/>
                  <a:pt x="3034680" y="5505179"/>
                  <a:pt x="2975410" y="5532120"/>
                </a:cubicBezTo>
                <a:cubicBezTo>
                  <a:pt x="2549904" y="5725532"/>
                  <a:pt x="2791460" y="5658118"/>
                  <a:pt x="2563930" y="5715000"/>
                </a:cubicBezTo>
                <a:cubicBezTo>
                  <a:pt x="2533450" y="5737860"/>
                  <a:pt x="2507306" y="5768106"/>
                  <a:pt x="2472490" y="5783580"/>
                </a:cubicBezTo>
                <a:cubicBezTo>
                  <a:pt x="2436984" y="5799360"/>
                  <a:pt x="2396119" y="5798011"/>
                  <a:pt x="2358190" y="5806440"/>
                </a:cubicBezTo>
                <a:cubicBezTo>
                  <a:pt x="1973352" y="5891960"/>
                  <a:pt x="2503652" y="5775789"/>
                  <a:pt x="2198170" y="5852160"/>
                </a:cubicBezTo>
                <a:cubicBezTo>
                  <a:pt x="1978766" y="5907011"/>
                  <a:pt x="2194817" y="5839816"/>
                  <a:pt x="1923850" y="5897880"/>
                </a:cubicBezTo>
                <a:cubicBezTo>
                  <a:pt x="1869607" y="5909504"/>
                  <a:pt x="1818325" y="5933220"/>
                  <a:pt x="1763830" y="5943600"/>
                </a:cubicBezTo>
                <a:cubicBezTo>
                  <a:pt x="1526608" y="5988785"/>
                  <a:pt x="1421353" y="5989278"/>
                  <a:pt x="1192330" y="6012180"/>
                </a:cubicBezTo>
                <a:cubicBezTo>
                  <a:pt x="1123670" y="6019046"/>
                  <a:pt x="1055170" y="6027420"/>
                  <a:pt x="986590" y="6035040"/>
                </a:cubicBezTo>
                <a:cubicBezTo>
                  <a:pt x="826570" y="6027420"/>
                  <a:pt x="666178" y="6025484"/>
                  <a:pt x="506530" y="6012180"/>
                </a:cubicBezTo>
                <a:cubicBezTo>
                  <a:pt x="482517" y="6010179"/>
                  <a:pt x="459014" y="6001022"/>
                  <a:pt x="437950" y="5989320"/>
                </a:cubicBezTo>
                <a:cubicBezTo>
                  <a:pt x="389916" y="5962635"/>
                  <a:pt x="300790" y="5897880"/>
                  <a:pt x="300790" y="5897880"/>
                </a:cubicBezTo>
                <a:cubicBezTo>
                  <a:pt x="270310" y="5852160"/>
                  <a:pt x="226726" y="5812849"/>
                  <a:pt x="209350" y="5760720"/>
                </a:cubicBezTo>
                <a:lnTo>
                  <a:pt x="163630" y="5623560"/>
                </a:lnTo>
                <a:cubicBezTo>
                  <a:pt x="156010" y="5600700"/>
                  <a:pt x="145496" y="5578609"/>
                  <a:pt x="140770" y="5554980"/>
                </a:cubicBezTo>
                <a:lnTo>
                  <a:pt x="117910" y="5440680"/>
                </a:lnTo>
                <a:cubicBezTo>
                  <a:pt x="110290" y="5166360"/>
                  <a:pt x="100888" y="4892084"/>
                  <a:pt x="95050" y="4617720"/>
                </a:cubicBezTo>
                <a:cubicBezTo>
                  <a:pt x="65956" y="3250290"/>
                  <a:pt x="212288" y="3712134"/>
                  <a:pt x="49330" y="3223260"/>
                </a:cubicBezTo>
                <a:cubicBezTo>
                  <a:pt x="19584" y="2598584"/>
                  <a:pt x="26470" y="2903401"/>
                  <a:pt x="26470" y="2308860"/>
                </a:cubicBezTo>
              </a:path>
            </a:pathLst>
          </a:custGeom>
          <a:ln w="508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9" name="Connettore 1 28"/>
          <p:cNvCxnSpPr>
            <a:stCxn id="19" idx="3"/>
          </p:cNvCxnSpPr>
          <p:nvPr/>
        </p:nvCxnSpPr>
        <p:spPr>
          <a:xfrm>
            <a:off x="4407340" y="3393005"/>
            <a:ext cx="1126652" cy="2231243"/>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pic>
        <p:nvPicPr>
          <p:cNvPr id="37" name="Picture 8" descr="http://www.lavozdelsandinismo.com/img/info/cuarto-frio-2010-02-20-18066.jpg">
            <a:hlinkClick r:id="rId14"/>
          </p:cNvPr>
          <p:cNvPicPr>
            <a:picLocks noChangeAspect="1" noChangeArrowheads="1"/>
          </p:cNvPicPr>
          <p:nvPr/>
        </p:nvPicPr>
        <p:blipFill>
          <a:blip r:embed="rId15" cstate="print"/>
          <a:srcRect/>
          <a:stretch>
            <a:fillRect/>
          </a:stretch>
        </p:blipFill>
        <p:spPr bwMode="auto">
          <a:xfrm>
            <a:off x="1063886" y="6128328"/>
            <a:ext cx="725690" cy="576064"/>
          </a:xfrm>
          <a:prstGeom prst="rect">
            <a:avLst/>
          </a:prstGeom>
          <a:noFill/>
        </p:spPr>
      </p:pic>
      <p:pic>
        <p:nvPicPr>
          <p:cNvPr id="40" name="Picture 2" descr="http://t1.gstatic.com/images?q=tbn:ANd9GcQlCYnNR7YvAsHMxUzyumMxWpL7hDOh3lGgnYE_fz_wE3WS2fdD4Q"/>
          <p:cNvPicPr>
            <a:picLocks noChangeAspect="1" noChangeArrowheads="1"/>
          </p:cNvPicPr>
          <p:nvPr/>
        </p:nvPicPr>
        <p:blipFill>
          <a:blip r:embed="rId16" cstate="print"/>
          <a:srcRect/>
          <a:stretch>
            <a:fillRect/>
          </a:stretch>
        </p:blipFill>
        <p:spPr bwMode="auto">
          <a:xfrm>
            <a:off x="7406200" y="5264232"/>
            <a:ext cx="1153613" cy="864096"/>
          </a:xfrm>
          <a:prstGeom prst="rect">
            <a:avLst/>
          </a:prstGeom>
          <a:noFill/>
        </p:spPr>
      </p:pic>
      <p:grpSp>
        <p:nvGrpSpPr>
          <p:cNvPr id="41" name="Gruppo 40"/>
          <p:cNvGrpSpPr/>
          <p:nvPr/>
        </p:nvGrpSpPr>
        <p:grpSpPr>
          <a:xfrm>
            <a:off x="6974151" y="3968088"/>
            <a:ext cx="1397885" cy="1008112"/>
            <a:chOff x="2555776" y="1628800"/>
            <a:chExt cx="5472608" cy="2880320"/>
          </a:xfrm>
        </p:grpSpPr>
        <p:pic>
          <p:nvPicPr>
            <p:cNvPr id="42" name="Picture 4" descr="http://www.portaovest.it/img/visual_commerciale.jpg">
              <a:hlinkClick r:id="rId17"/>
            </p:cNvPr>
            <p:cNvPicPr>
              <a:picLocks noChangeAspect="1" noChangeArrowheads="1"/>
            </p:cNvPicPr>
            <p:nvPr/>
          </p:nvPicPr>
          <p:blipFill>
            <a:blip r:embed="rId18" cstate="print"/>
            <a:srcRect/>
            <a:stretch>
              <a:fillRect/>
            </a:stretch>
          </p:blipFill>
          <p:spPr bwMode="auto">
            <a:xfrm>
              <a:off x="2555776" y="1700809"/>
              <a:ext cx="5472608" cy="2800351"/>
            </a:xfrm>
            <a:prstGeom prst="rect">
              <a:avLst/>
            </a:prstGeom>
            <a:noFill/>
          </p:spPr>
        </p:pic>
        <p:sp>
          <p:nvSpPr>
            <p:cNvPr id="43" name="Rettangolo 42"/>
            <p:cNvSpPr/>
            <p:nvPr/>
          </p:nvSpPr>
          <p:spPr>
            <a:xfrm>
              <a:off x="7380312" y="1628800"/>
              <a:ext cx="648072" cy="288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4" name="Connettore 1 43"/>
          <p:cNvCxnSpPr>
            <a:endCxn id="42" idx="1"/>
          </p:cNvCxnSpPr>
          <p:nvPr/>
        </p:nvCxnSpPr>
        <p:spPr>
          <a:xfrm flipV="1">
            <a:off x="5169760" y="4483353"/>
            <a:ext cx="1804391" cy="192042"/>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a:off x="5330905" y="5264232"/>
            <a:ext cx="2075295" cy="216024"/>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3" name="Gruppo 2"/>
          <p:cNvGrpSpPr/>
          <p:nvPr/>
        </p:nvGrpSpPr>
        <p:grpSpPr>
          <a:xfrm>
            <a:off x="4593696" y="570560"/>
            <a:ext cx="4355976" cy="1584176"/>
            <a:chOff x="0" y="260648"/>
            <a:chExt cx="4355976" cy="2376264"/>
          </a:xfrm>
        </p:grpSpPr>
        <p:sp>
          <p:nvSpPr>
            <p:cNvPr id="47" name="Nastro perforato 46"/>
            <p:cNvSpPr/>
            <p:nvPr/>
          </p:nvSpPr>
          <p:spPr>
            <a:xfrm>
              <a:off x="0" y="260648"/>
              <a:ext cx="4355976" cy="2376264"/>
            </a:xfrm>
            <a:prstGeom prst="flowChartPunchedTape">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CasellaDiTesto 47"/>
            <p:cNvSpPr txBox="1"/>
            <p:nvPr/>
          </p:nvSpPr>
          <p:spPr>
            <a:xfrm>
              <a:off x="98641" y="945142"/>
              <a:ext cx="4132910" cy="1107996"/>
            </a:xfrm>
            <a:prstGeom prst="rect">
              <a:avLst/>
            </a:prstGeom>
            <a:solidFill>
              <a:srgbClr val="D9D9D9"/>
            </a:solidFill>
          </p:spPr>
          <p:txBody>
            <a:bodyPr wrap="square" rtlCol="0">
              <a:spAutoFit/>
            </a:bodyPr>
            <a:lstStyle/>
            <a:p>
              <a:pPr algn="ctr"/>
              <a:r>
                <a:rPr lang="en-US" sz="1400" b="1" dirty="0"/>
                <a:t>“The appetite came by eating”:</a:t>
              </a:r>
            </a:p>
            <a:p>
              <a:pPr algn="ctr"/>
              <a:r>
                <a:rPr lang="en-US" sz="1400" b="1" dirty="0"/>
                <a:t>People thought why to stand in one market?</a:t>
              </a:r>
            </a:p>
            <a:p>
              <a:pPr algn="ctr"/>
              <a:r>
                <a:rPr lang="en-US" sz="1400" b="1" dirty="0"/>
                <a:t>We can enter others!</a:t>
              </a:r>
              <a:endParaRPr lang="it-IT" sz="1400" b="1" i="1" dirty="0">
                <a:solidFill>
                  <a:srgbClr val="FF0000"/>
                </a:solidFill>
              </a:endParaRPr>
            </a:p>
          </p:txBody>
        </p:sp>
      </p:grpSp>
      <p:grpSp>
        <p:nvGrpSpPr>
          <p:cNvPr id="49" name="Gruppo 48"/>
          <p:cNvGrpSpPr/>
          <p:nvPr/>
        </p:nvGrpSpPr>
        <p:grpSpPr>
          <a:xfrm>
            <a:off x="5169760" y="2276829"/>
            <a:ext cx="3779912" cy="1080120"/>
            <a:chOff x="4608512" y="2914963"/>
            <a:chExt cx="4274545" cy="1843917"/>
          </a:xfrm>
          <a:solidFill>
            <a:srgbClr val="D9D9D9"/>
          </a:solidFill>
        </p:grpSpPr>
        <p:sp>
          <p:nvSpPr>
            <p:cNvPr id="50" name="Nastro perforato 49"/>
            <p:cNvSpPr/>
            <p:nvPr/>
          </p:nvSpPr>
          <p:spPr>
            <a:xfrm>
              <a:off x="4608512" y="2914963"/>
              <a:ext cx="4274545" cy="1843917"/>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a:p>
          </p:txBody>
        </p:sp>
        <p:sp>
          <p:nvSpPr>
            <p:cNvPr id="51" name="CasellaDiTesto 50"/>
            <p:cNvSpPr txBox="1"/>
            <p:nvPr/>
          </p:nvSpPr>
          <p:spPr>
            <a:xfrm>
              <a:off x="4790744" y="3345700"/>
              <a:ext cx="3959425" cy="893210"/>
            </a:xfrm>
            <a:prstGeom prst="rect">
              <a:avLst/>
            </a:prstGeom>
            <a:grpFill/>
          </p:spPr>
          <p:txBody>
            <a:bodyPr wrap="square" rtlCol="0">
              <a:spAutoFit/>
            </a:bodyPr>
            <a:lstStyle/>
            <a:p>
              <a:pPr algn="ctr"/>
              <a:r>
                <a:rPr lang="en-US" sz="1400" b="1" dirty="0">
                  <a:solidFill>
                    <a:srgbClr val="C00000"/>
                  </a:solidFill>
                </a:rPr>
                <a:t>But the local productive system was not enough</a:t>
              </a:r>
              <a:endParaRPr lang="it-IT" sz="1400" b="1" dirty="0">
                <a:solidFill>
                  <a:srgbClr val="C00000"/>
                </a:solidFill>
              </a:endParaRPr>
            </a:p>
          </p:txBody>
        </p:sp>
      </p:grpSp>
      <p:grpSp>
        <p:nvGrpSpPr>
          <p:cNvPr id="52" name="Gruppo 51"/>
          <p:cNvGrpSpPr/>
          <p:nvPr/>
        </p:nvGrpSpPr>
        <p:grpSpPr>
          <a:xfrm>
            <a:off x="2273789" y="5744738"/>
            <a:ext cx="1403648" cy="864096"/>
            <a:chOff x="4608512" y="2914963"/>
            <a:chExt cx="4274545" cy="1843917"/>
          </a:xfrm>
          <a:solidFill>
            <a:srgbClr val="FF0000"/>
          </a:solidFill>
        </p:grpSpPr>
        <p:sp>
          <p:nvSpPr>
            <p:cNvPr id="53" name="Nastro perforato 52"/>
            <p:cNvSpPr/>
            <p:nvPr/>
          </p:nvSpPr>
          <p:spPr>
            <a:xfrm>
              <a:off x="4608512" y="2914963"/>
              <a:ext cx="4274545" cy="1843917"/>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schemeClr val="bg1"/>
                </a:solidFill>
              </a:endParaRPr>
            </a:p>
          </p:txBody>
        </p:sp>
        <p:sp>
          <p:nvSpPr>
            <p:cNvPr id="54" name="CasellaDiTesto 53"/>
            <p:cNvSpPr txBox="1"/>
            <p:nvPr/>
          </p:nvSpPr>
          <p:spPr>
            <a:xfrm>
              <a:off x="4824537" y="3457292"/>
              <a:ext cx="3959425" cy="853805"/>
            </a:xfrm>
            <a:prstGeom prst="rect">
              <a:avLst/>
            </a:prstGeom>
            <a:grpFill/>
          </p:spPr>
          <p:txBody>
            <a:bodyPr wrap="square" rtlCol="0">
              <a:spAutoFit/>
            </a:bodyPr>
            <a:lstStyle/>
            <a:p>
              <a:pPr algn="ctr"/>
              <a:r>
                <a:rPr lang="it-IT" sz="2000" b="1" dirty="0">
                  <a:solidFill>
                    <a:schemeClr val="bg1"/>
                  </a:solidFill>
                </a:rPr>
                <a:t>MISSING</a:t>
              </a:r>
            </a:p>
          </p:txBody>
        </p:sp>
      </p:grpSp>
      <p:cxnSp>
        <p:nvCxnSpPr>
          <p:cNvPr id="58" name="Connettore 2 57"/>
          <p:cNvCxnSpPr/>
          <p:nvPr/>
        </p:nvCxnSpPr>
        <p:spPr>
          <a:xfrm flipH="1" flipV="1">
            <a:off x="781464" y="4472144"/>
            <a:ext cx="1461076" cy="117662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Connettore 2 65"/>
          <p:cNvCxnSpPr/>
          <p:nvPr/>
        </p:nvCxnSpPr>
        <p:spPr>
          <a:xfrm flipH="1" flipV="1">
            <a:off x="3306746" y="4904847"/>
            <a:ext cx="184455" cy="89944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7" name="Picture 6" descr="http://sr.photos1.fotosearch.com/bthumb/CSP/CSP991/k12274670.jpg"/>
          <p:cNvPicPr>
            <a:picLocks noChangeAspect="1" noChangeArrowheads="1"/>
          </p:cNvPicPr>
          <p:nvPr/>
        </p:nvPicPr>
        <p:blipFill>
          <a:blip r:embed="rId5" cstate="print"/>
          <a:srcRect/>
          <a:stretch>
            <a:fillRect/>
          </a:stretch>
        </p:blipFill>
        <p:spPr bwMode="auto">
          <a:xfrm>
            <a:off x="1477323" y="3279634"/>
            <a:ext cx="804341" cy="844062"/>
          </a:xfrm>
          <a:prstGeom prst="rect">
            <a:avLst/>
          </a:prstGeom>
          <a:noFill/>
        </p:spPr>
      </p:pic>
      <p:pic>
        <p:nvPicPr>
          <p:cNvPr id="78" name="Picture 6" descr="http://sr.photos1.fotosearch.com/bthumb/CSP/CSP991/k12274670.jpg"/>
          <p:cNvPicPr>
            <a:picLocks noChangeAspect="1" noChangeArrowheads="1"/>
          </p:cNvPicPr>
          <p:nvPr/>
        </p:nvPicPr>
        <p:blipFill>
          <a:blip r:embed="rId5" cstate="print"/>
          <a:srcRect/>
          <a:stretch>
            <a:fillRect/>
          </a:stretch>
        </p:blipFill>
        <p:spPr bwMode="auto">
          <a:xfrm>
            <a:off x="2177943" y="3853086"/>
            <a:ext cx="862146" cy="813486"/>
          </a:xfrm>
          <a:prstGeom prst="rect">
            <a:avLst/>
          </a:prstGeom>
          <a:noFill/>
        </p:spPr>
      </p:pic>
      <p:sp>
        <p:nvSpPr>
          <p:cNvPr id="64" name="CasellaDiTesto 63"/>
          <p:cNvSpPr txBox="1"/>
          <p:nvPr/>
        </p:nvSpPr>
        <p:spPr>
          <a:xfrm>
            <a:off x="2930642" y="3971925"/>
            <a:ext cx="1345099" cy="1200329"/>
          </a:xfrm>
          <a:prstGeom prst="rect">
            <a:avLst/>
          </a:prstGeom>
          <a:solidFill>
            <a:srgbClr val="FFFF00">
              <a:alpha val="48000"/>
            </a:srgbClr>
          </a:solidFill>
        </p:spPr>
        <p:txBody>
          <a:bodyPr wrap="square" rtlCol="0">
            <a:spAutoFit/>
          </a:bodyPr>
          <a:lstStyle/>
          <a:p>
            <a:pPr algn="ctr"/>
            <a:endParaRPr lang="it-IT" b="1" dirty="0"/>
          </a:p>
          <a:p>
            <a:pPr algn="ctr"/>
            <a:r>
              <a:rPr lang="it-IT" b="1" dirty="0"/>
              <a:t>More </a:t>
            </a:r>
            <a:r>
              <a:rPr lang="it-IT" b="1" dirty="0" err="1"/>
              <a:t>dairy</a:t>
            </a:r>
            <a:r>
              <a:rPr lang="it-IT" b="1" dirty="0"/>
              <a:t>  </a:t>
            </a:r>
            <a:r>
              <a:rPr lang="it-IT" b="1" dirty="0" err="1"/>
              <a:t>enterprises</a:t>
            </a:r>
            <a:endParaRPr lang="it-IT" b="1" dirty="0"/>
          </a:p>
          <a:p>
            <a:pPr algn="ctr"/>
            <a:endParaRPr lang="it-IT" b="1" dirty="0"/>
          </a:p>
        </p:txBody>
      </p:sp>
      <p:grpSp>
        <p:nvGrpSpPr>
          <p:cNvPr id="79" name="Gruppo 78"/>
          <p:cNvGrpSpPr/>
          <p:nvPr/>
        </p:nvGrpSpPr>
        <p:grpSpPr>
          <a:xfrm>
            <a:off x="133392" y="2527928"/>
            <a:ext cx="809410" cy="2808312"/>
            <a:chOff x="251520" y="2276872"/>
            <a:chExt cx="809410" cy="2808312"/>
          </a:xfrm>
        </p:grpSpPr>
        <p:pic>
          <p:nvPicPr>
            <p:cNvPr id="8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3284984"/>
              <a:ext cx="809410" cy="792088"/>
            </a:xfrm>
            <a:prstGeom prst="rect">
              <a:avLst/>
            </a:prstGeom>
            <a:noFill/>
          </p:spPr>
        </p:pic>
        <p:pic>
          <p:nvPicPr>
            <p:cNvPr id="8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2276872"/>
              <a:ext cx="809410" cy="792088"/>
            </a:xfrm>
            <a:prstGeom prst="rect">
              <a:avLst/>
            </a:prstGeom>
            <a:noFill/>
          </p:spPr>
        </p:pic>
        <p:pic>
          <p:nvPicPr>
            <p:cNvPr id="82"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4293096"/>
              <a:ext cx="809410" cy="792088"/>
            </a:xfrm>
            <a:prstGeom prst="rect">
              <a:avLst/>
            </a:prstGeom>
            <a:noFill/>
          </p:spPr>
        </p:pic>
      </p:grpSp>
      <p:sp>
        <p:nvSpPr>
          <p:cNvPr id="65" name="CasellaDiTesto 64"/>
          <p:cNvSpPr txBox="1"/>
          <p:nvPr/>
        </p:nvSpPr>
        <p:spPr>
          <a:xfrm>
            <a:off x="-118128" y="3752064"/>
            <a:ext cx="1224136" cy="1200329"/>
          </a:xfrm>
          <a:prstGeom prst="rect">
            <a:avLst/>
          </a:prstGeom>
          <a:solidFill>
            <a:srgbClr val="FFFF00">
              <a:alpha val="48000"/>
            </a:srgbClr>
          </a:solidFill>
        </p:spPr>
        <p:txBody>
          <a:bodyPr wrap="square" rtlCol="0">
            <a:spAutoFit/>
          </a:bodyPr>
          <a:lstStyle/>
          <a:p>
            <a:pPr algn="ctr"/>
            <a:endParaRPr lang="it-IT" b="1" dirty="0"/>
          </a:p>
          <a:p>
            <a:pPr algn="ctr"/>
            <a:r>
              <a:rPr lang="it-IT" b="1" dirty="0"/>
              <a:t>More cows</a:t>
            </a:r>
          </a:p>
          <a:p>
            <a:pPr algn="ctr"/>
            <a:endParaRPr lang="it-IT" b="1" dirty="0"/>
          </a:p>
        </p:txBody>
      </p:sp>
      <p:pic>
        <p:nvPicPr>
          <p:cNvPr id="83" name="Picture 12" descr="http://colorare.estaticos.net/disegni/colori/201231/camioncino-veicoli-camion-dipinto-da-cristini-1060518.jpg">
            <a:hlinkClick r:id="rId6"/>
          </p:cNvPr>
          <p:cNvPicPr>
            <a:picLocks noChangeAspect="1" noChangeArrowheads="1"/>
          </p:cNvPicPr>
          <p:nvPr/>
        </p:nvPicPr>
        <p:blipFill>
          <a:blip r:embed="rId7" cstate="print"/>
          <a:srcRect/>
          <a:stretch>
            <a:fillRect/>
          </a:stretch>
        </p:blipFill>
        <p:spPr bwMode="auto">
          <a:xfrm>
            <a:off x="4275742" y="3578878"/>
            <a:ext cx="993727" cy="778420"/>
          </a:xfrm>
          <a:prstGeom prst="rect">
            <a:avLst/>
          </a:prstGeom>
          <a:noFill/>
        </p:spPr>
      </p:pic>
      <p:cxnSp>
        <p:nvCxnSpPr>
          <p:cNvPr id="87" name="Connettore 2 86"/>
          <p:cNvCxnSpPr/>
          <p:nvPr/>
        </p:nvCxnSpPr>
        <p:spPr>
          <a:xfrm flipH="1" flipV="1">
            <a:off x="4680701" y="4328129"/>
            <a:ext cx="11636" cy="47443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0" name="Connettore 1 89"/>
          <p:cNvCxnSpPr/>
          <p:nvPr/>
        </p:nvCxnSpPr>
        <p:spPr>
          <a:xfrm flipH="1">
            <a:off x="3601413" y="5480256"/>
            <a:ext cx="805927" cy="46079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86" name="CasellaDiTesto 85"/>
          <p:cNvSpPr txBox="1"/>
          <p:nvPr/>
        </p:nvSpPr>
        <p:spPr>
          <a:xfrm>
            <a:off x="4407340" y="4802567"/>
            <a:ext cx="1224136" cy="923330"/>
          </a:xfrm>
          <a:prstGeom prst="rect">
            <a:avLst/>
          </a:prstGeom>
          <a:solidFill>
            <a:srgbClr val="FFFF00">
              <a:alpha val="48000"/>
            </a:srgbClr>
          </a:solidFill>
        </p:spPr>
        <p:txBody>
          <a:bodyPr wrap="square" rtlCol="0">
            <a:spAutoFit/>
          </a:bodyPr>
          <a:lstStyle/>
          <a:p>
            <a:pPr algn="ctr"/>
            <a:r>
              <a:rPr lang="it-IT" b="1" dirty="0" smtClean="0"/>
              <a:t>More </a:t>
            </a:r>
            <a:r>
              <a:rPr lang="it-IT" b="1" dirty="0" err="1" smtClean="0"/>
              <a:t>transportation</a:t>
            </a:r>
            <a:endParaRPr lang="it-IT" b="1" dirty="0"/>
          </a:p>
        </p:txBody>
      </p:sp>
    </p:spTree>
    <p:custDataLst>
      <p:tags r:id="rId1"/>
    </p:custDataLst>
    <p:extLst>
      <p:ext uri="{BB962C8B-B14F-4D97-AF65-F5344CB8AC3E}">
        <p14:creationId xmlns:p14="http://schemas.microsoft.com/office/powerpoint/2010/main" val="1033548187"/>
      </p:ext>
    </p:extLst>
  </p:cSld>
  <p:clrMapOvr>
    <a:masterClrMapping/>
  </p:clrMapOvr>
  <mc:AlternateContent xmlns:mc="http://schemas.openxmlformats.org/markup-compatibility/2006" xmlns:p14="http://schemas.microsoft.com/office/powerpoint/2010/main">
    <mc:Choice Requires="p14">
      <p:transition p14:dur="100" advTm="117923">
        <p:blinds dir="vert"/>
      </p:transition>
    </mc:Choice>
    <mc:Fallback xmlns="">
      <p:transition advTm="117923">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strVal val="#ppt_w*0.70"/>
                                          </p:val>
                                        </p:tav>
                                        <p:tav tm="100000">
                                          <p:val>
                                            <p:strVal val="#ppt_w"/>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animEffect transition="in" filter="fade">
                                      <p:cBhvr>
                                        <p:cTn id="9" dur="2000"/>
                                        <p:tgtEl>
                                          <p:spTgt spid="3"/>
                                        </p:tgtEl>
                                      </p:cBhvr>
                                    </p:animEffect>
                                  </p:childTnLst>
                                </p:cTn>
                              </p:par>
                            </p:childTnLst>
                          </p:cTn>
                        </p:par>
                        <p:par>
                          <p:cTn id="10" fill="hold">
                            <p:stCondLst>
                              <p:cond delay="2000"/>
                            </p:stCondLst>
                            <p:childTnLst>
                              <p:par>
                                <p:cTn id="11" presetID="17" presetClass="entr" presetSubtype="2" fill="hold" nodeType="afterEffect">
                                  <p:stCondLst>
                                    <p:cond delay="2000"/>
                                  </p:stCondLst>
                                  <p:childTnLst>
                                    <p:set>
                                      <p:cBhvr>
                                        <p:cTn id="12" dur="1" fill="hold">
                                          <p:stCondLst>
                                            <p:cond delay="0"/>
                                          </p:stCondLst>
                                        </p:cTn>
                                        <p:tgtEl>
                                          <p:spTgt spid="44"/>
                                        </p:tgtEl>
                                        <p:attrNameLst>
                                          <p:attrName>style.visibility</p:attrName>
                                        </p:attrNameLst>
                                      </p:cBhvr>
                                      <p:to>
                                        <p:strVal val="visible"/>
                                      </p:to>
                                    </p:set>
                                    <p:anim calcmode="lin" valueType="num">
                                      <p:cBhvr>
                                        <p:cTn id="13" dur="2000" fill="hold"/>
                                        <p:tgtEl>
                                          <p:spTgt spid="44"/>
                                        </p:tgtEl>
                                        <p:attrNameLst>
                                          <p:attrName>ppt_x</p:attrName>
                                        </p:attrNameLst>
                                      </p:cBhvr>
                                      <p:tavLst>
                                        <p:tav tm="0">
                                          <p:val>
                                            <p:strVal val="#ppt_x+#ppt_w/2"/>
                                          </p:val>
                                        </p:tav>
                                        <p:tav tm="100000">
                                          <p:val>
                                            <p:strVal val="#ppt_x"/>
                                          </p:val>
                                        </p:tav>
                                      </p:tavLst>
                                    </p:anim>
                                    <p:anim calcmode="lin" valueType="num">
                                      <p:cBhvr>
                                        <p:cTn id="14" dur="2000" fill="hold"/>
                                        <p:tgtEl>
                                          <p:spTgt spid="44"/>
                                        </p:tgtEl>
                                        <p:attrNameLst>
                                          <p:attrName>ppt_y</p:attrName>
                                        </p:attrNameLst>
                                      </p:cBhvr>
                                      <p:tavLst>
                                        <p:tav tm="0">
                                          <p:val>
                                            <p:strVal val="#ppt_y"/>
                                          </p:val>
                                        </p:tav>
                                        <p:tav tm="100000">
                                          <p:val>
                                            <p:strVal val="#ppt_y"/>
                                          </p:val>
                                        </p:tav>
                                      </p:tavLst>
                                    </p:anim>
                                    <p:anim calcmode="lin" valueType="num">
                                      <p:cBhvr>
                                        <p:cTn id="15" dur="2000" fill="hold"/>
                                        <p:tgtEl>
                                          <p:spTgt spid="44"/>
                                        </p:tgtEl>
                                        <p:attrNameLst>
                                          <p:attrName>ppt_w</p:attrName>
                                        </p:attrNameLst>
                                      </p:cBhvr>
                                      <p:tavLst>
                                        <p:tav tm="0">
                                          <p:val>
                                            <p:fltVal val="0"/>
                                          </p:val>
                                        </p:tav>
                                        <p:tav tm="100000">
                                          <p:val>
                                            <p:strVal val="#ppt_w"/>
                                          </p:val>
                                        </p:tav>
                                      </p:tavLst>
                                    </p:anim>
                                    <p:anim calcmode="lin" valueType="num">
                                      <p:cBhvr>
                                        <p:cTn id="16" dur="2000" fill="hold"/>
                                        <p:tgtEl>
                                          <p:spTgt spid="44"/>
                                        </p:tgtEl>
                                        <p:attrNameLst>
                                          <p:attrName>ppt_h</p:attrName>
                                        </p:attrNameLst>
                                      </p:cBhvr>
                                      <p:tavLst>
                                        <p:tav tm="0">
                                          <p:val>
                                            <p:strVal val="#ppt_h"/>
                                          </p:val>
                                        </p:tav>
                                        <p:tav tm="100000">
                                          <p:val>
                                            <p:strVal val="#ppt_h"/>
                                          </p:val>
                                        </p:tav>
                                      </p:tavLst>
                                    </p:anim>
                                  </p:childTnLst>
                                </p:cTn>
                              </p:par>
                            </p:childTnLst>
                          </p:cTn>
                        </p:par>
                        <p:par>
                          <p:cTn id="17" fill="hold">
                            <p:stCondLst>
                              <p:cond delay="6000"/>
                            </p:stCondLst>
                            <p:childTnLst>
                              <p:par>
                                <p:cTn id="18" presetID="55" presetClass="entr" presetSubtype="0" fill="hold" nodeType="afterEffect">
                                  <p:stCondLst>
                                    <p:cond delay="0"/>
                                  </p:stCondLst>
                                  <p:childTnLst>
                                    <p:set>
                                      <p:cBhvr>
                                        <p:cTn id="19" dur="1" fill="hold">
                                          <p:stCondLst>
                                            <p:cond delay="0"/>
                                          </p:stCondLst>
                                        </p:cTn>
                                        <p:tgtEl>
                                          <p:spTgt spid="41"/>
                                        </p:tgtEl>
                                        <p:attrNameLst>
                                          <p:attrName>style.visibility</p:attrName>
                                        </p:attrNameLst>
                                      </p:cBhvr>
                                      <p:to>
                                        <p:strVal val="visible"/>
                                      </p:to>
                                    </p:set>
                                    <p:anim calcmode="lin" valueType="num">
                                      <p:cBhvr>
                                        <p:cTn id="20" dur="1000" fill="hold"/>
                                        <p:tgtEl>
                                          <p:spTgt spid="41"/>
                                        </p:tgtEl>
                                        <p:attrNameLst>
                                          <p:attrName>ppt_w</p:attrName>
                                        </p:attrNameLst>
                                      </p:cBhvr>
                                      <p:tavLst>
                                        <p:tav tm="0">
                                          <p:val>
                                            <p:strVal val="#ppt_w*0.70"/>
                                          </p:val>
                                        </p:tav>
                                        <p:tav tm="100000">
                                          <p:val>
                                            <p:strVal val="#ppt_w"/>
                                          </p:val>
                                        </p:tav>
                                      </p:tavLst>
                                    </p:anim>
                                    <p:anim calcmode="lin" valueType="num">
                                      <p:cBhvr>
                                        <p:cTn id="21" dur="1000" fill="hold"/>
                                        <p:tgtEl>
                                          <p:spTgt spid="41"/>
                                        </p:tgtEl>
                                        <p:attrNameLst>
                                          <p:attrName>ppt_h</p:attrName>
                                        </p:attrNameLst>
                                      </p:cBhvr>
                                      <p:tavLst>
                                        <p:tav tm="0">
                                          <p:val>
                                            <p:strVal val="#ppt_h"/>
                                          </p:val>
                                        </p:tav>
                                        <p:tav tm="100000">
                                          <p:val>
                                            <p:strVal val="#ppt_h"/>
                                          </p:val>
                                        </p:tav>
                                      </p:tavLst>
                                    </p:anim>
                                    <p:animEffect transition="in" filter="fade">
                                      <p:cBhvr>
                                        <p:cTn id="22" dur="1000"/>
                                        <p:tgtEl>
                                          <p:spTgt spid="41"/>
                                        </p:tgtEl>
                                      </p:cBhvr>
                                    </p:animEffect>
                                  </p:childTnLst>
                                </p:cTn>
                              </p:par>
                            </p:childTnLst>
                          </p:cTn>
                        </p:par>
                        <p:par>
                          <p:cTn id="23" fill="hold">
                            <p:stCondLst>
                              <p:cond delay="7000"/>
                            </p:stCondLst>
                            <p:childTnLst>
                              <p:par>
                                <p:cTn id="24" presetID="10" presetClass="entr" presetSubtype="0" fill="hold" nodeType="after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2000"/>
                                        <p:tgtEl>
                                          <p:spTgt spid="45"/>
                                        </p:tgtEl>
                                      </p:cBhvr>
                                    </p:animEffect>
                                  </p:childTnLst>
                                </p:cTn>
                              </p:par>
                            </p:childTnLst>
                          </p:cTn>
                        </p:par>
                        <p:par>
                          <p:cTn id="27" fill="hold">
                            <p:stCondLst>
                              <p:cond delay="9000"/>
                            </p:stCondLst>
                            <p:childTnLst>
                              <p:par>
                                <p:cTn id="28" presetID="55" presetClass="entr" presetSubtype="0" fill="hold" nodeType="after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p:cTn id="30" dur="1000" fill="hold"/>
                                        <p:tgtEl>
                                          <p:spTgt spid="40"/>
                                        </p:tgtEl>
                                        <p:attrNameLst>
                                          <p:attrName>ppt_w</p:attrName>
                                        </p:attrNameLst>
                                      </p:cBhvr>
                                      <p:tavLst>
                                        <p:tav tm="0">
                                          <p:val>
                                            <p:strVal val="#ppt_w*0.70"/>
                                          </p:val>
                                        </p:tav>
                                        <p:tav tm="100000">
                                          <p:val>
                                            <p:strVal val="#ppt_w"/>
                                          </p:val>
                                        </p:tav>
                                      </p:tavLst>
                                    </p:anim>
                                    <p:anim calcmode="lin" valueType="num">
                                      <p:cBhvr>
                                        <p:cTn id="31" dur="1000" fill="hold"/>
                                        <p:tgtEl>
                                          <p:spTgt spid="40"/>
                                        </p:tgtEl>
                                        <p:attrNameLst>
                                          <p:attrName>ppt_h</p:attrName>
                                        </p:attrNameLst>
                                      </p:cBhvr>
                                      <p:tavLst>
                                        <p:tav tm="0">
                                          <p:val>
                                            <p:strVal val="#ppt_h"/>
                                          </p:val>
                                        </p:tav>
                                        <p:tav tm="100000">
                                          <p:val>
                                            <p:strVal val="#ppt_h"/>
                                          </p:val>
                                        </p:tav>
                                      </p:tavLst>
                                    </p:anim>
                                    <p:animEffect transition="in" filter="fade">
                                      <p:cBhvr>
                                        <p:cTn id="32" dur="1000"/>
                                        <p:tgtEl>
                                          <p:spTgt spid="40"/>
                                        </p:tgtEl>
                                      </p:cBhvr>
                                    </p:animEffect>
                                  </p:childTnLst>
                                </p:cTn>
                              </p:par>
                            </p:childTnLst>
                          </p:cTn>
                        </p:par>
                        <p:par>
                          <p:cTn id="33" fill="hold">
                            <p:stCondLst>
                              <p:cond delay="10000"/>
                            </p:stCondLst>
                            <p:childTnLst>
                              <p:par>
                                <p:cTn id="34" presetID="18" presetClass="entr" presetSubtype="6" fill="hold"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strips(downRight)">
                                      <p:cBhvr>
                                        <p:cTn id="36" dur="2000"/>
                                        <p:tgtEl>
                                          <p:spTgt spid="49"/>
                                        </p:tgtEl>
                                      </p:cBhvr>
                                    </p:animEffect>
                                  </p:childTnLst>
                                </p:cTn>
                              </p:par>
                            </p:childTnLst>
                          </p:cTn>
                        </p:par>
                        <p:par>
                          <p:cTn id="37" fill="hold">
                            <p:stCondLst>
                              <p:cond delay="12000"/>
                            </p:stCondLst>
                            <p:childTnLst>
                              <p:par>
                                <p:cTn id="38" presetID="18" presetClass="entr" presetSubtype="6" fill="hold" nodeType="afterEffect">
                                  <p:stCondLst>
                                    <p:cond delay="2000"/>
                                  </p:stCondLst>
                                  <p:childTnLst>
                                    <p:set>
                                      <p:cBhvr>
                                        <p:cTn id="39" dur="1" fill="hold">
                                          <p:stCondLst>
                                            <p:cond delay="0"/>
                                          </p:stCondLst>
                                        </p:cTn>
                                        <p:tgtEl>
                                          <p:spTgt spid="52"/>
                                        </p:tgtEl>
                                        <p:attrNameLst>
                                          <p:attrName>style.visibility</p:attrName>
                                        </p:attrNameLst>
                                      </p:cBhvr>
                                      <p:to>
                                        <p:strVal val="visible"/>
                                      </p:to>
                                    </p:set>
                                    <p:animEffect transition="in" filter="strips(downRight)">
                                      <p:cBhvr>
                                        <p:cTn id="40" dur="2000"/>
                                        <p:tgtEl>
                                          <p:spTgt spid="52"/>
                                        </p:tgtEl>
                                      </p:cBhvr>
                                    </p:animEffect>
                                  </p:childTnLst>
                                </p:cTn>
                              </p:par>
                            </p:childTnLst>
                          </p:cTn>
                        </p:par>
                        <p:par>
                          <p:cTn id="41" fill="hold">
                            <p:stCondLst>
                              <p:cond delay="16000"/>
                            </p:stCondLst>
                            <p:childTnLst>
                              <p:par>
                                <p:cTn id="42" presetID="18" presetClass="entr" presetSubtype="9" fill="hold"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strips(upLeft)">
                                      <p:cBhvr>
                                        <p:cTn id="44" dur="2000"/>
                                        <p:tgtEl>
                                          <p:spTgt spid="66"/>
                                        </p:tgtEl>
                                      </p:cBhvr>
                                    </p:animEffect>
                                  </p:childTnLst>
                                </p:cTn>
                              </p:par>
                            </p:childTnLst>
                          </p:cTn>
                        </p:par>
                        <p:par>
                          <p:cTn id="45" fill="hold">
                            <p:stCondLst>
                              <p:cond delay="18000"/>
                            </p:stCondLst>
                            <p:childTnLst>
                              <p:par>
                                <p:cTn id="46" presetID="10" presetClass="entr" presetSubtype="0" fill="hold" grpId="0" nodeType="afterEffect">
                                  <p:stCondLst>
                                    <p:cond delay="0"/>
                                  </p:stCondLst>
                                  <p:childTnLst>
                                    <p:set>
                                      <p:cBhvr>
                                        <p:cTn id="47" dur="1" fill="hold">
                                          <p:stCondLst>
                                            <p:cond delay="0"/>
                                          </p:stCondLst>
                                        </p:cTn>
                                        <p:tgtEl>
                                          <p:spTgt spid="64"/>
                                        </p:tgtEl>
                                        <p:attrNameLst>
                                          <p:attrName>style.visibility</p:attrName>
                                        </p:attrNameLst>
                                      </p:cBhvr>
                                      <p:to>
                                        <p:strVal val="visible"/>
                                      </p:to>
                                    </p:set>
                                    <p:animEffect transition="in" filter="fade">
                                      <p:cBhvr>
                                        <p:cTn id="48" dur="2000"/>
                                        <p:tgtEl>
                                          <p:spTgt spid="64"/>
                                        </p:tgtEl>
                                      </p:cBhvr>
                                    </p:animEffect>
                                  </p:childTnLst>
                                </p:cTn>
                              </p:par>
                            </p:childTnLst>
                          </p:cTn>
                        </p:par>
                        <p:par>
                          <p:cTn id="49" fill="hold">
                            <p:stCondLst>
                              <p:cond delay="20000"/>
                            </p:stCondLst>
                            <p:childTnLst>
                              <p:par>
                                <p:cTn id="50" presetID="10" presetClass="entr" presetSubtype="0" fill="hold" nodeType="afterEffect">
                                  <p:stCondLst>
                                    <p:cond delay="0"/>
                                  </p:stCondLst>
                                  <p:childTnLst>
                                    <p:set>
                                      <p:cBhvr>
                                        <p:cTn id="51" dur="1" fill="hold">
                                          <p:stCondLst>
                                            <p:cond delay="0"/>
                                          </p:stCondLst>
                                        </p:cTn>
                                        <p:tgtEl>
                                          <p:spTgt spid="77"/>
                                        </p:tgtEl>
                                        <p:attrNameLst>
                                          <p:attrName>style.visibility</p:attrName>
                                        </p:attrNameLst>
                                      </p:cBhvr>
                                      <p:to>
                                        <p:strVal val="visible"/>
                                      </p:to>
                                    </p:set>
                                    <p:animEffect transition="in" filter="fade">
                                      <p:cBhvr>
                                        <p:cTn id="52" dur="2000"/>
                                        <p:tgtEl>
                                          <p:spTgt spid="77"/>
                                        </p:tgtEl>
                                      </p:cBhvr>
                                    </p:animEffect>
                                  </p:childTnLst>
                                </p:cTn>
                              </p:par>
                              <p:par>
                                <p:cTn id="53" presetID="10"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2000"/>
                                        <p:tgtEl>
                                          <p:spTgt spid="78"/>
                                        </p:tgtEl>
                                      </p:cBhvr>
                                    </p:animEffect>
                                  </p:childTnLst>
                                </p:cTn>
                              </p:par>
                            </p:childTnLst>
                          </p:cTn>
                        </p:par>
                        <p:par>
                          <p:cTn id="56" fill="hold">
                            <p:stCondLst>
                              <p:cond delay="22000"/>
                            </p:stCondLst>
                            <p:childTnLst>
                              <p:par>
                                <p:cTn id="57" presetID="18" presetClass="entr" presetSubtype="12" fill="hold" nodeType="after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strips(downLeft)">
                                      <p:cBhvr>
                                        <p:cTn id="59" dur="2000"/>
                                        <p:tgtEl>
                                          <p:spTgt spid="58"/>
                                        </p:tgtEl>
                                      </p:cBhvr>
                                    </p:animEffect>
                                  </p:childTnLst>
                                </p:cTn>
                              </p:par>
                            </p:childTnLst>
                          </p:cTn>
                        </p:par>
                        <p:par>
                          <p:cTn id="60" fill="hold">
                            <p:stCondLst>
                              <p:cond delay="25000"/>
                            </p:stCondLst>
                            <p:childTnLst>
                              <p:par>
                                <p:cTn id="61" presetID="10" presetClass="entr" presetSubtype="0"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fade">
                                      <p:cBhvr>
                                        <p:cTn id="63" dur="2000"/>
                                        <p:tgtEl>
                                          <p:spTgt spid="79"/>
                                        </p:tgtEl>
                                      </p:cBhvr>
                                    </p:animEffect>
                                  </p:childTnLst>
                                </p:cTn>
                              </p:par>
                            </p:childTnLst>
                          </p:cTn>
                        </p:par>
                        <p:par>
                          <p:cTn id="64" fill="hold">
                            <p:stCondLst>
                              <p:cond delay="27000"/>
                            </p:stCondLst>
                            <p:childTnLst>
                              <p:par>
                                <p:cTn id="65" presetID="10" presetClass="entr" presetSubtype="0" fill="hold" grpId="0" nodeType="afterEffect">
                                  <p:stCondLst>
                                    <p:cond delay="0"/>
                                  </p:stCondLst>
                                  <p:childTnLst>
                                    <p:set>
                                      <p:cBhvr>
                                        <p:cTn id="66" dur="1" fill="hold">
                                          <p:stCondLst>
                                            <p:cond delay="0"/>
                                          </p:stCondLst>
                                        </p:cTn>
                                        <p:tgtEl>
                                          <p:spTgt spid="65"/>
                                        </p:tgtEl>
                                        <p:attrNameLst>
                                          <p:attrName>style.visibility</p:attrName>
                                        </p:attrNameLst>
                                      </p:cBhvr>
                                      <p:to>
                                        <p:strVal val="visible"/>
                                      </p:to>
                                    </p:set>
                                    <p:animEffect transition="in" filter="fade">
                                      <p:cBhvr>
                                        <p:cTn id="67" dur="2000"/>
                                        <p:tgtEl>
                                          <p:spTgt spid="65"/>
                                        </p:tgtEl>
                                      </p:cBhvr>
                                    </p:animEffect>
                                  </p:childTnLst>
                                </p:cTn>
                              </p:par>
                            </p:childTnLst>
                          </p:cTn>
                        </p:par>
                        <p:par>
                          <p:cTn id="68" fill="hold">
                            <p:stCondLst>
                              <p:cond delay="29000"/>
                            </p:stCondLst>
                            <p:childTnLst>
                              <p:par>
                                <p:cTn id="69" presetID="10" presetClass="entr" presetSubtype="0" fill="hold" grpId="0" nodeType="afterEffect">
                                  <p:stCondLst>
                                    <p:cond delay="0"/>
                                  </p:stCondLst>
                                  <p:childTnLst>
                                    <p:set>
                                      <p:cBhvr>
                                        <p:cTn id="70" dur="1" fill="hold">
                                          <p:stCondLst>
                                            <p:cond delay="0"/>
                                          </p:stCondLst>
                                        </p:cTn>
                                        <p:tgtEl>
                                          <p:spTgt spid="86"/>
                                        </p:tgtEl>
                                        <p:attrNameLst>
                                          <p:attrName>style.visibility</p:attrName>
                                        </p:attrNameLst>
                                      </p:cBhvr>
                                      <p:to>
                                        <p:strVal val="visible"/>
                                      </p:to>
                                    </p:set>
                                    <p:animEffect transition="in" filter="fade">
                                      <p:cBhvr>
                                        <p:cTn id="71" dur="2000"/>
                                        <p:tgtEl>
                                          <p:spTgt spid="86"/>
                                        </p:tgtEl>
                                      </p:cBhvr>
                                    </p:animEffect>
                                  </p:childTnLst>
                                </p:cTn>
                              </p:par>
                            </p:childTnLst>
                          </p:cTn>
                        </p:par>
                        <p:par>
                          <p:cTn id="72" fill="hold">
                            <p:stCondLst>
                              <p:cond delay="31000"/>
                            </p:stCondLst>
                            <p:childTnLst>
                              <p:par>
                                <p:cTn id="73" presetID="22" presetClass="entr" presetSubtype="8" fill="hold" nodeType="afterEffect">
                                  <p:stCondLst>
                                    <p:cond delay="0"/>
                                  </p:stCondLst>
                                  <p:childTnLst>
                                    <p:set>
                                      <p:cBhvr>
                                        <p:cTn id="74" dur="1" fill="hold">
                                          <p:stCondLst>
                                            <p:cond delay="0"/>
                                          </p:stCondLst>
                                        </p:cTn>
                                        <p:tgtEl>
                                          <p:spTgt spid="90"/>
                                        </p:tgtEl>
                                        <p:attrNameLst>
                                          <p:attrName>style.visibility</p:attrName>
                                        </p:attrNameLst>
                                      </p:cBhvr>
                                      <p:to>
                                        <p:strVal val="visible"/>
                                      </p:to>
                                    </p:set>
                                    <p:animEffect transition="in" filter="wipe(left)">
                                      <p:cBhvr>
                                        <p:cTn id="75" dur="1000"/>
                                        <p:tgtEl>
                                          <p:spTgt spid="90"/>
                                        </p:tgtEl>
                                      </p:cBhvr>
                                    </p:animEffect>
                                  </p:childTnLst>
                                </p:cTn>
                              </p:par>
                            </p:childTnLst>
                          </p:cTn>
                        </p:par>
                        <p:par>
                          <p:cTn id="76" fill="hold">
                            <p:stCondLst>
                              <p:cond delay="32000"/>
                            </p:stCondLst>
                            <p:childTnLst>
                              <p:par>
                                <p:cTn id="77" presetID="22" presetClass="entr" presetSubtype="4" fill="hold" nodeType="afterEffect">
                                  <p:stCondLst>
                                    <p:cond delay="2000"/>
                                  </p:stCondLst>
                                  <p:childTnLst>
                                    <p:set>
                                      <p:cBhvr>
                                        <p:cTn id="78" dur="1" fill="hold">
                                          <p:stCondLst>
                                            <p:cond delay="0"/>
                                          </p:stCondLst>
                                        </p:cTn>
                                        <p:tgtEl>
                                          <p:spTgt spid="87"/>
                                        </p:tgtEl>
                                        <p:attrNameLst>
                                          <p:attrName>style.visibility</p:attrName>
                                        </p:attrNameLst>
                                      </p:cBhvr>
                                      <p:to>
                                        <p:strVal val="visible"/>
                                      </p:to>
                                    </p:set>
                                    <p:animEffect transition="in" filter="wipe(down)">
                                      <p:cBhvr>
                                        <p:cTn id="79" dur="1000"/>
                                        <p:tgtEl>
                                          <p:spTgt spid="87"/>
                                        </p:tgtEl>
                                      </p:cBhvr>
                                    </p:animEffect>
                                  </p:childTnLst>
                                </p:cTn>
                              </p:par>
                            </p:childTnLst>
                          </p:cTn>
                        </p:par>
                        <p:par>
                          <p:cTn id="80" fill="hold">
                            <p:stCondLst>
                              <p:cond delay="35000"/>
                            </p:stCondLst>
                            <p:childTnLst>
                              <p:par>
                                <p:cTn id="81" presetID="55" presetClass="entr" presetSubtype="0" fill="hold" nodeType="afterEffect">
                                  <p:stCondLst>
                                    <p:cond delay="0"/>
                                  </p:stCondLst>
                                  <p:childTnLst>
                                    <p:set>
                                      <p:cBhvr>
                                        <p:cTn id="82" dur="1" fill="hold">
                                          <p:stCondLst>
                                            <p:cond delay="0"/>
                                          </p:stCondLst>
                                        </p:cTn>
                                        <p:tgtEl>
                                          <p:spTgt spid="83"/>
                                        </p:tgtEl>
                                        <p:attrNameLst>
                                          <p:attrName>style.visibility</p:attrName>
                                        </p:attrNameLst>
                                      </p:cBhvr>
                                      <p:to>
                                        <p:strVal val="visible"/>
                                      </p:to>
                                    </p:set>
                                    <p:anim calcmode="lin" valueType="num">
                                      <p:cBhvr>
                                        <p:cTn id="83" dur="2000" fill="hold"/>
                                        <p:tgtEl>
                                          <p:spTgt spid="83"/>
                                        </p:tgtEl>
                                        <p:attrNameLst>
                                          <p:attrName>ppt_w</p:attrName>
                                        </p:attrNameLst>
                                      </p:cBhvr>
                                      <p:tavLst>
                                        <p:tav tm="0">
                                          <p:val>
                                            <p:strVal val="#ppt_w*0.70"/>
                                          </p:val>
                                        </p:tav>
                                        <p:tav tm="100000">
                                          <p:val>
                                            <p:strVal val="#ppt_w"/>
                                          </p:val>
                                        </p:tav>
                                      </p:tavLst>
                                    </p:anim>
                                    <p:anim calcmode="lin" valueType="num">
                                      <p:cBhvr>
                                        <p:cTn id="84" dur="2000" fill="hold"/>
                                        <p:tgtEl>
                                          <p:spTgt spid="83"/>
                                        </p:tgtEl>
                                        <p:attrNameLst>
                                          <p:attrName>ppt_h</p:attrName>
                                        </p:attrNameLst>
                                      </p:cBhvr>
                                      <p:tavLst>
                                        <p:tav tm="0">
                                          <p:val>
                                            <p:strVal val="#ppt_h"/>
                                          </p:val>
                                        </p:tav>
                                        <p:tav tm="100000">
                                          <p:val>
                                            <p:strVal val="#ppt_h"/>
                                          </p:val>
                                        </p:tav>
                                      </p:tavLst>
                                    </p:anim>
                                    <p:animEffect transition="in" filter="fade">
                                      <p:cBhvr>
                                        <p:cTn id="85" dur="2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8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11489"/>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6" name="Gruppo 5"/>
          <p:cNvGrpSpPr/>
          <p:nvPr/>
        </p:nvGrpSpPr>
        <p:grpSpPr>
          <a:xfrm>
            <a:off x="251520" y="2276872"/>
            <a:ext cx="809410" cy="2808312"/>
            <a:chOff x="251520" y="2276872"/>
            <a:chExt cx="809410" cy="2808312"/>
          </a:xfrm>
        </p:grpSpPr>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3284984"/>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2276872"/>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4293096"/>
              <a:ext cx="809410" cy="792088"/>
            </a:xfrm>
            <a:prstGeom prst="rect">
              <a:avLst/>
            </a:prstGeom>
            <a:noFill/>
          </p:spPr>
        </p:pic>
      </p:grpSp>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4005064"/>
            <a:ext cx="809410" cy="792088"/>
          </a:xfrm>
          <a:prstGeom prst="rect">
            <a:avLst/>
          </a:prstGeom>
          <a:noFill/>
        </p:spPr>
      </p:pic>
      <p:pic>
        <p:nvPicPr>
          <p:cNvPr id="12"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2996952"/>
            <a:ext cx="809410" cy="792088"/>
          </a:xfrm>
          <a:prstGeom prst="rect">
            <a:avLst/>
          </a:prstGeom>
          <a:noFill/>
        </p:spPr>
      </p:pic>
      <p:pic>
        <p:nvPicPr>
          <p:cNvPr id="13"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5013176"/>
            <a:ext cx="809410" cy="792088"/>
          </a:xfrm>
          <a:prstGeom prst="rect">
            <a:avLst/>
          </a:prstGeom>
          <a:noFill/>
        </p:spPr>
      </p:pic>
      <p:pic>
        <p:nvPicPr>
          <p:cNvPr id="14"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1538245"/>
            <a:ext cx="809410" cy="792088"/>
          </a:xfrm>
          <a:prstGeom prst="rect">
            <a:avLst/>
          </a:prstGeom>
          <a:noFill/>
        </p:spPr>
      </p:pic>
      <p:pic>
        <p:nvPicPr>
          <p:cNvPr id="15"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51520" y="692696"/>
            <a:ext cx="809410" cy="792088"/>
          </a:xfrm>
          <a:prstGeom prst="rect">
            <a:avLst/>
          </a:prstGeom>
          <a:noFill/>
        </p:spPr>
      </p:pic>
      <p:sp>
        <p:nvSpPr>
          <p:cNvPr id="17"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8"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19" name="Picture 12" descr="http://colorare.estaticos.net/disegni/colori/201231/camioncino-veicoli-camion-dipinto-da-cristini-1060518.jpg">
            <a:hlinkClick r:id="rId5"/>
          </p:cNvPr>
          <p:cNvPicPr>
            <a:picLocks noChangeAspect="1" noChangeArrowheads="1"/>
          </p:cNvPicPr>
          <p:nvPr/>
        </p:nvPicPr>
        <p:blipFill>
          <a:blip r:embed="rId6" cstate="print"/>
          <a:srcRect/>
          <a:stretch>
            <a:fillRect/>
          </a:stretch>
        </p:blipFill>
        <p:spPr bwMode="auto">
          <a:xfrm>
            <a:off x="2406694" y="2564906"/>
            <a:ext cx="1011176" cy="792088"/>
          </a:xfrm>
          <a:prstGeom prst="rect">
            <a:avLst/>
          </a:prstGeom>
          <a:noFill/>
        </p:spPr>
      </p:pic>
      <p:pic>
        <p:nvPicPr>
          <p:cNvPr id="21" name="Picture 13" descr="C:\Users\giancarlo\Pictures\intrusos-en-el-supermercado-lamina.jpg"/>
          <p:cNvPicPr>
            <a:picLocks noChangeAspect="1" noChangeArrowheads="1"/>
          </p:cNvPicPr>
          <p:nvPr/>
        </p:nvPicPr>
        <p:blipFill>
          <a:blip r:embed="rId7" cstate="print"/>
          <a:srcRect/>
          <a:stretch>
            <a:fillRect/>
          </a:stretch>
        </p:blipFill>
        <p:spPr bwMode="auto">
          <a:xfrm>
            <a:off x="5650940" y="5373192"/>
            <a:ext cx="1657364" cy="1080144"/>
          </a:xfrm>
          <a:prstGeom prst="rect">
            <a:avLst/>
          </a:prstGeom>
          <a:noFill/>
        </p:spPr>
      </p:pic>
      <p:pic>
        <p:nvPicPr>
          <p:cNvPr id="23" name="Picture 2" descr="Disegno di Frutta e Verdura a colori"/>
          <p:cNvPicPr>
            <a:picLocks noChangeAspect="1" noChangeArrowheads="1"/>
          </p:cNvPicPr>
          <p:nvPr/>
        </p:nvPicPr>
        <p:blipFill>
          <a:blip r:embed="rId8" cstate="print"/>
          <a:srcRect/>
          <a:stretch>
            <a:fillRect/>
          </a:stretch>
        </p:blipFill>
        <p:spPr bwMode="auto">
          <a:xfrm>
            <a:off x="1670817" y="306055"/>
            <a:ext cx="857544" cy="729316"/>
          </a:xfrm>
          <a:prstGeom prst="rect">
            <a:avLst/>
          </a:prstGeom>
          <a:noFill/>
        </p:spPr>
      </p:pic>
      <p:pic>
        <p:nvPicPr>
          <p:cNvPr id="25" name="Picture 4" descr="http://us.123rf.com/400wm/400/400/ksym/ksym1202/ksym120200066/12344709-disegno-floreale-con-un-barattolo-di-miele-dolce.jpg">
            <a:hlinkClick r:id="rId9"/>
          </p:cNvPr>
          <p:cNvPicPr>
            <a:picLocks noChangeAspect="1" noChangeArrowheads="1"/>
          </p:cNvPicPr>
          <p:nvPr/>
        </p:nvPicPr>
        <p:blipFill>
          <a:blip r:embed="rId10" cstate="print"/>
          <a:srcRect/>
          <a:stretch>
            <a:fillRect/>
          </a:stretch>
        </p:blipFill>
        <p:spPr bwMode="auto">
          <a:xfrm>
            <a:off x="2937607" y="474992"/>
            <a:ext cx="693087" cy="693087"/>
          </a:xfrm>
          <a:prstGeom prst="rect">
            <a:avLst/>
          </a:prstGeom>
          <a:noFill/>
        </p:spPr>
      </p:pic>
      <p:pic>
        <p:nvPicPr>
          <p:cNvPr id="26" name="Picture 6" descr="http://t3.gstatic.com/images?q=tbn:ANd9GcTyeDXdm4Gm5ha11ibfLG6do0WwxVKOmXqRgGQFYlBEnHQo5MrVNQ">
            <a:hlinkClick r:id="rId11"/>
          </p:cNvPr>
          <p:cNvPicPr>
            <a:picLocks noChangeAspect="1" noChangeArrowheads="1"/>
          </p:cNvPicPr>
          <p:nvPr/>
        </p:nvPicPr>
        <p:blipFill>
          <a:blip r:embed="rId12" cstate="print"/>
          <a:srcRect/>
          <a:stretch>
            <a:fillRect/>
          </a:stretch>
        </p:blipFill>
        <p:spPr bwMode="auto">
          <a:xfrm>
            <a:off x="2379903" y="1222661"/>
            <a:ext cx="639777" cy="918081"/>
          </a:xfrm>
          <a:prstGeom prst="rect">
            <a:avLst/>
          </a:prstGeom>
          <a:noFill/>
        </p:spPr>
      </p:pic>
      <p:sp>
        <p:nvSpPr>
          <p:cNvPr id="28" name="Figura a mano libera 27"/>
          <p:cNvSpPr/>
          <p:nvPr/>
        </p:nvSpPr>
        <p:spPr>
          <a:xfrm>
            <a:off x="0" y="188640"/>
            <a:ext cx="5153194" cy="6035040"/>
          </a:xfrm>
          <a:custGeom>
            <a:avLst/>
            <a:gdLst>
              <a:gd name="connsiteX0" fmla="*/ 26470 w 6335830"/>
              <a:gd name="connsiteY0" fmla="*/ 2560320 h 6035040"/>
              <a:gd name="connsiteX1" fmla="*/ 72190 w 6335830"/>
              <a:gd name="connsiteY1" fmla="*/ 2034540 h 6035040"/>
              <a:gd name="connsiteX2" fmla="*/ 117910 w 6335830"/>
              <a:gd name="connsiteY2" fmla="*/ 1897380 h 6035040"/>
              <a:gd name="connsiteX3" fmla="*/ 117910 w 6335830"/>
              <a:gd name="connsiteY3" fmla="*/ 502920 h 6035040"/>
              <a:gd name="connsiteX4" fmla="*/ 392230 w 6335830"/>
              <a:gd name="connsiteY4" fmla="*/ 297180 h 6035040"/>
              <a:gd name="connsiteX5" fmla="*/ 552250 w 6335830"/>
              <a:gd name="connsiteY5" fmla="*/ 205740 h 6035040"/>
              <a:gd name="connsiteX6" fmla="*/ 712270 w 6335830"/>
              <a:gd name="connsiteY6" fmla="*/ 137160 h 6035040"/>
              <a:gd name="connsiteX7" fmla="*/ 986590 w 6335830"/>
              <a:gd name="connsiteY7" fmla="*/ 45720 h 6035040"/>
              <a:gd name="connsiteX8" fmla="*/ 1078030 w 6335830"/>
              <a:gd name="connsiteY8" fmla="*/ 22860 h 6035040"/>
              <a:gd name="connsiteX9" fmla="*/ 2426770 w 6335830"/>
              <a:gd name="connsiteY9" fmla="*/ 0 h 6035040"/>
              <a:gd name="connsiteX10" fmla="*/ 3089710 w 6335830"/>
              <a:gd name="connsiteY10" fmla="*/ 22860 h 6035040"/>
              <a:gd name="connsiteX11" fmla="*/ 3181150 w 6335830"/>
              <a:gd name="connsiteY11" fmla="*/ 45720 h 6035040"/>
              <a:gd name="connsiteX12" fmla="*/ 3249730 w 6335830"/>
              <a:gd name="connsiteY12" fmla="*/ 68580 h 6035040"/>
              <a:gd name="connsiteX13" fmla="*/ 4552750 w 6335830"/>
              <a:gd name="connsiteY13" fmla="*/ 91440 h 6035040"/>
              <a:gd name="connsiteX14" fmla="*/ 4712770 w 6335830"/>
              <a:gd name="connsiteY14" fmla="*/ 160020 h 6035040"/>
              <a:gd name="connsiteX15" fmla="*/ 4804210 w 6335830"/>
              <a:gd name="connsiteY15" fmla="*/ 182880 h 6035040"/>
              <a:gd name="connsiteX16" fmla="*/ 4872790 w 6335830"/>
              <a:gd name="connsiteY16" fmla="*/ 205740 h 6035040"/>
              <a:gd name="connsiteX17" fmla="*/ 5307130 w 6335830"/>
              <a:gd name="connsiteY17" fmla="*/ 274320 h 6035040"/>
              <a:gd name="connsiteX18" fmla="*/ 5627170 w 6335830"/>
              <a:gd name="connsiteY18" fmla="*/ 342900 h 6035040"/>
              <a:gd name="connsiteX19" fmla="*/ 5764330 w 6335830"/>
              <a:gd name="connsiteY19" fmla="*/ 388620 h 6035040"/>
              <a:gd name="connsiteX20" fmla="*/ 5947210 w 6335830"/>
              <a:gd name="connsiteY20" fmla="*/ 502920 h 6035040"/>
              <a:gd name="connsiteX21" fmla="*/ 6038650 w 6335830"/>
              <a:gd name="connsiteY21" fmla="*/ 548640 h 6035040"/>
              <a:gd name="connsiteX22" fmla="*/ 6130090 w 6335830"/>
              <a:gd name="connsiteY22" fmla="*/ 662940 h 6035040"/>
              <a:gd name="connsiteX23" fmla="*/ 6244390 w 6335830"/>
              <a:gd name="connsiteY23" fmla="*/ 800100 h 6035040"/>
              <a:gd name="connsiteX24" fmla="*/ 6267250 w 6335830"/>
              <a:gd name="connsiteY24" fmla="*/ 1394460 h 6035040"/>
              <a:gd name="connsiteX25" fmla="*/ 6290110 w 6335830"/>
              <a:gd name="connsiteY25" fmla="*/ 1783080 h 6035040"/>
              <a:gd name="connsiteX26" fmla="*/ 6335830 w 6335830"/>
              <a:gd name="connsiteY26" fmla="*/ 2011680 h 6035040"/>
              <a:gd name="connsiteX27" fmla="*/ 6267250 w 6335830"/>
              <a:gd name="connsiteY27" fmla="*/ 2628900 h 6035040"/>
              <a:gd name="connsiteX28" fmla="*/ 6198670 w 6335830"/>
              <a:gd name="connsiteY28" fmla="*/ 2811780 h 6035040"/>
              <a:gd name="connsiteX29" fmla="*/ 6061510 w 6335830"/>
              <a:gd name="connsiteY29" fmla="*/ 3108960 h 6035040"/>
              <a:gd name="connsiteX30" fmla="*/ 5878630 w 6335830"/>
              <a:gd name="connsiteY30" fmla="*/ 3406140 h 6035040"/>
              <a:gd name="connsiteX31" fmla="*/ 5810050 w 6335830"/>
              <a:gd name="connsiteY31" fmla="*/ 3520440 h 6035040"/>
              <a:gd name="connsiteX32" fmla="*/ 5718610 w 6335830"/>
              <a:gd name="connsiteY32" fmla="*/ 3634740 h 6035040"/>
              <a:gd name="connsiteX33" fmla="*/ 5581450 w 6335830"/>
              <a:gd name="connsiteY33" fmla="*/ 3817620 h 6035040"/>
              <a:gd name="connsiteX34" fmla="*/ 5467150 w 6335830"/>
              <a:gd name="connsiteY34" fmla="*/ 3909060 h 6035040"/>
              <a:gd name="connsiteX35" fmla="*/ 5055670 w 6335830"/>
              <a:gd name="connsiteY35" fmla="*/ 4160520 h 6035040"/>
              <a:gd name="connsiteX36" fmla="*/ 4827070 w 6335830"/>
              <a:gd name="connsiteY36" fmla="*/ 4274820 h 6035040"/>
              <a:gd name="connsiteX37" fmla="*/ 4712770 w 6335830"/>
              <a:gd name="connsiteY37" fmla="*/ 4343400 h 6035040"/>
              <a:gd name="connsiteX38" fmla="*/ 4598470 w 6335830"/>
              <a:gd name="connsiteY38" fmla="*/ 4366260 h 6035040"/>
              <a:gd name="connsiteX39" fmla="*/ 4552750 w 6335830"/>
              <a:gd name="connsiteY39" fmla="*/ 4434840 h 6035040"/>
              <a:gd name="connsiteX40" fmla="*/ 4484170 w 6335830"/>
              <a:gd name="connsiteY40" fmla="*/ 4480560 h 6035040"/>
              <a:gd name="connsiteX41" fmla="*/ 4392730 w 6335830"/>
              <a:gd name="connsiteY41" fmla="*/ 4549140 h 6035040"/>
              <a:gd name="connsiteX42" fmla="*/ 4255570 w 6335830"/>
              <a:gd name="connsiteY42" fmla="*/ 4686300 h 6035040"/>
              <a:gd name="connsiteX43" fmla="*/ 4186990 w 6335830"/>
              <a:gd name="connsiteY43" fmla="*/ 4732020 h 6035040"/>
              <a:gd name="connsiteX44" fmla="*/ 4049830 w 6335830"/>
              <a:gd name="connsiteY44" fmla="*/ 4869180 h 6035040"/>
              <a:gd name="connsiteX45" fmla="*/ 3889810 w 6335830"/>
              <a:gd name="connsiteY45" fmla="*/ 5029200 h 6035040"/>
              <a:gd name="connsiteX46" fmla="*/ 3546910 w 6335830"/>
              <a:gd name="connsiteY46" fmla="*/ 5280660 h 6035040"/>
              <a:gd name="connsiteX47" fmla="*/ 3158290 w 6335830"/>
              <a:gd name="connsiteY47" fmla="*/ 5463540 h 6035040"/>
              <a:gd name="connsiteX48" fmla="*/ 2975410 w 6335830"/>
              <a:gd name="connsiteY48" fmla="*/ 5532120 h 6035040"/>
              <a:gd name="connsiteX49" fmla="*/ 2563930 w 6335830"/>
              <a:gd name="connsiteY49" fmla="*/ 5715000 h 6035040"/>
              <a:gd name="connsiteX50" fmla="*/ 2472490 w 6335830"/>
              <a:gd name="connsiteY50" fmla="*/ 5783580 h 6035040"/>
              <a:gd name="connsiteX51" fmla="*/ 2358190 w 6335830"/>
              <a:gd name="connsiteY51" fmla="*/ 5806440 h 6035040"/>
              <a:gd name="connsiteX52" fmla="*/ 2198170 w 6335830"/>
              <a:gd name="connsiteY52" fmla="*/ 5852160 h 6035040"/>
              <a:gd name="connsiteX53" fmla="*/ 1923850 w 6335830"/>
              <a:gd name="connsiteY53" fmla="*/ 5897880 h 6035040"/>
              <a:gd name="connsiteX54" fmla="*/ 1763830 w 6335830"/>
              <a:gd name="connsiteY54" fmla="*/ 5943600 h 6035040"/>
              <a:gd name="connsiteX55" fmla="*/ 1192330 w 6335830"/>
              <a:gd name="connsiteY55" fmla="*/ 6012180 h 6035040"/>
              <a:gd name="connsiteX56" fmla="*/ 986590 w 6335830"/>
              <a:gd name="connsiteY56" fmla="*/ 6035040 h 6035040"/>
              <a:gd name="connsiteX57" fmla="*/ 506530 w 6335830"/>
              <a:gd name="connsiteY57" fmla="*/ 6012180 h 6035040"/>
              <a:gd name="connsiteX58" fmla="*/ 437950 w 6335830"/>
              <a:gd name="connsiteY58" fmla="*/ 5989320 h 6035040"/>
              <a:gd name="connsiteX59" fmla="*/ 300790 w 6335830"/>
              <a:gd name="connsiteY59" fmla="*/ 5897880 h 6035040"/>
              <a:gd name="connsiteX60" fmla="*/ 209350 w 6335830"/>
              <a:gd name="connsiteY60" fmla="*/ 5760720 h 6035040"/>
              <a:gd name="connsiteX61" fmla="*/ 163630 w 6335830"/>
              <a:gd name="connsiteY61" fmla="*/ 5623560 h 6035040"/>
              <a:gd name="connsiteX62" fmla="*/ 140770 w 6335830"/>
              <a:gd name="connsiteY62" fmla="*/ 5554980 h 6035040"/>
              <a:gd name="connsiteX63" fmla="*/ 117910 w 6335830"/>
              <a:gd name="connsiteY63" fmla="*/ 5440680 h 6035040"/>
              <a:gd name="connsiteX64" fmla="*/ 95050 w 6335830"/>
              <a:gd name="connsiteY64" fmla="*/ 4617720 h 6035040"/>
              <a:gd name="connsiteX65" fmla="*/ 49330 w 6335830"/>
              <a:gd name="connsiteY65" fmla="*/ 3223260 h 6035040"/>
              <a:gd name="connsiteX66" fmla="*/ 26470 w 6335830"/>
              <a:gd name="connsiteY66" fmla="*/ 2308860 h 603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335830" h="6035040">
                <a:moveTo>
                  <a:pt x="26470" y="2560320"/>
                </a:moveTo>
                <a:cubicBezTo>
                  <a:pt x="105183" y="2324180"/>
                  <a:pt x="0" y="2660186"/>
                  <a:pt x="72190" y="2034540"/>
                </a:cubicBezTo>
                <a:cubicBezTo>
                  <a:pt x="77714" y="1986665"/>
                  <a:pt x="102670" y="1943100"/>
                  <a:pt x="117910" y="1897380"/>
                </a:cubicBezTo>
                <a:cubicBezTo>
                  <a:pt x="62761" y="1401036"/>
                  <a:pt x="27810" y="1167409"/>
                  <a:pt x="117910" y="502920"/>
                </a:cubicBezTo>
                <a:cubicBezTo>
                  <a:pt x="136587" y="365177"/>
                  <a:pt x="300564" y="343013"/>
                  <a:pt x="392230" y="297180"/>
                </a:cubicBezTo>
                <a:cubicBezTo>
                  <a:pt x="447179" y="269706"/>
                  <a:pt x="497301" y="233214"/>
                  <a:pt x="552250" y="205740"/>
                </a:cubicBezTo>
                <a:cubicBezTo>
                  <a:pt x="604156" y="179787"/>
                  <a:pt x="657816" y="157222"/>
                  <a:pt x="712270" y="137160"/>
                </a:cubicBezTo>
                <a:cubicBezTo>
                  <a:pt x="802713" y="103839"/>
                  <a:pt x="893082" y="69097"/>
                  <a:pt x="986590" y="45720"/>
                </a:cubicBezTo>
                <a:cubicBezTo>
                  <a:pt x="1017070" y="38100"/>
                  <a:pt x="1046628" y="23857"/>
                  <a:pt x="1078030" y="22860"/>
                </a:cubicBezTo>
                <a:cubicBezTo>
                  <a:pt x="1527448" y="8593"/>
                  <a:pt x="1977190" y="7620"/>
                  <a:pt x="2426770" y="0"/>
                </a:cubicBezTo>
                <a:cubicBezTo>
                  <a:pt x="2647750" y="7620"/>
                  <a:pt x="2869004" y="9484"/>
                  <a:pt x="3089710" y="22860"/>
                </a:cubicBezTo>
                <a:cubicBezTo>
                  <a:pt x="3121071" y="24761"/>
                  <a:pt x="3150941" y="37089"/>
                  <a:pt x="3181150" y="45720"/>
                </a:cubicBezTo>
                <a:cubicBezTo>
                  <a:pt x="3204319" y="52340"/>
                  <a:pt x="3225647" y="67777"/>
                  <a:pt x="3249730" y="68580"/>
                </a:cubicBezTo>
                <a:cubicBezTo>
                  <a:pt x="3683896" y="83052"/>
                  <a:pt x="4118410" y="83820"/>
                  <a:pt x="4552750" y="91440"/>
                </a:cubicBezTo>
                <a:cubicBezTo>
                  <a:pt x="4815268" y="157070"/>
                  <a:pt x="4491753" y="65299"/>
                  <a:pt x="4712770" y="160020"/>
                </a:cubicBezTo>
                <a:cubicBezTo>
                  <a:pt x="4741648" y="172396"/>
                  <a:pt x="4774001" y="174249"/>
                  <a:pt x="4804210" y="182880"/>
                </a:cubicBezTo>
                <a:cubicBezTo>
                  <a:pt x="4827379" y="189500"/>
                  <a:pt x="4849082" y="201429"/>
                  <a:pt x="4872790" y="205740"/>
                </a:cubicBezTo>
                <a:cubicBezTo>
                  <a:pt x="5016999" y="231960"/>
                  <a:pt x="5162261" y="252032"/>
                  <a:pt x="5307130" y="274320"/>
                </a:cubicBezTo>
                <a:cubicBezTo>
                  <a:pt x="5508027" y="305227"/>
                  <a:pt x="5429796" y="282170"/>
                  <a:pt x="5627170" y="342900"/>
                </a:cubicBezTo>
                <a:cubicBezTo>
                  <a:pt x="5673232" y="357073"/>
                  <a:pt x="5720457" y="368678"/>
                  <a:pt x="5764330" y="388620"/>
                </a:cubicBezTo>
                <a:cubicBezTo>
                  <a:pt x="5869717" y="436523"/>
                  <a:pt x="5861739" y="454080"/>
                  <a:pt x="5947210" y="502920"/>
                </a:cubicBezTo>
                <a:cubicBezTo>
                  <a:pt x="5976798" y="519827"/>
                  <a:pt x="6008170" y="533400"/>
                  <a:pt x="6038650" y="548640"/>
                </a:cubicBezTo>
                <a:cubicBezTo>
                  <a:pt x="6069130" y="586740"/>
                  <a:pt x="6097960" y="626220"/>
                  <a:pt x="6130090" y="662940"/>
                </a:cubicBezTo>
                <a:cubicBezTo>
                  <a:pt x="6253300" y="803752"/>
                  <a:pt x="6150820" y="659746"/>
                  <a:pt x="6244390" y="800100"/>
                </a:cubicBezTo>
                <a:cubicBezTo>
                  <a:pt x="6252010" y="998220"/>
                  <a:pt x="6258038" y="1196408"/>
                  <a:pt x="6267250" y="1394460"/>
                </a:cubicBezTo>
                <a:cubicBezTo>
                  <a:pt x="6273279" y="1524084"/>
                  <a:pt x="6278869" y="1653804"/>
                  <a:pt x="6290110" y="1783080"/>
                </a:cubicBezTo>
                <a:cubicBezTo>
                  <a:pt x="6297583" y="1869024"/>
                  <a:pt x="6315659" y="1930996"/>
                  <a:pt x="6335830" y="2011680"/>
                </a:cubicBezTo>
                <a:cubicBezTo>
                  <a:pt x="6312970" y="2217420"/>
                  <a:pt x="6302227" y="2424870"/>
                  <a:pt x="6267250" y="2628900"/>
                </a:cubicBezTo>
                <a:cubicBezTo>
                  <a:pt x="6256250" y="2693069"/>
                  <a:pt x="6222850" y="2751331"/>
                  <a:pt x="6198670" y="2811780"/>
                </a:cubicBezTo>
                <a:cubicBezTo>
                  <a:pt x="6163449" y="2899832"/>
                  <a:pt x="6108923" y="3024671"/>
                  <a:pt x="6061510" y="3108960"/>
                </a:cubicBezTo>
                <a:cubicBezTo>
                  <a:pt x="5831911" y="3517136"/>
                  <a:pt x="5997852" y="3215385"/>
                  <a:pt x="5878630" y="3406140"/>
                </a:cubicBezTo>
                <a:cubicBezTo>
                  <a:pt x="5855081" y="3443818"/>
                  <a:pt x="5835530" y="3484040"/>
                  <a:pt x="5810050" y="3520440"/>
                </a:cubicBezTo>
                <a:cubicBezTo>
                  <a:pt x="5782070" y="3560412"/>
                  <a:pt x="5747885" y="3595707"/>
                  <a:pt x="5718610" y="3634740"/>
                </a:cubicBezTo>
                <a:cubicBezTo>
                  <a:pt x="5655298" y="3719156"/>
                  <a:pt x="5673230" y="3725840"/>
                  <a:pt x="5581450" y="3817620"/>
                </a:cubicBezTo>
                <a:cubicBezTo>
                  <a:pt x="5546949" y="3852121"/>
                  <a:pt x="5506610" y="3880362"/>
                  <a:pt x="5467150" y="3909060"/>
                </a:cubicBezTo>
                <a:cubicBezTo>
                  <a:pt x="5363216" y="3984648"/>
                  <a:pt x="5143750" y="4116480"/>
                  <a:pt x="5055670" y="4160520"/>
                </a:cubicBezTo>
                <a:cubicBezTo>
                  <a:pt x="4979470" y="4198620"/>
                  <a:pt x="4900123" y="4230988"/>
                  <a:pt x="4827070" y="4274820"/>
                </a:cubicBezTo>
                <a:cubicBezTo>
                  <a:pt x="4788970" y="4297680"/>
                  <a:pt x="4754024" y="4326898"/>
                  <a:pt x="4712770" y="4343400"/>
                </a:cubicBezTo>
                <a:cubicBezTo>
                  <a:pt x="4676694" y="4357830"/>
                  <a:pt x="4636570" y="4358640"/>
                  <a:pt x="4598470" y="4366260"/>
                </a:cubicBezTo>
                <a:cubicBezTo>
                  <a:pt x="4583230" y="4389120"/>
                  <a:pt x="4572177" y="4415413"/>
                  <a:pt x="4552750" y="4434840"/>
                </a:cubicBezTo>
                <a:cubicBezTo>
                  <a:pt x="4533323" y="4454267"/>
                  <a:pt x="4506527" y="4464591"/>
                  <a:pt x="4484170" y="4480560"/>
                </a:cubicBezTo>
                <a:cubicBezTo>
                  <a:pt x="4453167" y="4502705"/>
                  <a:pt x="4421050" y="4523652"/>
                  <a:pt x="4392730" y="4549140"/>
                </a:cubicBezTo>
                <a:cubicBezTo>
                  <a:pt x="4344670" y="4592394"/>
                  <a:pt x="4309369" y="4650434"/>
                  <a:pt x="4255570" y="4686300"/>
                </a:cubicBezTo>
                <a:cubicBezTo>
                  <a:pt x="4232710" y="4701540"/>
                  <a:pt x="4207525" y="4713767"/>
                  <a:pt x="4186990" y="4732020"/>
                </a:cubicBezTo>
                <a:cubicBezTo>
                  <a:pt x="4138664" y="4774976"/>
                  <a:pt x="4049830" y="4869180"/>
                  <a:pt x="4049830" y="4869180"/>
                </a:cubicBezTo>
                <a:cubicBezTo>
                  <a:pt x="4006147" y="5000230"/>
                  <a:pt x="4054880" y="4900812"/>
                  <a:pt x="3889810" y="5029200"/>
                </a:cubicBezTo>
                <a:cubicBezTo>
                  <a:pt x="3679656" y="5192653"/>
                  <a:pt x="4065227" y="5021501"/>
                  <a:pt x="3546910" y="5280660"/>
                </a:cubicBezTo>
                <a:cubicBezTo>
                  <a:pt x="3387054" y="5360588"/>
                  <a:pt x="3327044" y="5394053"/>
                  <a:pt x="3158290" y="5463540"/>
                </a:cubicBezTo>
                <a:cubicBezTo>
                  <a:pt x="3098089" y="5488329"/>
                  <a:pt x="3034680" y="5505179"/>
                  <a:pt x="2975410" y="5532120"/>
                </a:cubicBezTo>
                <a:cubicBezTo>
                  <a:pt x="2549904" y="5725532"/>
                  <a:pt x="2791460" y="5658118"/>
                  <a:pt x="2563930" y="5715000"/>
                </a:cubicBezTo>
                <a:cubicBezTo>
                  <a:pt x="2533450" y="5737860"/>
                  <a:pt x="2507306" y="5768106"/>
                  <a:pt x="2472490" y="5783580"/>
                </a:cubicBezTo>
                <a:cubicBezTo>
                  <a:pt x="2436984" y="5799360"/>
                  <a:pt x="2396119" y="5798011"/>
                  <a:pt x="2358190" y="5806440"/>
                </a:cubicBezTo>
                <a:cubicBezTo>
                  <a:pt x="1973352" y="5891960"/>
                  <a:pt x="2503652" y="5775789"/>
                  <a:pt x="2198170" y="5852160"/>
                </a:cubicBezTo>
                <a:cubicBezTo>
                  <a:pt x="1978766" y="5907011"/>
                  <a:pt x="2194817" y="5839816"/>
                  <a:pt x="1923850" y="5897880"/>
                </a:cubicBezTo>
                <a:cubicBezTo>
                  <a:pt x="1869607" y="5909504"/>
                  <a:pt x="1818325" y="5933220"/>
                  <a:pt x="1763830" y="5943600"/>
                </a:cubicBezTo>
                <a:cubicBezTo>
                  <a:pt x="1526608" y="5988785"/>
                  <a:pt x="1421353" y="5989278"/>
                  <a:pt x="1192330" y="6012180"/>
                </a:cubicBezTo>
                <a:cubicBezTo>
                  <a:pt x="1123670" y="6019046"/>
                  <a:pt x="1055170" y="6027420"/>
                  <a:pt x="986590" y="6035040"/>
                </a:cubicBezTo>
                <a:cubicBezTo>
                  <a:pt x="826570" y="6027420"/>
                  <a:pt x="666178" y="6025484"/>
                  <a:pt x="506530" y="6012180"/>
                </a:cubicBezTo>
                <a:cubicBezTo>
                  <a:pt x="482517" y="6010179"/>
                  <a:pt x="459014" y="6001022"/>
                  <a:pt x="437950" y="5989320"/>
                </a:cubicBezTo>
                <a:cubicBezTo>
                  <a:pt x="389916" y="5962635"/>
                  <a:pt x="300790" y="5897880"/>
                  <a:pt x="300790" y="5897880"/>
                </a:cubicBezTo>
                <a:cubicBezTo>
                  <a:pt x="270310" y="5852160"/>
                  <a:pt x="226726" y="5812849"/>
                  <a:pt x="209350" y="5760720"/>
                </a:cubicBezTo>
                <a:lnTo>
                  <a:pt x="163630" y="5623560"/>
                </a:lnTo>
                <a:cubicBezTo>
                  <a:pt x="156010" y="5600700"/>
                  <a:pt x="145496" y="5578609"/>
                  <a:pt x="140770" y="5554980"/>
                </a:cubicBezTo>
                <a:lnTo>
                  <a:pt x="117910" y="5440680"/>
                </a:lnTo>
                <a:cubicBezTo>
                  <a:pt x="110290" y="5166360"/>
                  <a:pt x="100888" y="4892084"/>
                  <a:pt x="95050" y="4617720"/>
                </a:cubicBezTo>
                <a:cubicBezTo>
                  <a:pt x="65956" y="3250290"/>
                  <a:pt x="212288" y="3712134"/>
                  <a:pt x="49330" y="3223260"/>
                </a:cubicBezTo>
                <a:cubicBezTo>
                  <a:pt x="19584" y="2598584"/>
                  <a:pt x="26470" y="2903401"/>
                  <a:pt x="26470" y="2308860"/>
                </a:cubicBezTo>
              </a:path>
            </a:pathLst>
          </a:custGeom>
          <a:ln w="508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9" name="Connettore 1 28"/>
          <p:cNvCxnSpPr/>
          <p:nvPr/>
        </p:nvCxnSpPr>
        <p:spPr>
          <a:xfrm>
            <a:off x="4265599" y="3284984"/>
            <a:ext cx="1746561" cy="2088232"/>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pic>
        <p:nvPicPr>
          <p:cNvPr id="37" name="Picture 8" descr="http://www.lavozdelsandinismo.com/img/info/cuarto-frio-2010-02-20-18066.jpg">
            <a:hlinkClick r:id="rId13"/>
          </p:cNvPr>
          <p:cNvPicPr>
            <a:picLocks noChangeAspect="1" noChangeArrowheads="1"/>
          </p:cNvPicPr>
          <p:nvPr/>
        </p:nvPicPr>
        <p:blipFill>
          <a:blip r:embed="rId14" cstate="print"/>
          <a:srcRect/>
          <a:stretch>
            <a:fillRect/>
          </a:stretch>
        </p:blipFill>
        <p:spPr bwMode="auto">
          <a:xfrm>
            <a:off x="1182014" y="5877272"/>
            <a:ext cx="725690" cy="576064"/>
          </a:xfrm>
          <a:prstGeom prst="rect">
            <a:avLst/>
          </a:prstGeom>
          <a:noFill/>
        </p:spPr>
      </p:pic>
      <p:pic>
        <p:nvPicPr>
          <p:cNvPr id="40" name="Picture 2" descr="http://t1.gstatic.com/images?q=tbn:ANd9GcQlCYnNR7YvAsHMxUzyumMxWpL7hDOh3lGgnYE_fz_wE3WS2fdD4Q"/>
          <p:cNvPicPr>
            <a:picLocks noChangeAspect="1" noChangeArrowheads="1"/>
          </p:cNvPicPr>
          <p:nvPr/>
        </p:nvPicPr>
        <p:blipFill>
          <a:blip r:embed="rId15" cstate="print"/>
          <a:srcRect/>
          <a:stretch>
            <a:fillRect/>
          </a:stretch>
        </p:blipFill>
        <p:spPr bwMode="auto">
          <a:xfrm>
            <a:off x="7524328" y="5013176"/>
            <a:ext cx="1153613" cy="864096"/>
          </a:xfrm>
          <a:prstGeom prst="rect">
            <a:avLst/>
          </a:prstGeom>
          <a:noFill/>
        </p:spPr>
      </p:pic>
      <p:grpSp>
        <p:nvGrpSpPr>
          <p:cNvPr id="41" name="Gruppo 40"/>
          <p:cNvGrpSpPr/>
          <p:nvPr/>
        </p:nvGrpSpPr>
        <p:grpSpPr>
          <a:xfrm>
            <a:off x="7811180" y="4023543"/>
            <a:ext cx="1063397" cy="732245"/>
            <a:chOff x="2555776" y="1628800"/>
            <a:chExt cx="5472608" cy="2880320"/>
          </a:xfrm>
        </p:grpSpPr>
        <p:pic>
          <p:nvPicPr>
            <p:cNvPr id="42" name="Picture 4" descr="http://www.portaovest.it/img/visual_commerciale.jpg">
              <a:hlinkClick r:id="rId16"/>
            </p:cNvPr>
            <p:cNvPicPr>
              <a:picLocks noChangeAspect="1" noChangeArrowheads="1"/>
            </p:cNvPicPr>
            <p:nvPr/>
          </p:nvPicPr>
          <p:blipFill>
            <a:blip r:embed="rId17" cstate="print"/>
            <a:srcRect/>
            <a:stretch>
              <a:fillRect/>
            </a:stretch>
          </p:blipFill>
          <p:spPr bwMode="auto">
            <a:xfrm>
              <a:off x="2555776" y="1700808"/>
              <a:ext cx="5467350" cy="2800351"/>
            </a:xfrm>
            <a:prstGeom prst="rect">
              <a:avLst/>
            </a:prstGeom>
            <a:noFill/>
          </p:spPr>
        </p:pic>
        <p:sp>
          <p:nvSpPr>
            <p:cNvPr id="43" name="Rettangolo 42"/>
            <p:cNvSpPr/>
            <p:nvPr/>
          </p:nvSpPr>
          <p:spPr>
            <a:xfrm>
              <a:off x="7380312" y="1628800"/>
              <a:ext cx="648072" cy="288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4" name="Connettore 1 43"/>
          <p:cNvCxnSpPr>
            <a:endCxn id="42" idx="1"/>
          </p:cNvCxnSpPr>
          <p:nvPr/>
        </p:nvCxnSpPr>
        <p:spPr>
          <a:xfrm flipV="1">
            <a:off x="5474356" y="4397807"/>
            <a:ext cx="2336824" cy="273810"/>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a:off x="5652120" y="5013176"/>
            <a:ext cx="1872208" cy="216024"/>
          </a:xfrm>
          <a:prstGeom prst="line">
            <a:avLst/>
          </a:prstGeom>
          <a:ln w="76200" cmpd="dbl">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7" name="Gruppo 86"/>
          <p:cNvGrpSpPr/>
          <p:nvPr/>
        </p:nvGrpSpPr>
        <p:grpSpPr>
          <a:xfrm>
            <a:off x="6423245" y="72778"/>
            <a:ext cx="2684145" cy="1201498"/>
            <a:chOff x="6423245" y="72778"/>
            <a:chExt cx="2684145" cy="1201498"/>
          </a:xfrm>
        </p:grpSpPr>
        <p:sp>
          <p:nvSpPr>
            <p:cNvPr id="53" name="Nastro perforato 52"/>
            <p:cNvSpPr/>
            <p:nvPr/>
          </p:nvSpPr>
          <p:spPr>
            <a:xfrm>
              <a:off x="6423245" y="72778"/>
              <a:ext cx="2684145" cy="1201498"/>
            </a:xfrm>
            <a:prstGeom prst="flowChartPunchedTap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schemeClr val="bg1"/>
                </a:solidFill>
              </a:endParaRPr>
            </a:p>
          </p:txBody>
        </p:sp>
        <p:sp>
          <p:nvSpPr>
            <p:cNvPr id="54" name="CasellaDiTesto 53"/>
            <p:cNvSpPr txBox="1"/>
            <p:nvPr/>
          </p:nvSpPr>
          <p:spPr>
            <a:xfrm>
              <a:off x="6668742" y="314909"/>
              <a:ext cx="2197288" cy="400110"/>
            </a:xfrm>
            <a:prstGeom prst="rect">
              <a:avLst/>
            </a:prstGeom>
            <a:solidFill>
              <a:srgbClr val="FF0000"/>
            </a:solidFill>
          </p:spPr>
          <p:txBody>
            <a:bodyPr wrap="square" rtlCol="0">
              <a:spAutoFit/>
            </a:bodyPr>
            <a:lstStyle/>
            <a:p>
              <a:pPr algn="ctr"/>
              <a:r>
                <a:rPr lang="it-IT" sz="2000" b="1" dirty="0">
                  <a:solidFill>
                    <a:schemeClr val="bg1"/>
                  </a:solidFill>
                </a:rPr>
                <a:t>STILL MISSING.</a:t>
              </a:r>
            </a:p>
          </p:txBody>
        </p:sp>
      </p:grpSp>
      <p:cxnSp>
        <p:nvCxnSpPr>
          <p:cNvPr id="56" name="Connettore 2 55"/>
          <p:cNvCxnSpPr>
            <a:endCxn id="33" idx="3"/>
          </p:cNvCxnSpPr>
          <p:nvPr/>
        </p:nvCxnSpPr>
        <p:spPr>
          <a:xfrm flipH="1">
            <a:off x="4265599" y="1274276"/>
            <a:ext cx="2901732" cy="40629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Connettore 2 56"/>
          <p:cNvCxnSpPr>
            <a:endCxn id="61" idx="3"/>
          </p:cNvCxnSpPr>
          <p:nvPr/>
        </p:nvCxnSpPr>
        <p:spPr>
          <a:xfrm flipH="1">
            <a:off x="5528142" y="1241264"/>
            <a:ext cx="1243968" cy="11888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59" name="Picture 12" descr="http://colorare.estaticos.net/disegni/colori/201231/camioncino-veicoli-camion-dipinto-da-cristini-1060518.jpg">
            <a:hlinkClick r:id="rId5"/>
          </p:cNvPr>
          <p:cNvPicPr>
            <a:picLocks noChangeAspect="1" noChangeArrowheads="1"/>
          </p:cNvPicPr>
          <p:nvPr/>
        </p:nvPicPr>
        <p:blipFill>
          <a:blip r:embed="rId6" cstate="print"/>
          <a:srcRect/>
          <a:stretch>
            <a:fillRect/>
          </a:stretch>
        </p:blipFill>
        <p:spPr bwMode="auto">
          <a:xfrm>
            <a:off x="3283048" y="2290540"/>
            <a:ext cx="993727" cy="778420"/>
          </a:xfrm>
          <a:prstGeom prst="rect">
            <a:avLst/>
          </a:prstGeom>
          <a:noFill/>
        </p:spPr>
      </p:pic>
      <p:grpSp>
        <p:nvGrpSpPr>
          <p:cNvPr id="60" name="Gruppo 59"/>
          <p:cNvGrpSpPr/>
          <p:nvPr/>
        </p:nvGrpSpPr>
        <p:grpSpPr>
          <a:xfrm>
            <a:off x="4304006" y="1956338"/>
            <a:ext cx="1239716" cy="1605699"/>
            <a:chOff x="4139952" y="4922490"/>
            <a:chExt cx="1239716" cy="1129949"/>
          </a:xfrm>
        </p:grpSpPr>
        <p:pic>
          <p:nvPicPr>
            <p:cNvPr id="61" name="Picture 2"/>
            <p:cNvPicPr>
              <a:picLocks noChangeAspect="1" noChangeArrowheads="1"/>
            </p:cNvPicPr>
            <p:nvPr/>
          </p:nvPicPr>
          <p:blipFill>
            <a:blip r:embed="rId18" cstate="print"/>
            <a:srcRect/>
            <a:stretch>
              <a:fillRect/>
            </a:stretch>
          </p:blipFill>
          <p:spPr bwMode="auto">
            <a:xfrm>
              <a:off x="4139952" y="4922490"/>
              <a:ext cx="1224136" cy="666750"/>
            </a:xfrm>
            <a:prstGeom prst="rect">
              <a:avLst/>
            </a:prstGeom>
            <a:noFill/>
            <a:ln w="9525">
              <a:noFill/>
              <a:miter lim="800000"/>
              <a:headEnd/>
              <a:tailEnd/>
            </a:ln>
          </p:spPr>
        </p:pic>
        <p:sp>
          <p:nvSpPr>
            <p:cNvPr id="62" name="CasellaDiTesto 61"/>
            <p:cNvSpPr txBox="1"/>
            <p:nvPr/>
          </p:nvSpPr>
          <p:spPr>
            <a:xfrm>
              <a:off x="4155532" y="5597608"/>
              <a:ext cx="1224136" cy="454831"/>
            </a:xfrm>
            <a:prstGeom prst="rect">
              <a:avLst/>
            </a:prstGeom>
            <a:solidFill>
              <a:srgbClr val="D9D9D9"/>
            </a:solidFill>
          </p:spPr>
          <p:txBody>
            <a:bodyPr wrap="square" rtlCol="0">
              <a:spAutoFit/>
            </a:bodyPr>
            <a:lstStyle/>
            <a:p>
              <a:pPr algn="ctr"/>
              <a:r>
                <a:rPr lang="it-IT" b="1" dirty="0">
                  <a:solidFill>
                    <a:srgbClr val="000000"/>
                  </a:solidFill>
                </a:rPr>
                <a:t>Industrial</a:t>
              </a:r>
            </a:p>
            <a:p>
              <a:pPr algn="ctr"/>
              <a:r>
                <a:rPr lang="it-IT" b="1" dirty="0">
                  <a:solidFill>
                    <a:srgbClr val="000000"/>
                  </a:solidFill>
                </a:rPr>
                <a:t>Park</a:t>
              </a:r>
            </a:p>
          </p:txBody>
        </p:sp>
      </p:grpSp>
      <p:grpSp>
        <p:nvGrpSpPr>
          <p:cNvPr id="78" name="Gruppo 77"/>
          <p:cNvGrpSpPr/>
          <p:nvPr/>
        </p:nvGrpSpPr>
        <p:grpSpPr>
          <a:xfrm>
            <a:off x="7595222" y="1956338"/>
            <a:ext cx="1512168" cy="1520055"/>
            <a:chOff x="7595222" y="1956338"/>
            <a:chExt cx="1512168" cy="1520055"/>
          </a:xfrm>
        </p:grpSpPr>
        <p:grpSp>
          <p:nvGrpSpPr>
            <p:cNvPr id="34" name="Gruppo 76"/>
            <p:cNvGrpSpPr/>
            <p:nvPr/>
          </p:nvGrpSpPr>
          <p:grpSpPr>
            <a:xfrm>
              <a:off x="7622782" y="1956338"/>
              <a:ext cx="1440160" cy="1008112"/>
              <a:chOff x="1619672" y="1268760"/>
              <a:chExt cx="5467350" cy="3600400"/>
            </a:xfrm>
          </p:grpSpPr>
          <p:pic>
            <p:nvPicPr>
              <p:cNvPr id="35" name="Picture 12" descr="http://www.diplectanum.dsl.pipex.com/newsletter/Image29.jpg">
                <a:hlinkClick r:id="rId19"/>
              </p:cNvPr>
              <p:cNvPicPr>
                <a:picLocks noChangeAspect="1" noChangeArrowheads="1"/>
              </p:cNvPicPr>
              <p:nvPr/>
            </p:nvPicPr>
            <p:blipFill>
              <a:blip r:embed="rId20" cstate="print"/>
              <a:srcRect/>
              <a:stretch>
                <a:fillRect/>
              </a:stretch>
            </p:blipFill>
            <p:spPr bwMode="auto">
              <a:xfrm>
                <a:off x="1619672" y="1268760"/>
                <a:ext cx="5467350" cy="3600400"/>
              </a:xfrm>
              <a:prstGeom prst="rect">
                <a:avLst/>
              </a:prstGeom>
              <a:noFill/>
            </p:spPr>
          </p:pic>
          <p:sp>
            <p:nvSpPr>
              <p:cNvPr id="36" name="Rettangolo 35"/>
              <p:cNvSpPr/>
              <p:nvPr/>
            </p:nvSpPr>
            <p:spPr>
              <a:xfrm>
                <a:off x="4067944" y="2852936"/>
                <a:ext cx="504056"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3" name="CasellaDiTesto 62"/>
            <p:cNvSpPr txBox="1"/>
            <p:nvPr/>
          </p:nvSpPr>
          <p:spPr>
            <a:xfrm>
              <a:off x="7595222" y="2830062"/>
              <a:ext cx="1512168" cy="646331"/>
            </a:xfrm>
            <a:prstGeom prst="rect">
              <a:avLst/>
            </a:prstGeom>
            <a:solidFill>
              <a:srgbClr val="D9D9D9"/>
            </a:solidFill>
          </p:spPr>
          <p:txBody>
            <a:bodyPr wrap="square" rtlCol="0">
              <a:spAutoFit/>
            </a:bodyPr>
            <a:lstStyle/>
            <a:p>
              <a:pPr algn="ctr"/>
              <a:r>
                <a:rPr lang="it-IT" b="1" dirty="0" err="1">
                  <a:solidFill>
                    <a:srgbClr val="000000"/>
                  </a:solidFill>
                </a:rPr>
                <a:t>Research</a:t>
              </a:r>
              <a:r>
                <a:rPr lang="it-IT" b="1" dirty="0">
                  <a:solidFill>
                    <a:srgbClr val="000000"/>
                  </a:solidFill>
                </a:rPr>
                <a:t> center</a:t>
              </a:r>
            </a:p>
          </p:txBody>
        </p:sp>
      </p:grpSp>
      <p:cxnSp>
        <p:nvCxnSpPr>
          <p:cNvPr id="66" name="Connettore 2 65"/>
          <p:cNvCxnSpPr/>
          <p:nvPr/>
        </p:nvCxnSpPr>
        <p:spPr>
          <a:xfrm flipH="1">
            <a:off x="6423246" y="936873"/>
            <a:ext cx="1387934" cy="212033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1" name="Picture 6" descr="http://sr.photos1.fotosearch.com/bthumb/CSP/CSP991/k12274670.jpg"/>
          <p:cNvPicPr>
            <a:picLocks noChangeAspect="1" noChangeArrowheads="1"/>
          </p:cNvPicPr>
          <p:nvPr/>
        </p:nvPicPr>
        <p:blipFill>
          <a:blip r:embed="rId21" cstate="print"/>
          <a:srcRect/>
          <a:stretch>
            <a:fillRect/>
          </a:stretch>
        </p:blipFill>
        <p:spPr bwMode="auto">
          <a:xfrm>
            <a:off x="1203002" y="1686341"/>
            <a:ext cx="1127799" cy="1183494"/>
          </a:xfrm>
          <a:prstGeom prst="rect">
            <a:avLst/>
          </a:prstGeom>
          <a:noFill/>
        </p:spPr>
      </p:pic>
      <p:pic>
        <p:nvPicPr>
          <p:cNvPr id="72" name="Picture 6" descr="http://sr.photos1.fotosearch.com/bthumb/CSP/CSP991/k12274670.jpg"/>
          <p:cNvPicPr>
            <a:picLocks noChangeAspect="1" noChangeArrowheads="1"/>
          </p:cNvPicPr>
          <p:nvPr/>
        </p:nvPicPr>
        <p:blipFill>
          <a:blip r:embed="rId21" cstate="print"/>
          <a:srcRect/>
          <a:stretch>
            <a:fillRect/>
          </a:stretch>
        </p:blipFill>
        <p:spPr bwMode="auto">
          <a:xfrm>
            <a:off x="1227259" y="3057212"/>
            <a:ext cx="1103542" cy="1041258"/>
          </a:xfrm>
          <a:prstGeom prst="rect">
            <a:avLst/>
          </a:prstGeom>
          <a:noFill/>
        </p:spPr>
      </p:pic>
      <p:pic>
        <p:nvPicPr>
          <p:cNvPr id="73" name="Picture 6" descr="http://sr.photos1.fotosearch.com/bthumb/CSP/CSP991/k12274670.jpg"/>
          <p:cNvPicPr>
            <a:picLocks noChangeAspect="1" noChangeArrowheads="1"/>
          </p:cNvPicPr>
          <p:nvPr/>
        </p:nvPicPr>
        <p:blipFill>
          <a:blip r:embed="rId21" cstate="print"/>
          <a:srcRect/>
          <a:stretch>
            <a:fillRect/>
          </a:stretch>
        </p:blipFill>
        <p:spPr bwMode="auto">
          <a:xfrm>
            <a:off x="1233600" y="4187942"/>
            <a:ext cx="1103542" cy="1041258"/>
          </a:xfrm>
          <a:prstGeom prst="rect">
            <a:avLst/>
          </a:prstGeom>
          <a:noFill/>
        </p:spPr>
      </p:pic>
      <p:grpSp>
        <p:nvGrpSpPr>
          <p:cNvPr id="75" name="Gruppo 74"/>
          <p:cNvGrpSpPr/>
          <p:nvPr/>
        </p:nvGrpSpPr>
        <p:grpSpPr>
          <a:xfrm>
            <a:off x="5474356" y="2993986"/>
            <a:ext cx="1561896" cy="1418230"/>
            <a:chOff x="4656854" y="2370810"/>
            <a:chExt cx="2810036" cy="2107526"/>
          </a:xfrm>
        </p:grpSpPr>
        <p:pic>
          <p:nvPicPr>
            <p:cNvPr id="32" name="Picture 8" descr="http://www.lahsrl.com.ar/uploads/noticias/img/grande/554298_403110173039998_135083776509307_1569689_807591301_n.jpg">
              <a:hlinkClick r:id="rId22"/>
            </p:cNvPr>
            <p:cNvPicPr>
              <a:picLocks noChangeAspect="1" noChangeArrowheads="1"/>
            </p:cNvPicPr>
            <p:nvPr/>
          </p:nvPicPr>
          <p:blipFill>
            <a:blip r:embed="rId23" cstate="print"/>
            <a:srcRect/>
            <a:stretch>
              <a:fillRect/>
            </a:stretch>
          </p:blipFill>
          <p:spPr bwMode="auto">
            <a:xfrm>
              <a:off x="4656854" y="2370810"/>
              <a:ext cx="2810036" cy="2107526"/>
            </a:xfrm>
            <a:prstGeom prst="rect">
              <a:avLst/>
            </a:prstGeom>
            <a:noFill/>
          </p:spPr>
        </p:pic>
        <p:sp>
          <p:nvSpPr>
            <p:cNvPr id="74" name="CasellaDiTesto 73"/>
            <p:cNvSpPr txBox="1"/>
            <p:nvPr/>
          </p:nvSpPr>
          <p:spPr>
            <a:xfrm>
              <a:off x="4773639" y="2636912"/>
              <a:ext cx="2534665" cy="261610"/>
            </a:xfrm>
            <a:prstGeom prst="rect">
              <a:avLst/>
            </a:prstGeom>
            <a:solidFill>
              <a:schemeClr val="bg1">
                <a:lumMod val="95000"/>
              </a:schemeClr>
            </a:solidFill>
          </p:spPr>
          <p:txBody>
            <a:bodyPr wrap="square" rtlCol="0">
              <a:spAutoFit/>
            </a:bodyPr>
            <a:lstStyle/>
            <a:p>
              <a:pPr algn="ctr"/>
              <a:r>
                <a:rPr lang="it-IT" sz="1100" b="1" dirty="0">
                  <a:latin typeface="Arial Narrow"/>
                  <a:cs typeface="Arial Narrow"/>
                </a:rPr>
                <a:t>TRAINING CENTER</a:t>
              </a:r>
            </a:p>
          </p:txBody>
        </p:sp>
      </p:grpSp>
      <p:grpSp>
        <p:nvGrpSpPr>
          <p:cNvPr id="77" name="Gruppo 76"/>
          <p:cNvGrpSpPr/>
          <p:nvPr/>
        </p:nvGrpSpPr>
        <p:grpSpPr>
          <a:xfrm>
            <a:off x="2843807" y="4797152"/>
            <a:ext cx="1421792" cy="1724463"/>
            <a:chOff x="2937606" y="5010911"/>
            <a:chExt cx="1421792" cy="1724463"/>
          </a:xfrm>
        </p:grpSpPr>
        <p:pic>
          <p:nvPicPr>
            <p:cNvPr id="33" name="Picture 10" descr="http://t3.gstatic.com/images?q=tbn:ANd9GcTXJqN7G7vI4Ab6Q_K7hXpa33f50qYefqdz7LeKaCacgHH-vTzu"/>
            <p:cNvPicPr>
              <a:picLocks noChangeAspect="1" noChangeArrowheads="1"/>
            </p:cNvPicPr>
            <p:nvPr/>
          </p:nvPicPr>
          <p:blipFill>
            <a:blip r:embed="rId24" cstate="print"/>
            <a:srcRect/>
            <a:stretch>
              <a:fillRect/>
            </a:stretch>
          </p:blipFill>
          <p:spPr bwMode="auto">
            <a:xfrm>
              <a:off x="2937607" y="5010911"/>
              <a:ext cx="1421791" cy="1080120"/>
            </a:xfrm>
            <a:prstGeom prst="rect">
              <a:avLst/>
            </a:prstGeom>
            <a:noFill/>
          </p:spPr>
        </p:pic>
        <p:sp>
          <p:nvSpPr>
            <p:cNvPr id="76" name="CasellaDiTesto 75"/>
            <p:cNvSpPr txBox="1"/>
            <p:nvPr/>
          </p:nvSpPr>
          <p:spPr>
            <a:xfrm>
              <a:off x="2937606" y="6089043"/>
              <a:ext cx="1421791" cy="646331"/>
            </a:xfrm>
            <a:prstGeom prst="rect">
              <a:avLst/>
            </a:prstGeom>
            <a:solidFill>
              <a:srgbClr val="D9D9D9"/>
            </a:solidFill>
          </p:spPr>
          <p:txBody>
            <a:bodyPr wrap="square" rtlCol="0">
              <a:spAutoFit/>
            </a:bodyPr>
            <a:lstStyle/>
            <a:p>
              <a:pPr algn="ctr"/>
              <a:r>
                <a:rPr lang="it-IT" b="1" dirty="0">
                  <a:solidFill>
                    <a:srgbClr val="000000"/>
                  </a:solidFill>
                </a:rPr>
                <a:t>Quality Control Unit</a:t>
              </a:r>
            </a:p>
          </p:txBody>
        </p:sp>
      </p:grpSp>
      <p:cxnSp>
        <p:nvCxnSpPr>
          <p:cNvPr id="85" name="Connettore 2 84"/>
          <p:cNvCxnSpPr>
            <a:endCxn id="35" idx="0"/>
          </p:cNvCxnSpPr>
          <p:nvPr/>
        </p:nvCxnSpPr>
        <p:spPr>
          <a:xfrm flipH="1">
            <a:off x="8342862" y="784654"/>
            <a:ext cx="300550" cy="117168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546903522"/>
      </p:ext>
    </p:extLst>
  </p:cSld>
  <p:clrMapOvr>
    <a:masterClrMapping/>
  </p:clrMapOvr>
  <mc:AlternateContent xmlns:mc="http://schemas.openxmlformats.org/markup-compatibility/2006" xmlns:p14="http://schemas.microsoft.com/office/powerpoint/2010/main">
    <mc:Choice Requires="p14">
      <p:transition p14:dur="100" advTm="117923">
        <p:blinds dir="vert"/>
      </p:transition>
    </mc:Choice>
    <mc:Fallback xmlns="">
      <p:transition advTm="117923">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up)">
                                      <p:cBhvr>
                                        <p:cTn id="7" dur="1000"/>
                                        <p:tgtEl>
                                          <p:spTgt spid="56"/>
                                        </p:tgtEl>
                                      </p:cBhvr>
                                    </p:animEffect>
                                  </p:childTnLst>
                                </p:cTn>
                              </p:par>
                            </p:childTnLst>
                          </p:cTn>
                        </p:par>
                        <p:par>
                          <p:cTn id="8" fill="hold">
                            <p:stCondLst>
                              <p:cond delay="1000"/>
                            </p:stCondLst>
                            <p:childTnLst>
                              <p:par>
                                <p:cTn id="9" presetID="55" presetClass="entr" presetSubtype="0" fill="hold" nodeType="afterEffect">
                                  <p:stCondLst>
                                    <p:cond delay="0"/>
                                  </p:stCondLst>
                                  <p:childTnLst>
                                    <p:set>
                                      <p:cBhvr>
                                        <p:cTn id="10" dur="1" fill="hold">
                                          <p:stCondLst>
                                            <p:cond delay="0"/>
                                          </p:stCondLst>
                                        </p:cTn>
                                        <p:tgtEl>
                                          <p:spTgt spid="77"/>
                                        </p:tgtEl>
                                        <p:attrNameLst>
                                          <p:attrName>style.visibility</p:attrName>
                                        </p:attrNameLst>
                                      </p:cBhvr>
                                      <p:to>
                                        <p:strVal val="visible"/>
                                      </p:to>
                                    </p:set>
                                    <p:anim calcmode="lin" valueType="num">
                                      <p:cBhvr>
                                        <p:cTn id="11" dur="2000" fill="hold"/>
                                        <p:tgtEl>
                                          <p:spTgt spid="77"/>
                                        </p:tgtEl>
                                        <p:attrNameLst>
                                          <p:attrName>ppt_w</p:attrName>
                                        </p:attrNameLst>
                                      </p:cBhvr>
                                      <p:tavLst>
                                        <p:tav tm="0">
                                          <p:val>
                                            <p:strVal val="#ppt_w*0.70"/>
                                          </p:val>
                                        </p:tav>
                                        <p:tav tm="100000">
                                          <p:val>
                                            <p:strVal val="#ppt_w"/>
                                          </p:val>
                                        </p:tav>
                                      </p:tavLst>
                                    </p:anim>
                                    <p:anim calcmode="lin" valueType="num">
                                      <p:cBhvr>
                                        <p:cTn id="12" dur="2000" fill="hold"/>
                                        <p:tgtEl>
                                          <p:spTgt spid="77"/>
                                        </p:tgtEl>
                                        <p:attrNameLst>
                                          <p:attrName>ppt_h</p:attrName>
                                        </p:attrNameLst>
                                      </p:cBhvr>
                                      <p:tavLst>
                                        <p:tav tm="0">
                                          <p:val>
                                            <p:strVal val="#ppt_h"/>
                                          </p:val>
                                        </p:tav>
                                        <p:tav tm="100000">
                                          <p:val>
                                            <p:strVal val="#ppt_h"/>
                                          </p:val>
                                        </p:tav>
                                      </p:tavLst>
                                    </p:anim>
                                    <p:animEffect transition="in" filter="fade">
                                      <p:cBhvr>
                                        <p:cTn id="13" dur="2000"/>
                                        <p:tgtEl>
                                          <p:spTgt spid="7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57"/>
                                        </p:tgtEl>
                                        <p:attrNameLst>
                                          <p:attrName>style.visibility</p:attrName>
                                        </p:attrNameLst>
                                      </p:cBhvr>
                                      <p:to>
                                        <p:strVal val="visible"/>
                                      </p:to>
                                    </p:set>
                                    <p:animEffect transition="in" filter="wipe(up)">
                                      <p:cBhvr>
                                        <p:cTn id="18" dur="1000"/>
                                        <p:tgtEl>
                                          <p:spTgt spid="57"/>
                                        </p:tgtEl>
                                      </p:cBhvr>
                                    </p:animEffect>
                                  </p:childTnLst>
                                </p:cTn>
                              </p:par>
                            </p:childTnLst>
                          </p:cTn>
                        </p:par>
                        <p:par>
                          <p:cTn id="19" fill="hold">
                            <p:stCondLst>
                              <p:cond delay="1000"/>
                            </p:stCondLst>
                            <p:childTnLst>
                              <p:par>
                                <p:cTn id="20" presetID="55" presetClass="entr" presetSubtype="0" fill="hold" nodeType="after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2000" fill="hold"/>
                                        <p:tgtEl>
                                          <p:spTgt spid="60"/>
                                        </p:tgtEl>
                                        <p:attrNameLst>
                                          <p:attrName>ppt_w</p:attrName>
                                        </p:attrNameLst>
                                      </p:cBhvr>
                                      <p:tavLst>
                                        <p:tav tm="0">
                                          <p:val>
                                            <p:strVal val="#ppt_w*0.70"/>
                                          </p:val>
                                        </p:tav>
                                        <p:tav tm="100000">
                                          <p:val>
                                            <p:strVal val="#ppt_w"/>
                                          </p:val>
                                        </p:tav>
                                      </p:tavLst>
                                    </p:anim>
                                    <p:anim calcmode="lin" valueType="num">
                                      <p:cBhvr>
                                        <p:cTn id="23" dur="2000" fill="hold"/>
                                        <p:tgtEl>
                                          <p:spTgt spid="60"/>
                                        </p:tgtEl>
                                        <p:attrNameLst>
                                          <p:attrName>ppt_h</p:attrName>
                                        </p:attrNameLst>
                                      </p:cBhvr>
                                      <p:tavLst>
                                        <p:tav tm="0">
                                          <p:val>
                                            <p:strVal val="#ppt_h"/>
                                          </p:val>
                                        </p:tav>
                                        <p:tav tm="100000">
                                          <p:val>
                                            <p:strVal val="#ppt_h"/>
                                          </p:val>
                                        </p:tav>
                                      </p:tavLst>
                                    </p:anim>
                                    <p:animEffect transition="in" filter="fade">
                                      <p:cBhvr>
                                        <p:cTn id="24" dur="2000"/>
                                        <p:tgtEl>
                                          <p:spTgt spid="6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up)">
                                      <p:cBhvr>
                                        <p:cTn id="29" dur="1000"/>
                                        <p:tgtEl>
                                          <p:spTgt spid="66"/>
                                        </p:tgtEl>
                                      </p:cBhvr>
                                    </p:animEffect>
                                  </p:childTnLst>
                                </p:cTn>
                              </p:par>
                            </p:childTnLst>
                          </p:cTn>
                        </p:par>
                        <p:par>
                          <p:cTn id="30" fill="hold">
                            <p:stCondLst>
                              <p:cond delay="1000"/>
                            </p:stCondLst>
                            <p:childTnLst>
                              <p:par>
                                <p:cTn id="31" presetID="55" presetClass="entr" presetSubtype="0" fill="hold" nodeType="after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2000" fill="hold"/>
                                        <p:tgtEl>
                                          <p:spTgt spid="75"/>
                                        </p:tgtEl>
                                        <p:attrNameLst>
                                          <p:attrName>ppt_w</p:attrName>
                                        </p:attrNameLst>
                                      </p:cBhvr>
                                      <p:tavLst>
                                        <p:tav tm="0">
                                          <p:val>
                                            <p:strVal val="#ppt_w*0.70"/>
                                          </p:val>
                                        </p:tav>
                                        <p:tav tm="100000">
                                          <p:val>
                                            <p:strVal val="#ppt_w"/>
                                          </p:val>
                                        </p:tav>
                                      </p:tavLst>
                                    </p:anim>
                                    <p:anim calcmode="lin" valueType="num">
                                      <p:cBhvr>
                                        <p:cTn id="34" dur="2000" fill="hold"/>
                                        <p:tgtEl>
                                          <p:spTgt spid="75"/>
                                        </p:tgtEl>
                                        <p:attrNameLst>
                                          <p:attrName>ppt_h</p:attrName>
                                        </p:attrNameLst>
                                      </p:cBhvr>
                                      <p:tavLst>
                                        <p:tav tm="0">
                                          <p:val>
                                            <p:strVal val="#ppt_h"/>
                                          </p:val>
                                        </p:tav>
                                        <p:tav tm="100000">
                                          <p:val>
                                            <p:strVal val="#ppt_h"/>
                                          </p:val>
                                        </p:tav>
                                      </p:tavLst>
                                    </p:anim>
                                    <p:animEffect transition="in" filter="fade">
                                      <p:cBhvr>
                                        <p:cTn id="35" dur="2000"/>
                                        <p:tgtEl>
                                          <p:spTgt spid="7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up)">
                                      <p:cBhvr>
                                        <p:cTn id="40" dur="1000"/>
                                        <p:tgtEl>
                                          <p:spTgt spid="85"/>
                                        </p:tgtEl>
                                      </p:cBhvr>
                                    </p:animEffect>
                                  </p:childTnLst>
                                </p:cTn>
                              </p:par>
                            </p:childTnLst>
                          </p:cTn>
                        </p:par>
                        <p:par>
                          <p:cTn id="41" fill="hold">
                            <p:stCondLst>
                              <p:cond delay="1000"/>
                            </p:stCondLst>
                            <p:childTnLst>
                              <p:par>
                                <p:cTn id="42" presetID="55" presetClass="entr" presetSubtype="0" fill="hold" nodeType="afterEffect">
                                  <p:stCondLst>
                                    <p:cond delay="0"/>
                                  </p:stCondLst>
                                  <p:childTnLst>
                                    <p:set>
                                      <p:cBhvr>
                                        <p:cTn id="43" dur="1" fill="hold">
                                          <p:stCondLst>
                                            <p:cond delay="0"/>
                                          </p:stCondLst>
                                        </p:cTn>
                                        <p:tgtEl>
                                          <p:spTgt spid="78"/>
                                        </p:tgtEl>
                                        <p:attrNameLst>
                                          <p:attrName>style.visibility</p:attrName>
                                        </p:attrNameLst>
                                      </p:cBhvr>
                                      <p:to>
                                        <p:strVal val="visible"/>
                                      </p:to>
                                    </p:set>
                                    <p:anim calcmode="lin" valueType="num">
                                      <p:cBhvr>
                                        <p:cTn id="44" dur="2000" fill="hold"/>
                                        <p:tgtEl>
                                          <p:spTgt spid="78"/>
                                        </p:tgtEl>
                                        <p:attrNameLst>
                                          <p:attrName>ppt_w</p:attrName>
                                        </p:attrNameLst>
                                      </p:cBhvr>
                                      <p:tavLst>
                                        <p:tav tm="0">
                                          <p:val>
                                            <p:strVal val="#ppt_w*0.70"/>
                                          </p:val>
                                        </p:tav>
                                        <p:tav tm="100000">
                                          <p:val>
                                            <p:strVal val="#ppt_w"/>
                                          </p:val>
                                        </p:tav>
                                      </p:tavLst>
                                    </p:anim>
                                    <p:anim calcmode="lin" valueType="num">
                                      <p:cBhvr>
                                        <p:cTn id="45" dur="2000" fill="hold"/>
                                        <p:tgtEl>
                                          <p:spTgt spid="78"/>
                                        </p:tgtEl>
                                        <p:attrNameLst>
                                          <p:attrName>ppt_h</p:attrName>
                                        </p:attrNameLst>
                                      </p:cBhvr>
                                      <p:tavLst>
                                        <p:tav tm="0">
                                          <p:val>
                                            <p:strVal val="#ppt_h"/>
                                          </p:val>
                                        </p:tav>
                                        <p:tav tm="100000">
                                          <p:val>
                                            <p:strVal val="#ppt_h"/>
                                          </p:val>
                                        </p:tav>
                                      </p:tavLst>
                                    </p:anim>
                                    <p:animEffect transition="in" filter="fade">
                                      <p:cBhvr>
                                        <p:cTn id="46" dur="2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CasellaDiTesto 5"/>
          <p:cNvSpPr txBox="1"/>
          <p:nvPr/>
        </p:nvSpPr>
        <p:spPr>
          <a:xfrm>
            <a:off x="1124068" y="1617492"/>
            <a:ext cx="7097655" cy="369332"/>
          </a:xfrm>
          <a:prstGeom prst="rect">
            <a:avLst/>
          </a:prstGeom>
          <a:solidFill>
            <a:schemeClr val="accent3">
              <a:lumMod val="20000"/>
              <a:lumOff val="80000"/>
            </a:schemeClr>
          </a:solidFill>
        </p:spPr>
        <p:txBody>
          <a:bodyPr wrap="square" rtlCol="0">
            <a:spAutoFit/>
          </a:bodyPr>
          <a:lstStyle/>
          <a:p>
            <a:pPr algn="ctr"/>
            <a:r>
              <a:rPr lang="it-IT" b="1" dirty="0"/>
              <a:t>The </a:t>
            </a:r>
            <a:r>
              <a:rPr lang="it-IT" b="1" dirty="0" err="1"/>
              <a:t>results</a:t>
            </a:r>
            <a:r>
              <a:rPr lang="it-IT" b="1" dirty="0"/>
              <a:t>  </a:t>
            </a:r>
            <a:r>
              <a:rPr lang="it-IT" b="1" dirty="0" err="1"/>
              <a:t>achieved</a:t>
            </a:r>
            <a:r>
              <a:rPr lang="it-IT" b="1" dirty="0"/>
              <a:t> </a:t>
            </a:r>
            <a:r>
              <a:rPr lang="it-IT" b="1" dirty="0" err="1"/>
              <a:t>through</a:t>
            </a:r>
            <a:r>
              <a:rPr lang="it-IT" b="1" dirty="0"/>
              <a:t> the </a:t>
            </a:r>
            <a:r>
              <a:rPr lang="it-IT" b="1" dirty="0" err="1"/>
              <a:t>Committee</a:t>
            </a:r>
            <a:r>
              <a:rPr lang="it-IT" b="1" dirty="0"/>
              <a:t> </a:t>
            </a:r>
            <a:r>
              <a:rPr lang="it-IT" b="1" dirty="0" err="1"/>
              <a:t>were</a:t>
            </a:r>
            <a:r>
              <a:rPr lang="it-IT" b="1" dirty="0"/>
              <a:t> </a:t>
            </a:r>
            <a:r>
              <a:rPr lang="it-IT" b="1" dirty="0" err="1"/>
              <a:t>positively</a:t>
            </a:r>
            <a:r>
              <a:rPr lang="it-IT" b="1" dirty="0"/>
              <a:t> </a:t>
            </a:r>
            <a:r>
              <a:rPr lang="it-IT" b="1" dirty="0" err="1"/>
              <a:t>surprising</a:t>
            </a:r>
            <a:endParaRPr lang="it-IT" b="1" dirty="0"/>
          </a:p>
        </p:txBody>
      </p:sp>
      <p:cxnSp>
        <p:nvCxnSpPr>
          <p:cNvPr id="10" name="Connettore 1 9"/>
          <p:cNvCxnSpPr/>
          <p:nvPr/>
        </p:nvCxnSpPr>
        <p:spPr>
          <a:xfrm>
            <a:off x="1124068" y="5343327"/>
            <a:ext cx="2312945" cy="0"/>
          </a:xfrm>
          <a:prstGeom prst="line">
            <a:avLst/>
          </a:prstGeom>
          <a:ln>
            <a:solidFill>
              <a:srgbClr val="CCFFCC"/>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14" name="Callout 1 13"/>
          <p:cNvSpPr/>
          <p:nvPr/>
        </p:nvSpPr>
        <p:spPr>
          <a:xfrm>
            <a:off x="319314" y="3320442"/>
            <a:ext cx="2322976" cy="1263725"/>
          </a:xfrm>
          <a:prstGeom prst="borderCallout1">
            <a:avLst>
              <a:gd name="adj1" fmla="val 106750"/>
              <a:gd name="adj2" fmla="val 46212"/>
              <a:gd name="adj3" fmla="val 167000"/>
              <a:gd name="adj4" fmla="val 159393"/>
            </a:avLst>
          </a:prstGeom>
          <a:solidFill>
            <a:srgbClr val="F2F2F2"/>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600" dirty="0" smtClean="0">
              <a:solidFill>
                <a:schemeClr val="tx1"/>
              </a:solidFill>
            </a:endParaRPr>
          </a:p>
          <a:p>
            <a:pPr algn="ctr"/>
            <a:r>
              <a:rPr lang="it-IT" sz="1600" dirty="0" err="1" smtClean="0">
                <a:solidFill>
                  <a:schemeClr val="tx1"/>
                </a:solidFill>
              </a:rPr>
              <a:t>Ranchers</a:t>
            </a:r>
            <a:r>
              <a:rPr lang="it-IT" sz="1600" dirty="0" smtClean="0">
                <a:solidFill>
                  <a:schemeClr val="tx1"/>
                </a:solidFill>
              </a:rPr>
              <a:t> </a:t>
            </a:r>
            <a:r>
              <a:rPr lang="it-IT" sz="1600" dirty="0" err="1">
                <a:solidFill>
                  <a:schemeClr val="tx1"/>
                </a:solidFill>
              </a:rPr>
              <a:t>doubled</a:t>
            </a:r>
            <a:r>
              <a:rPr lang="it-IT" sz="1600" dirty="0">
                <a:solidFill>
                  <a:schemeClr val="tx1"/>
                </a:solidFill>
              </a:rPr>
              <a:t> the cows, </a:t>
            </a:r>
            <a:r>
              <a:rPr lang="it-IT" sz="1600" dirty="0" err="1">
                <a:solidFill>
                  <a:schemeClr val="tx1"/>
                </a:solidFill>
              </a:rPr>
              <a:t>through</a:t>
            </a:r>
            <a:r>
              <a:rPr lang="it-IT" sz="1600" dirty="0">
                <a:solidFill>
                  <a:schemeClr val="tx1"/>
                </a:solidFill>
              </a:rPr>
              <a:t> a </a:t>
            </a:r>
            <a:r>
              <a:rPr lang="it-IT" sz="1600" dirty="0" err="1" smtClean="0">
                <a:solidFill>
                  <a:schemeClr val="tx1"/>
                </a:solidFill>
              </a:rPr>
              <a:t>credit</a:t>
            </a:r>
            <a:r>
              <a:rPr lang="it-IT" sz="1600" b="1" dirty="0" err="1">
                <a:solidFill>
                  <a:schemeClr val="tx1"/>
                </a:solidFill>
              </a:rPr>
              <a:t>Ranchers</a:t>
            </a:r>
            <a:r>
              <a:rPr lang="it-IT" sz="1600" b="1" dirty="0">
                <a:solidFill>
                  <a:schemeClr val="tx1"/>
                </a:solidFill>
              </a:rPr>
              <a:t> </a:t>
            </a:r>
            <a:r>
              <a:rPr lang="it-IT" sz="1600" b="1" dirty="0" err="1">
                <a:solidFill>
                  <a:schemeClr val="tx1"/>
                </a:solidFill>
              </a:rPr>
              <a:t>doubled</a:t>
            </a:r>
            <a:r>
              <a:rPr lang="it-IT" sz="1600" b="1" dirty="0">
                <a:solidFill>
                  <a:schemeClr val="tx1"/>
                </a:solidFill>
              </a:rPr>
              <a:t> the </a:t>
            </a:r>
            <a:r>
              <a:rPr lang="it-IT" sz="1600" b="1" dirty="0" err="1">
                <a:solidFill>
                  <a:schemeClr val="tx1"/>
                </a:solidFill>
              </a:rPr>
              <a:t>cows</a:t>
            </a:r>
            <a:r>
              <a:rPr lang="it-IT" sz="1600" b="1" dirty="0">
                <a:solidFill>
                  <a:schemeClr val="tx1"/>
                </a:solidFill>
              </a:rPr>
              <a:t>, </a:t>
            </a:r>
            <a:r>
              <a:rPr lang="it-IT" sz="1600" b="1" dirty="0" err="1">
                <a:solidFill>
                  <a:srgbClr val="000000"/>
                </a:solidFill>
              </a:rPr>
              <a:t>thanks</a:t>
            </a:r>
            <a:r>
              <a:rPr lang="it-IT" sz="1600" b="1" dirty="0">
                <a:solidFill>
                  <a:srgbClr val="000000"/>
                </a:solidFill>
              </a:rPr>
              <a:t> to</a:t>
            </a:r>
            <a:r>
              <a:rPr lang="it-IT" sz="1600" b="1" dirty="0">
                <a:solidFill>
                  <a:schemeClr val="tx1"/>
                </a:solidFill>
              </a:rPr>
              <a:t>  a credit</a:t>
            </a:r>
          </a:p>
          <a:p>
            <a:pPr algn="ctr"/>
            <a:endParaRPr lang="it-IT" sz="1600" dirty="0">
              <a:solidFill>
                <a:schemeClr val="tx1"/>
              </a:solidFill>
            </a:endParaRPr>
          </a:p>
        </p:txBody>
      </p:sp>
      <p:sp>
        <p:nvSpPr>
          <p:cNvPr id="15" name="Callout 1 14"/>
          <p:cNvSpPr/>
          <p:nvPr/>
        </p:nvSpPr>
        <p:spPr>
          <a:xfrm>
            <a:off x="2554701" y="2152502"/>
            <a:ext cx="1284649" cy="1167940"/>
          </a:xfrm>
          <a:prstGeom prst="borderCallout1">
            <a:avLst>
              <a:gd name="adj1" fmla="val 106750"/>
              <a:gd name="adj2" fmla="val 46212"/>
              <a:gd name="adj3" fmla="val 279500"/>
              <a:gd name="adj4" fmla="val 67349"/>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rPr>
              <a:t>Three more </a:t>
            </a:r>
            <a:r>
              <a:rPr lang="it-IT" sz="1600" dirty="0" err="1">
                <a:solidFill>
                  <a:schemeClr val="tx1"/>
                </a:solidFill>
              </a:rPr>
              <a:t>dairy</a:t>
            </a:r>
            <a:r>
              <a:rPr lang="it-IT" sz="1600" dirty="0">
                <a:solidFill>
                  <a:schemeClr val="tx1"/>
                </a:solidFill>
              </a:rPr>
              <a:t> businesses</a:t>
            </a:r>
          </a:p>
        </p:txBody>
      </p:sp>
      <p:sp>
        <p:nvSpPr>
          <p:cNvPr id="16" name="Callout 1 15"/>
          <p:cNvSpPr/>
          <p:nvPr/>
        </p:nvSpPr>
        <p:spPr>
          <a:xfrm>
            <a:off x="3437013" y="3472844"/>
            <a:ext cx="1926973" cy="1167940"/>
          </a:xfrm>
          <a:prstGeom prst="borderCallout1">
            <a:avLst>
              <a:gd name="adj1" fmla="val 106750"/>
              <a:gd name="adj2" fmla="val 46212"/>
              <a:gd name="adj3" fmla="val 160750"/>
              <a:gd name="adj4" fmla="val 1439"/>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dirty="0">
                <a:solidFill>
                  <a:srgbClr val="000000"/>
                </a:solidFill>
              </a:rPr>
              <a:t>The  </a:t>
            </a:r>
            <a:r>
              <a:rPr lang="it-IT" sz="1600" b="1" dirty="0" err="1">
                <a:solidFill>
                  <a:srgbClr val="000000"/>
                </a:solidFill>
              </a:rPr>
              <a:t>project</a:t>
            </a:r>
            <a:r>
              <a:rPr lang="it-IT" sz="1600" b="1" dirty="0">
                <a:solidFill>
                  <a:srgbClr val="000000"/>
                </a:solidFill>
              </a:rPr>
              <a:t> for the establishment of a </a:t>
            </a:r>
            <a:r>
              <a:rPr lang="it-IT" sz="1600" b="1" dirty="0" err="1">
                <a:solidFill>
                  <a:srgbClr val="000000"/>
                </a:solidFill>
              </a:rPr>
              <a:t>Quality</a:t>
            </a:r>
            <a:r>
              <a:rPr lang="it-IT" sz="1600" b="1" dirty="0">
                <a:solidFill>
                  <a:srgbClr val="000000"/>
                </a:solidFill>
              </a:rPr>
              <a:t> Control Unit </a:t>
            </a:r>
            <a:r>
              <a:rPr lang="it-IT" sz="1600" b="1" dirty="0" err="1">
                <a:solidFill>
                  <a:srgbClr val="000000"/>
                </a:solidFill>
              </a:rPr>
              <a:t>was</a:t>
            </a:r>
            <a:r>
              <a:rPr lang="it-IT" sz="1600" b="1" dirty="0">
                <a:solidFill>
                  <a:srgbClr val="000000"/>
                </a:solidFill>
              </a:rPr>
              <a:t> </a:t>
            </a:r>
            <a:r>
              <a:rPr lang="it-IT" sz="1600" b="1" dirty="0" err="1">
                <a:solidFill>
                  <a:srgbClr val="000000"/>
                </a:solidFill>
              </a:rPr>
              <a:t>elaborated</a:t>
            </a:r>
            <a:endParaRPr lang="it-IT" sz="1600" b="1" dirty="0">
              <a:solidFill>
                <a:srgbClr val="000000"/>
              </a:solidFill>
            </a:endParaRPr>
          </a:p>
        </p:txBody>
      </p:sp>
      <p:cxnSp>
        <p:nvCxnSpPr>
          <p:cNvPr id="19" name="Connettore 1 18"/>
          <p:cNvCxnSpPr/>
          <p:nvPr/>
        </p:nvCxnSpPr>
        <p:spPr>
          <a:xfrm>
            <a:off x="3437013" y="5343327"/>
            <a:ext cx="2392355" cy="29199"/>
          </a:xfrm>
          <a:prstGeom prst="line">
            <a:avLst/>
          </a:prstGeom>
          <a:ln>
            <a:solidFill>
              <a:srgbClr val="CCFFCC"/>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20" name="Callout 1 19"/>
          <p:cNvSpPr/>
          <p:nvPr/>
        </p:nvSpPr>
        <p:spPr>
          <a:xfrm>
            <a:off x="4874062" y="2223714"/>
            <a:ext cx="1284649" cy="783733"/>
          </a:xfrm>
          <a:prstGeom prst="borderCallout1">
            <a:avLst>
              <a:gd name="adj1" fmla="val 106750"/>
              <a:gd name="adj2" fmla="val 46212"/>
              <a:gd name="adj3" fmla="val 393645"/>
              <a:gd name="adj4" fmla="val 73030"/>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rPr>
              <a:t>The Quality Control Unit</a:t>
            </a:r>
          </a:p>
          <a:p>
            <a:pPr algn="ctr"/>
            <a:r>
              <a:rPr lang="it-IT" sz="1600" dirty="0">
                <a:solidFill>
                  <a:schemeClr val="tx1"/>
                </a:solidFill>
              </a:rPr>
              <a:t> </a:t>
            </a:r>
            <a:r>
              <a:rPr lang="it-IT" sz="1600" b="1" dirty="0">
                <a:solidFill>
                  <a:srgbClr val="000000"/>
                </a:solidFill>
              </a:rPr>
              <a:t>setup</a:t>
            </a:r>
            <a:endParaRPr lang="it-IT" sz="1600" dirty="0">
              <a:solidFill>
                <a:srgbClr val="000000"/>
              </a:solidFill>
            </a:endParaRPr>
          </a:p>
        </p:txBody>
      </p:sp>
      <p:sp>
        <p:nvSpPr>
          <p:cNvPr id="22" name="Callout 1 21"/>
          <p:cNvSpPr/>
          <p:nvPr/>
        </p:nvSpPr>
        <p:spPr>
          <a:xfrm>
            <a:off x="1124068" y="5495729"/>
            <a:ext cx="1284649" cy="1167940"/>
          </a:xfrm>
          <a:prstGeom prst="borderCallout1">
            <a:avLst>
              <a:gd name="adj1" fmla="val 63000"/>
              <a:gd name="adj2" fmla="val 99621"/>
              <a:gd name="adj3" fmla="val -9250"/>
              <a:gd name="adj4" fmla="val 176439"/>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err="1">
                <a:solidFill>
                  <a:schemeClr val="tx1"/>
                </a:solidFill>
              </a:rPr>
              <a:t>Two</a:t>
            </a:r>
            <a:r>
              <a:rPr lang="it-IT" sz="1600" dirty="0">
                <a:solidFill>
                  <a:schemeClr val="tx1"/>
                </a:solidFill>
              </a:rPr>
              <a:t> more </a:t>
            </a:r>
            <a:r>
              <a:rPr lang="it-IT" sz="1600" dirty="0" err="1">
                <a:solidFill>
                  <a:schemeClr val="tx1"/>
                </a:solidFill>
              </a:rPr>
              <a:t>trucks</a:t>
            </a:r>
            <a:r>
              <a:rPr lang="it-IT" sz="1600" dirty="0">
                <a:solidFill>
                  <a:schemeClr val="tx1"/>
                </a:solidFill>
              </a:rPr>
              <a:t> </a:t>
            </a:r>
            <a:r>
              <a:rPr lang="it-IT" sz="1600" dirty="0" err="1">
                <a:solidFill>
                  <a:schemeClr val="tx1"/>
                </a:solidFill>
              </a:rPr>
              <a:t>available</a:t>
            </a:r>
            <a:endParaRPr lang="it-IT" sz="1600" dirty="0">
              <a:solidFill>
                <a:schemeClr val="tx1"/>
              </a:solidFill>
            </a:endParaRPr>
          </a:p>
        </p:txBody>
      </p:sp>
      <p:sp>
        <p:nvSpPr>
          <p:cNvPr id="23" name="Callout 1 22"/>
          <p:cNvSpPr/>
          <p:nvPr/>
        </p:nvSpPr>
        <p:spPr>
          <a:xfrm>
            <a:off x="5829368" y="3364238"/>
            <a:ext cx="1284649" cy="783733"/>
          </a:xfrm>
          <a:prstGeom prst="borderCallout1">
            <a:avLst>
              <a:gd name="adj1" fmla="val 106750"/>
              <a:gd name="adj2" fmla="val 46212"/>
              <a:gd name="adj3" fmla="val 250211"/>
              <a:gd name="adj4" fmla="val -834"/>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rPr>
              <a:t>The </a:t>
            </a:r>
            <a:r>
              <a:rPr lang="it-IT" sz="1600" dirty="0" err="1">
                <a:solidFill>
                  <a:schemeClr val="tx1"/>
                </a:solidFill>
              </a:rPr>
              <a:t>Traning</a:t>
            </a:r>
            <a:r>
              <a:rPr lang="it-IT" sz="1600" dirty="0">
                <a:solidFill>
                  <a:schemeClr val="tx1"/>
                </a:solidFill>
              </a:rPr>
              <a:t> center </a:t>
            </a:r>
            <a:r>
              <a:rPr lang="it-IT" sz="1600" dirty="0" err="1">
                <a:solidFill>
                  <a:schemeClr val="tx1"/>
                </a:solidFill>
              </a:rPr>
              <a:t>started</a:t>
            </a:r>
            <a:r>
              <a:rPr lang="it-IT" sz="1600" dirty="0">
                <a:solidFill>
                  <a:schemeClr val="tx1"/>
                </a:solidFill>
              </a:rPr>
              <a:t> up</a:t>
            </a:r>
          </a:p>
        </p:txBody>
      </p:sp>
      <p:sp>
        <p:nvSpPr>
          <p:cNvPr id="24" name="Callout 1 23"/>
          <p:cNvSpPr/>
          <p:nvPr/>
        </p:nvSpPr>
        <p:spPr>
          <a:xfrm>
            <a:off x="6114918" y="5495729"/>
            <a:ext cx="1284649" cy="1167940"/>
          </a:xfrm>
          <a:prstGeom prst="borderCallout1">
            <a:avLst>
              <a:gd name="adj1" fmla="val -9500"/>
              <a:gd name="adj2" fmla="val -19698"/>
              <a:gd name="adj3" fmla="val 62000"/>
              <a:gd name="adj4" fmla="val 1439"/>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rPr>
              <a:t>The </a:t>
            </a:r>
            <a:r>
              <a:rPr lang="it-IT" sz="1600" dirty="0" err="1">
                <a:solidFill>
                  <a:schemeClr val="tx1"/>
                </a:solidFill>
              </a:rPr>
              <a:t>project</a:t>
            </a:r>
            <a:r>
              <a:rPr lang="it-IT" sz="1600" dirty="0">
                <a:solidFill>
                  <a:schemeClr val="tx1"/>
                </a:solidFill>
              </a:rPr>
              <a:t> for a </a:t>
            </a:r>
            <a:r>
              <a:rPr lang="it-IT" sz="1600" dirty="0" err="1">
                <a:solidFill>
                  <a:schemeClr val="tx1"/>
                </a:solidFill>
              </a:rPr>
              <a:t>Research</a:t>
            </a:r>
            <a:r>
              <a:rPr lang="it-IT" sz="1600" dirty="0">
                <a:solidFill>
                  <a:schemeClr val="tx1"/>
                </a:solidFill>
              </a:rPr>
              <a:t> Center </a:t>
            </a:r>
            <a:r>
              <a:rPr lang="it-IT" sz="1600" dirty="0" err="1">
                <a:solidFill>
                  <a:schemeClr val="tx1"/>
                </a:solidFill>
              </a:rPr>
              <a:t>designed</a:t>
            </a:r>
            <a:endParaRPr lang="it-IT" sz="1600" dirty="0">
              <a:solidFill>
                <a:schemeClr val="tx1"/>
              </a:solidFill>
            </a:endParaRPr>
          </a:p>
        </p:txBody>
      </p:sp>
      <p:cxnSp>
        <p:nvCxnSpPr>
          <p:cNvPr id="25" name="Connettore 1 24"/>
          <p:cNvCxnSpPr/>
          <p:nvPr/>
        </p:nvCxnSpPr>
        <p:spPr>
          <a:xfrm>
            <a:off x="5829368" y="5357926"/>
            <a:ext cx="2392355" cy="29199"/>
          </a:xfrm>
          <a:prstGeom prst="line">
            <a:avLst/>
          </a:prstGeom>
          <a:ln>
            <a:solidFill>
              <a:srgbClr val="CCFFCC"/>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26" name="Callout 1 25"/>
          <p:cNvSpPr/>
          <p:nvPr/>
        </p:nvSpPr>
        <p:spPr>
          <a:xfrm>
            <a:off x="7430525" y="3633432"/>
            <a:ext cx="1284649" cy="694355"/>
          </a:xfrm>
          <a:prstGeom prst="borderCallout1">
            <a:avLst>
              <a:gd name="adj1" fmla="val 106750"/>
              <a:gd name="adj2" fmla="val 46212"/>
              <a:gd name="adj3" fmla="val 244167"/>
              <a:gd name="adj4" fmla="val 57120"/>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err="1" smtClean="0">
                <a:solidFill>
                  <a:schemeClr val="tx1"/>
                </a:solidFill>
              </a:rPr>
              <a:t>Employment</a:t>
            </a:r>
            <a:r>
              <a:rPr lang="it-IT" sz="1600" dirty="0" smtClean="0">
                <a:solidFill>
                  <a:schemeClr val="tx1"/>
                </a:solidFill>
              </a:rPr>
              <a:t> </a:t>
            </a:r>
            <a:r>
              <a:rPr lang="it-IT" sz="1600" dirty="0" err="1" smtClean="0">
                <a:solidFill>
                  <a:schemeClr val="tx1"/>
                </a:solidFill>
              </a:rPr>
              <a:t>doubled</a:t>
            </a:r>
            <a:endParaRPr lang="it-IT" sz="1600" dirty="0">
              <a:solidFill>
                <a:schemeClr val="tx1"/>
              </a:solidFill>
            </a:endParaRPr>
          </a:p>
        </p:txBody>
      </p:sp>
      <p:sp>
        <p:nvSpPr>
          <p:cNvPr id="27" name="Callout 1 26"/>
          <p:cNvSpPr/>
          <p:nvPr/>
        </p:nvSpPr>
        <p:spPr>
          <a:xfrm>
            <a:off x="4079337" y="5495729"/>
            <a:ext cx="1284649" cy="1167940"/>
          </a:xfrm>
          <a:prstGeom prst="borderCallout1">
            <a:avLst>
              <a:gd name="adj1" fmla="val 79250"/>
              <a:gd name="adj2" fmla="val 757"/>
              <a:gd name="adj3" fmla="val -10500"/>
              <a:gd name="adj4" fmla="val -48561"/>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dirty="0">
                <a:solidFill>
                  <a:srgbClr val="000000"/>
                </a:solidFill>
              </a:rPr>
              <a:t>Agreement with a large </a:t>
            </a:r>
            <a:r>
              <a:rPr lang="it-IT" sz="1600" b="1" dirty="0" err="1">
                <a:solidFill>
                  <a:srgbClr val="000000"/>
                </a:solidFill>
              </a:rPr>
              <a:t>retailing</a:t>
            </a:r>
            <a:r>
              <a:rPr lang="it-IT" sz="1600" b="1" dirty="0">
                <a:solidFill>
                  <a:srgbClr val="000000"/>
                </a:solidFill>
              </a:rPr>
              <a:t> </a:t>
            </a:r>
            <a:r>
              <a:rPr lang="it-IT" sz="1600" dirty="0" err="1" smtClean="0">
                <a:solidFill>
                  <a:srgbClr val="000000"/>
                </a:solidFill>
              </a:rPr>
              <a:t>chain</a:t>
            </a:r>
            <a:r>
              <a:rPr lang="it-IT" sz="1600" dirty="0" smtClean="0">
                <a:solidFill>
                  <a:srgbClr val="000000"/>
                </a:solidFill>
              </a:rPr>
              <a:t> </a:t>
            </a:r>
            <a:r>
              <a:rPr lang="it-IT" sz="1600" dirty="0" err="1">
                <a:solidFill>
                  <a:srgbClr val="000000"/>
                </a:solidFill>
              </a:rPr>
              <a:t>signed</a:t>
            </a:r>
            <a:endParaRPr lang="it-IT" sz="1600" dirty="0">
              <a:solidFill>
                <a:srgbClr val="000000"/>
              </a:solidFill>
            </a:endParaRPr>
          </a:p>
        </p:txBody>
      </p:sp>
      <p:sp>
        <p:nvSpPr>
          <p:cNvPr id="28" name="Callout 1 27"/>
          <p:cNvSpPr/>
          <p:nvPr/>
        </p:nvSpPr>
        <p:spPr>
          <a:xfrm>
            <a:off x="7872283" y="5648129"/>
            <a:ext cx="1284649" cy="1167940"/>
          </a:xfrm>
          <a:prstGeom prst="borderCallout1">
            <a:avLst>
              <a:gd name="adj1" fmla="val -22058"/>
              <a:gd name="adj2" fmla="val 26984"/>
              <a:gd name="adj3" fmla="val -500"/>
              <a:gd name="adj4" fmla="val 46894"/>
            </a:avLst>
          </a:prstGeom>
          <a:solidFill>
            <a:srgbClr val="F2F2F2"/>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dirty="0">
                <a:solidFill>
                  <a:schemeClr val="tx1"/>
                </a:solidFill>
              </a:rPr>
              <a:t>The </a:t>
            </a:r>
            <a:r>
              <a:rPr lang="it-IT" sz="1600" dirty="0" err="1">
                <a:solidFill>
                  <a:schemeClr val="tx1"/>
                </a:solidFill>
              </a:rPr>
              <a:t>Research</a:t>
            </a:r>
            <a:r>
              <a:rPr lang="it-IT" sz="1600" dirty="0">
                <a:solidFill>
                  <a:schemeClr val="tx1"/>
                </a:solidFill>
              </a:rPr>
              <a:t> Center </a:t>
            </a:r>
            <a:r>
              <a:rPr lang="it-IT" sz="1600" dirty="0" err="1">
                <a:solidFill>
                  <a:schemeClr val="tx1"/>
                </a:solidFill>
              </a:rPr>
              <a:t>started</a:t>
            </a:r>
            <a:r>
              <a:rPr lang="it-IT" sz="1600" dirty="0">
                <a:solidFill>
                  <a:schemeClr val="tx1"/>
                </a:solidFill>
              </a:rPr>
              <a:t> </a:t>
            </a:r>
            <a:r>
              <a:rPr lang="it-IT" sz="1600" dirty="0" err="1">
                <a:solidFill>
                  <a:schemeClr val="tx1"/>
                </a:solidFill>
              </a:rPr>
              <a:t>working</a:t>
            </a:r>
            <a:endParaRPr lang="it-IT" sz="1600" dirty="0">
              <a:solidFill>
                <a:schemeClr val="tx1"/>
              </a:solidFill>
            </a:endParaRPr>
          </a:p>
        </p:txBody>
      </p:sp>
      <p:sp>
        <p:nvSpPr>
          <p:cNvPr id="29" name="Fumetto 1 28"/>
          <p:cNvSpPr/>
          <p:nvPr/>
        </p:nvSpPr>
        <p:spPr>
          <a:xfrm>
            <a:off x="2802870" y="6175485"/>
            <a:ext cx="1124068" cy="488184"/>
          </a:xfrm>
          <a:prstGeom prst="wedgeRectCallout">
            <a:avLst>
              <a:gd name="adj1" fmla="val 3842"/>
              <a:gd name="adj2" fmla="val -203656"/>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b="1" dirty="0"/>
              <a:t>1 YEAR</a:t>
            </a:r>
          </a:p>
        </p:txBody>
      </p:sp>
      <p:sp>
        <p:nvSpPr>
          <p:cNvPr id="30" name="Fumetto 1 29"/>
          <p:cNvSpPr/>
          <p:nvPr/>
        </p:nvSpPr>
        <p:spPr>
          <a:xfrm>
            <a:off x="4473491" y="4801373"/>
            <a:ext cx="1124068" cy="488184"/>
          </a:xfrm>
          <a:prstGeom prst="wedgeRectCallout">
            <a:avLst>
              <a:gd name="adj1" fmla="val 75271"/>
              <a:gd name="adj2" fmla="val 71472"/>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b="1" dirty="0"/>
              <a:t>2 YEAR</a:t>
            </a:r>
          </a:p>
        </p:txBody>
      </p:sp>
      <p:sp>
        <p:nvSpPr>
          <p:cNvPr id="31" name="Fumetto 1 30"/>
          <p:cNvSpPr/>
          <p:nvPr/>
        </p:nvSpPr>
        <p:spPr>
          <a:xfrm>
            <a:off x="6551983" y="4674608"/>
            <a:ext cx="1124068" cy="488184"/>
          </a:xfrm>
          <a:prstGeom prst="wedgeRectCallout">
            <a:avLst>
              <a:gd name="adj1" fmla="val 90856"/>
              <a:gd name="adj2" fmla="val 86425"/>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b="1" dirty="0"/>
              <a:t>3 YEAR</a:t>
            </a:r>
          </a:p>
        </p:txBody>
      </p:sp>
      <p:sp>
        <p:nvSpPr>
          <p:cNvPr id="21" name="CasellaDiTesto 20"/>
          <p:cNvSpPr txBox="1"/>
          <p:nvPr/>
        </p:nvSpPr>
        <p:spPr>
          <a:xfrm>
            <a:off x="319314" y="28024"/>
            <a:ext cx="8621485" cy="1477328"/>
          </a:xfrm>
          <a:prstGeom prst="rect">
            <a:avLst/>
          </a:prstGeom>
          <a:solidFill>
            <a:srgbClr val="F2F2F2"/>
          </a:solidFill>
        </p:spPr>
        <p:txBody>
          <a:bodyPr wrap="square" rtlCol="0">
            <a:spAutoFit/>
          </a:bodyPr>
          <a:lstStyle/>
          <a:p>
            <a:pPr algn="just"/>
            <a:r>
              <a:rPr lang="en-US" b="1" dirty="0">
                <a:solidFill>
                  <a:srgbClr val="800000"/>
                </a:solidFill>
              </a:rPr>
              <a:t>Ranchers, dairy producers, other </a:t>
            </a:r>
            <a:r>
              <a:rPr lang="en-US" b="1" dirty="0" smtClean="0">
                <a:solidFill>
                  <a:srgbClr val="800000"/>
                </a:solidFill>
              </a:rPr>
              <a:t>farmer, the business support organizations, the association of female entrepreneurs, the </a:t>
            </a:r>
            <a:r>
              <a:rPr lang="en-US" b="1" dirty="0">
                <a:solidFill>
                  <a:srgbClr val="800000"/>
                </a:solidFill>
              </a:rPr>
              <a:t>transporters, </a:t>
            </a:r>
            <a:r>
              <a:rPr lang="en-US" b="1" dirty="0" smtClean="0">
                <a:solidFill>
                  <a:srgbClr val="800000"/>
                </a:solidFill>
              </a:rPr>
              <a:t>the </a:t>
            </a:r>
            <a:r>
              <a:rPr lang="en-US" b="1" dirty="0">
                <a:solidFill>
                  <a:srgbClr val="800000"/>
                </a:solidFill>
              </a:rPr>
              <a:t>municipality and the university </a:t>
            </a:r>
            <a:r>
              <a:rPr lang="en-US" b="1" dirty="0" smtClean="0">
                <a:solidFill>
                  <a:srgbClr val="800000"/>
                </a:solidFill>
              </a:rPr>
              <a:t>set up a </a:t>
            </a:r>
            <a:r>
              <a:rPr lang="en-US" b="1" dirty="0">
                <a:solidFill>
                  <a:srgbClr val="800000"/>
                </a:solidFill>
              </a:rPr>
              <a:t>Committee, with the task of  finding out how to </a:t>
            </a:r>
            <a:r>
              <a:rPr lang="en-US" b="1" dirty="0" err="1">
                <a:solidFill>
                  <a:srgbClr val="800000"/>
                </a:solidFill>
              </a:rPr>
              <a:t>realise</a:t>
            </a:r>
            <a:r>
              <a:rPr lang="en-US" b="1" dirty="0">
                <a:solidFill>
                  <a:srgbClr val="800000"/>
                </a:solidFill>
              </a:rPr>
              <a:t> the identified missing elements, </a:t>
            </a:r>
            <a:r>
              <a:rPr lang="en-US" b="1" dirty="0" smtClean="0">
                <a:solidFill>
                  <a:srgbClr val="800000"/>
                </a:solidFill>
              </a:rPr>
              <a:t>by using available national </a:t>
            </a:r>
            <a:r>
              <a:rPr lang="en-US" b="1" dirty="0">
                <a:solidFill>
                  <a:srgbClr val="800000"/>
                </a:solidFill>
              </a:rPr>
              <a:t>plans, international cooperation, and private funds.</a:t>
            </a:r>
          </a:p>
        </p:txBody>
      </p:sp>
    </p:spTree>
    <p:extLst>
      <p:ext uri="{BB962C8B-B14F-4D97-AF65-F5344CB8AC3E}">
        <p14:creationId xmlns:p14="http://schemas.microsoft.com/office/powerpoint/2010/main" val="1102136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dissolve">
                                      <p:cBhvr>
                                        <p:cTn id="12" dur="20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strVal val="#ppt_w*0.70"/>
                                          </p:val>
                                        </p:tav>
                                        <p:tav tm="100000">
                                          <p:val>
                                            <p:strVal val="#ppt_w"/>
                                          </p:val>
                                        </p:tav>
                                      </p:tavLst>
                                    </p:anim>
                                    <p:anim calcmode="lin" valueType="num">
                                      <p:cBhvr>
                                        <p:cTn id="18" dur="1000" fill="hold"/>
                                        <p:tgtEl>
                                          <p:spTgt spid="14"/>
                                        </p:tgtEl>
                                        <p:attrNameLst>
                                          <p:attrName>ppt_h</p:attrName>
                                        </p:attrNameLst>
                                      </p:cBhvr>
                                      <p:tavLst>
                                        <p:tav tm="0">
                                          <p:val>
                                            <p:strVal val="#ppt_h"/>
                                          </p:val>
                                        </p:tav>
                                        <p:tav tm="100000">
                                          <p:val>
                                            <p:strVal val="#ppt_h"/>
                                          </p:val>
                                        </p:tav>
                                      </p:tavLst>
                                    </p:anim>
                                    <p:animEffect transition="in" filter="fade">
                                      <p:cBhvr>
                                        <p:cTn id="19" dur="10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20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2000" fill="hold"/>
                                        <p:tgtEl>
                                          <p:spTgt spid="22"/>
                                        </p:tgtEl>
                                        <p:attrNameLst>
                                          <p:attrName>ppt_w</p:attrName>
                                        </p:attrNameLst>
                                      </p:cBhvr>
                                      <p:tavLst>
                                        <p:tav tm="0">
                                          <p:val>
                                            <p:strVal val="#ppt_w*0.70"/>
                                          </p:val>
                                        </p:tav>
                                        <p:tav tm="100000">
                                          <p:val>
                                            <p:strVal val="#ppt_w"/>
                                          </p:val>
                                        </p:tav>
                                      </p:tavLst>
                                    </p:anim>
                                    <p:anim calcmode="lin" valueType="num">
                                      <p:cBhvr>
                                        <p:cTn id="30" dur="2000" fill="hold"/>
                                        <p:tgtEl>
                                          <p:spTgt spid="22"/>
                                        </p:tgtEl>
                                        <p:attrNameLst>
                                          <p:attrName>ppt_h</p:attrName>
                                        </p:attrNameLst>
                                      </p:cBhvr>
                                      <p:tavLst>
                                        <p:tav tm="0">
                                          <p:val>
                                            <p:strVal val="#ppt_h"/>
                                          </p:val>
                                        </p:tav>
                                        <p:tav tm="100000">
                                          <p:val>
                                            <p:strVal val="#ppt_h"/>
                                          </p:val>
                                        </p:tav>
                                      </p:tavLst>
                                    </p:anim>
                                    <p:animEffect transition="in" filter="fade">
                                      <p:cBhvr>
                                        <p:cTn id="31" dur="20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1000" fill="hold"/>
                                        <p:tgtEl>
                                          <p:spTgt spid="16"/>
                                        </p:tgtEl>
                                        <p:attrNameLst>
                                          <p:attrName>ppt_w</p:attrName>
                                        </p:attrNameLst>
                                      </p:cBhvr>
                                      <p:tavLst>
                                        <p:tav tm="0">
                                          <p:val>
                                            <p:strVal val="#ppt_w*0.70"/>
                                          </p:val>
                                        </p:tav>
                                        <p:tav tm="100000">
                                          <p:val>
                                            <p:strVal val="#ppt_w"/>
                                          </p:val>
                                        </p:tav>
                                      </p:tavLst>
                                    </p:anim>
                                    <p:anim calcmode="lin" valueType="num">
                                      <p:cBhvr>
                                        <p:cTn id="37" dur="1000" fill="hold"/>
                                        <p:tgtEl>
                                          <p:spTgt spid="16"/>
                                        </p:tgtEl>
                                        <p:attrNameLst>
                                          <p:attrName>ppt_h</p:attrName>
                                        </p:attrNameLst>
                                      </p:cBhvr>
                                      <p:tavLst>
                                        <p:tav tm="0">
                                          <p:val>
                                            <p:strVal val="#ppt_h"/>
                                          </p:val>
                                        </p:tav>
                                        <p:tav tm="100000">
                                          <p:val>
                                            <p:strVal val="#ppt_h"/>
                                          </p:val>
                                        </p:tav>
                                      </p:tavLst>
                                    </p:anim>
                                    <p:animEffect transition="in" filter="fade">
                                      <p:cBhvr>
                                        <p:cTn id="38" dur="10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p:cTn id="43" dur="1000" fill="hold"/>
                                        <p:tgtEl>
                                          <p:spTgt spid="27"/>
                                        </p:tgtEl>
                                        <p:attrNameLst>
                                          <p:attrName>ppt_w</p:attrName>
                                        </p:attrNameLst>
                                      </p:cBhvr>
                                      <p:tavLst>
                                        <p:tav tm="0">
                                          <p:val>
                                            <p:strVal val="#ppt_w*0.70"/>
                                          </p:val>
                                        </p:tav>
                                        <p:tav tm="100000">
                                          <p:val>
                                            <p:strVal val="#ppt_w"/>
                                          </p:val>
                                        </p:tav>
                                      </p:tavLst>
                                    </p:anim>
                                    <p:anim calcmode="lin" valueType="num">
                                      <p:cBhvr>
                                        <p:cTn id="44" dur="1000" fill="hold"/>
                                        <p:tgtEl>
                                          <p:spTgt spid="27"/>
                                        </p:tgtEl>
                                        <p:attrNameLst>
                                          <p:attrName>ppt_h</p:attrName>
                                        </p:attrNameLst>
                                      </p:cBhvr>
                                      <p:tavLst>
                                        <p:tav tm="0">
                                          <p:val>
                                            <p:strVal val="#ppt_h"/>
                                          </p:val>
                                        </p:tav>
                                        <p:tav tm="100000">
                                          <p:val>
                                            <p:strVal val="#ppt_h"/>
                                          </p:val>
                                        </p:tav>
                                      </p:tavLst>
                                    </p:anim>
                                    <p:animEffect transition="in" filter="fade">
                                      <p:cBhvr>
                                        <p:cTn id="45" dur="10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2000" fill="hold"/>
                                        <p:tgtEl>
                                          <p:spTgt spid="20"/>
                                        </p:tgtEl>
                                        <p:attrNameLst>
                                          <p:attrName>ppt_w</p:attrName>
                                        </p:attrNameLst>
                                      </p:cBhvr>
                                      <p:tavLst>
                                        <p:tav tm="0">
                                          <p:val>
                                            <p:strVal val="#ppt_w*0.70"/>
                                          </p:val>
                                        </p:tav>
                                        <p:tav tm="100000">
                                          <p:val>
                                            <p:strVal val="#ppt_w"/>
                                          </p:val>
                                        </p:tav>
                                      </p:tavLst>
                                    </p:anim>
                                    <p:anim calcmode="lin" valueType="num">
                                      <p:cBhvr>
                                        <p:cTn id="56" dur="2000" fill="hold"/>
                                        <p:tgtEl>
                                          <p:spTgt spid="20"/>
                                        </p:tgtEl>
                                        <p:attrNameLst>
                                          <p:attrName>ppt_h</p:attrName>
                                        </p:attrNameLst>
                                      </p:cBhvr>
                                      <p:tavLst>
                                        <p:tav tm="0">
                                          <p:val>
                                            <p:strVal val="#ppt_h"/>
                                          </p:val>
                                        </p:tav>
                                        <p:tav tm="100000">
                                          <p:val>
                                            <p:strVal val="#ppt_h"/>
                                          </p:val>
                                        </p:tav>
                                      </p:tavLst>
                                    </p:anim>
                                    <p:animEffect transition="in" filter="fade">
                                      <p:cBhvr>
                                        <p:cTn id="57" dur="2000"/>
                                        <p:tgtEl>
                                          <p:spTgt spid="20"/>
                                        </p:tgtEl>
                                      </p:cBhvr>
                                    </p:animEffect>
                                  </p:childTnLst>
                                </p:cTn>
                              </p:par>
                            </p:childTnLst>
                          </p:cTn>
                        </p:par>
                        <p:par>
                          <p:cTn id="58" fill="hold">
                            <p:stCondLst>
                              <p:cond delay="2000"/>
                            </p:stCondLst>
                            <p:childTnLst>
                              <p:par>
                                <p:cTn id="59" presetID="55" presetClass="entr" presetSubtype="0"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1000" fill="hold"/>
                                        <p:tgtEl>
                                          <p:spTgt spid="23"/>
                                        </p:tgtEl>
                                        <p:attrNameLst>
                                          <p:attrName>ppt_w</p:attrName>
                                        </p:attrNameLst>
                                      </p:cBhvr>
                                      <p:tavLst>
                                        <p:tav tm="0">
                                          <p:val>
                                            <p:strVal val="#ppt_w*0.70"/>
                                          </p:val>
                                        </p:tav>
                                        <p:tav tm="100000">
                                          <p:val>
                                            <p:strVal val="#ppt_w"/>
                                          </p:val>
                                        </p:tav>
                                      </p:tavLst>
                                    </p:anim>
                                    <p:anim calcmode="lin" valueType="num">
                                      <p:cBhvr>
                                        <p:cTn id="62" dur="1000" fill="hold"/>
                                        <p:tgtEl>
                                          <p:spTgt spid="23"/>
                                        </p:tgtEl>
                                        <p:attrNameLst>
                                          <p:attrName>ppt_h</p:attrName>
                                        </p:attrNameLst>
                                      </p:cBhvr>
                                      <p:tavLst>
                                        <p:tav tm="0">
                                          <p:val>
                                            <p:strVal val="#ppt_h"/>
                                          </p:val>
                                        </p:tav>
                                        <p:tav tm="100000">
                                          <p:val>
                                            <p:strVal val="#ppt_h"/>
                                          </p:val>
                                        </p:tav>
                                      </p:tavLst>
                                    </p:anim>
                                    <p:animEffect transition="in" filter="fade">
                                      <p:cBhvr>
                                        <p:cTn id="63" dur="1000"/>
                                        <p:tgtEl>
                                          <p:spTgt spid="23"/>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p:cTn id="68" dur="1000" fill="hold"/>
                                        <p:tgtEl>
                                          <p:spTgt spid="24"/>
                                        </p:tgtEl>
                                        <p:attrNameLst>
                                          <p:attrName>ppt_w</p:attrName>
                                        </p:attrNameLst>
                                      </p:cBhvr>
                                      <p:tavLst>
                                        <p:tav tm="0">
                                          <p:val>
                                            <p:strVal val="#ppt_w*0.70"/>
                                          </p:val>
                                        </p:tav>
                                        <p:tav tm="100000">
                                          <p:val>
                                            <p:strVal val="#ppt_w"/>
                                          </p:val>
                                        </p:tav>
                                      </p:tavLst>
                                    </p:anim>
                                    <p:anim calcmode="lin" valueType="num">
                                      <p:cBhvr>
                                        <p:cTn id="69" dur="1000" fill="hold"/>
                                        <p:tgtEl>
                                          <p:spTgt spid="24"/>
                                        </p:tgtEl>
                                        <p:attrNameLst>
                                          <p:attrName>ppt_h</p:attrName>
                                        </p:attrNameLst>
                                      </p:cBhvr>
                                      <p:tavLst>
                                        <p:tav tm="0">
                                          <p:val>
                                            <p:strVal val="#ppt_h"/>
                                          </p:val>
                                        </p:tav>
                                        <p:tav tm="100000">
                                          <p:val>
                                            <p:strVal val="#ppt_h"/>
                                          </p:val>
                                        </p:tav>
                                      </p:tavLst>
                                    </p:anim>
                                    <p:animEffect transition="in" filter="fade">
                                      <p:cBhvr>
                                        <p:cTn id="70" dur="10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500"/>
                                        <p:tgtEl>
                                          <p:spTgt spid="31"/>
                                        </p:tgtEl>
                                      </p:cBhvr>
                                    </p:animEffect>
                                  </p:childTnLst>
                                </p:cTn>
                              </p:par>
                            </p:childTnLst>
                          </p:cTn>
                        </p:par>
                      </p:childTnLst>
                    </p:cTn>
                  </p:par>
                  <p:par>
                    <p:cTn id="76" fill="hold">
                      <p:stCondLst>
                        <p:cond delay="indefinite"/>
                      </p:stCondLst>
                      <p:childTnLst>
                        <p:par>
                          <p:cTn id="77" fill="hold">
                            <p:stCondLst>
                              <p:cond delay="0"/>
                            </p:stCondLst>
                            <p:childTnLst>
                              <p:par>
                                <p:cTn id="78" presetID="55" presetClass="entr" presetSubtype="0"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p:cTn id="80" dur="1000" fill="hold"/>
                                        <p:tgtEl>
                                          <p:spTgt spid="26"/>
                                        </p:tgtEl>
                                        <p:attrNameLst>
                                          <p:attrName>ppt_w</p:attrName>
                                        </p:attrNameLst>
                                      </p:cBhvr>
                                      <p:tavLst>
                                        <p:tav tm="0">
                                          <p:val>
                                            <p:strVal val="#ppt_w*0.70"/>
                                          </p:val>
                                        </p:tav>
                                        <p:tav tm="100000">
                                          <p:val>
                                            <p:strVal val="#ppt_w"/>
                                          </p:val>
                                        </p:tav>
                                      </p:tavLst>
                                    </p:anim>
                                    <p:anim calcmode="lin" valueType="num">
                                      <p:cBhvr>
                                        <p:cTn id="81" dur="1000" fill="hold"/>
                                        <p:tgtEl>
                                          <p:spTgt spid="26"/>
                                        </p:tgtEl>
                                        <p:attrNameLst>
                                          <p:attrName>ppt_h</p:attrName>
                                        </p:attrNameLst>
                                      </p:cBhvr>
                                      <p:tavLst>
                                        <p:tav tm="0">
                                          <p:val>
                                            <p:strVal val="#ppt_h"/>
                                          </p:val>
                                        </p:tav>
                                        <p:tav tm="100000">
                                          <p:val>
                                            <p:strVal val="#ppt_h"/>
                                          </p:val>
                                        </p:tav>
                                      </p:tavLst>
                                    </p:anim>
                                    <p:animEffect transition="in" filter="fade">
                                      <p:cBhvr>
                                        <p:cTn id="82" dur="10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55"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1000" fill="hold"/>
                                        <p:tgtEl>
                                          <p:spTgt spid="28"/>
                                        </p:tgtEl>
                                        <p:attrNameLst>
                                          <p:attrName>ppt_w</p:attrName>
                                        </p:attrNameLst>
                                      </p:cBhvr>
                                      <p:tavLst>
                                        <p:tav tm="0">
                                          <p:val>
                                            <p:strVal val="#ppt_w*0.70"/>
                                          </p:val>
                                        </p:tav>
                                        <p:tav tm="100000">
                                          <p:val>
                                            <p:strVal val="#ppt_w"/>
                                          </p:val>
                                        </p:tav>
                                      </p:tavLst>
                                    </p:anim>
                                    <p:anim calcmode="lin" valueType="num">
                                      <p:cBhvr>
                                        <p:cTn id="88" dur="1000" fill="hold"/>
                                        <p:tgtEl>
                                          <p:spTgt spid="28"/>
                                        </p:tgtEl>
                                        <p:attrNameLst>
                                          <p:attrName>ppt_h</p:attrName>
                                        </p:attrNameLst>
                                      </p:cBhvr>
                                      <p:tavLst>
                                        <p:tav tm="0">
                                          <p:val>
                                            <p:strVal val="#ppt_h"/>
                                          </p:val>
                                        </p:tav>
                                        <p:tav tm="100000">
                                          <p:val>
                                            <p:strVal val="#ppt_h"/>
                                          </p:val>
                                        </p:tav>
                                      </p:tavLst>
                                    </p:anim>
                                    <p:animEffect transition="in" filter="fade">
                                      <p:cBhvr>
                                        <p:cTn id="89"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5" grpId="0" animBg="1"/>
      <p:bldP spid="16" grpId="0" animBg="1"/>
      <p:bldP spid="20" grpId="0" animBg="1"/>
      <p:bldP spid="22" grpId="0" animBg="1"/>
      <p:bldP spid="23" grpId="0" animBg="1"/>
      <p:bldP spid="24" grpId="0" animBg="1"/>
      <p:bldP spid="26" grpId="0" animBg="1"/>
      <p:bldP spid="27" grpId="0" animBg="1"/>
      <p:bldP spid="28" grpId="0" animBg="1"/>
      <p:bldP spid="29" grpId="0" animBg="1"/>
      <p:bldP spid="30" grpId="0" animBg="1"/>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61242"/>
            <a:ext cx="9144000" cy="6858000"/>
          </a:xfrm>
          <a:prstGeom prst="rect">
            <a:avLst/>
          </a:prstGeom>
        </p:spPr>
      </p:pic>
      <p:sp>
        <p:nvSpPr>
          <p:cNvPr id="9" name="CasellaDiTesto 8"/>
          <p:cNvSpPr txBox="1"/>
          <p:nvPr/>
        </p:nvSpPr>
        <p:spPr>
          <a:xfrm>
            <a:off x="2834481" y="662234"/>
            <a:ext cx="5792684" cy="338554"/>
          </a:xfrm>
          <a:prstGeom prst="rect">
            <a:avLst/>
          </a:prstGeom>
          <a:noFill/>
        </p:spPr>
        <p:txBody>
          <a:bodyPr wrap="square" rtlCol="0">
            <a:spAutoFit/>
          </a:bodyPr>
          <a:lstStyle/>
          <a:p>
            <a:pPr algn="ctr"/>
            <a:r>
              <a:rPr lang="it-IT" sz="1600" b="1" i="1" dirty="0" err="1" smtClean="0">
                <a:solidFill>
                  <a:srgbClr val="800000"/>
                </a:solidFill>
              </a:rPr>
              <a:t>Exercise</a:t>
            </a:r>
            <a:r>
              <a:rPr lang="it-IT" sz="1600" b="1" i="1" dirty="0" smtClean="0">
                <a:solidFill>
                  <a:srgbClr val="800000"/>
                </a:solidFill>
              </a:rPr>
              <a:t> N</a:t>
            </a:r>
            <a:r>
              <a:rPr lang="it-IT" sz="1600" b="1" i="1" dirty="0">
                <a:solidFill>
                  <a:srgbClr val="800000"/>
                </a:solidFill>
              </a:rPr>
              <a:t>°  </a:t>
            </a:r>
            <a:r>
              <a:rPr lang="it-IT" sz="1600" b="1" i="1" dirty="0" smtClean="0">
                <a:solidFill>
                  <a:srgbClr val="800000"/>
                </a:solidFill>
              </a:rPr>
              <a:t>1</a:t>
            </a:r>
            <a:endParaRPr lang="it-IT" sz="1600" b="1" i="1" dirty="0">
              <a:solidFill>
                <a:srgbClr val="800000"/>
              </a:solidFill>
            </a:endParaRPr>
          </a:p>
        </p:txBody>
      </p:sp>
      <p:sp>
        <p:nvSpPr>
          <p:cNvPr id="10" name="Rettangolo 9"/>
          <p:cNvSpPr/>
          <p:nvPr/>
        </p:nvSpPr>
        <p:spPr>
          <a:xfrm>
            <a:off x="1936051" y="3875273"/>
            <a:ext cx="5818420" cy="400110"/>
          </a:xfrm>
          <a:prstGeom prst="rect">
            <a:avLst/>
          </a:prstGeom>
          <a:ln>
            <a:solidFill>
              <a:srgbClr val="800000"/>
            </a:solidFill>
          </a:ln>
        </p:spPr>
        <p:txBody>
          <a:bodyPr wrap="square">
            <a:spAutoFit/>
          </a:bodyPr>
          <a:lstStyle/>
          <a:p>
            <a:r>
              <a:rPr lang="it-IT" sz="2000" dirty="0" smtClean="0">
                <a:latin typeface="Arial"/>
                <a:cs typeface="Arial"/>
              </a:rPr>
              <a:t>With the </a:t>
            </a:r>
            <a:r>
              <a:rPr lang="it-IT" sz="2000" dirty="0" err="1" smtClean="0">
                <a:latin typeface="Arial"/>
                <a:cs typeface="Arial"/>
              </a:rPr>
              <a:t>local</a:t>
            </a:r>
            <a:r>
              <a:rPr lang="it-IT" sz="2000" dirty="0" smtClean="0">
                <a:latin typeface="Arial"/>
                <a:cs typeface="Arial"/>
              </a:rPr>
              <a:t> </a:t>
            </a:r>
            <a:r>
              <a:rPr lang="it-IT" sz="2000" dirty="0" err="1" smtClean="0">
                <a:latin typeface="Arial"/>
                <a:cs typeface="Arial"/>
              </a:rPr>
              <a:t>entrepreneurs</a:t>
            </a:r>
            <a:endParaRPr lang="it-IT" sz="2000" dirty="0">
              <a:latin typeface="Arial"/>
              <a:cs typeface="Arial"/>
            </a:endParaRPr>
          </a:p>
        </p:txBody>
      </p:sp>
      <p:sp>
        <p:nvSpPr>
          <p:cNvPr id="12" name="Rettangolo 11"/>
          <p:cNvSpPr/>
          <p:nvPr/>
        </p:nvSpPr>
        <p:spPr>
          <a:xfrm>
            <a:off x="1936052" y="2877329"/>
            <a:ext cx="5818419" cy="400110"/>
          </a:xfrm>
          <a:prstGeom prst="rect">
            <a:avLst/>
          </a:prstGeom>
          <a:ln>
            <a:solidFill>
              <a:srgbClr val="800000"/>
            </a:solidFill>
          </a:ln>
        </p:spPr>
        <p:txBody>
          <a:bodyPr wrap="square">
            <a:spAutoFit/>
          </a:bodyPr>
          <a:lstStyle/>
          <a:p>
            <a:pPr lvl="0"/>
            <a:r>
              <a:rPr lang="it-IT" sz="2000" dirty="0" smtClean="0">
                <a:latin typeface="Arial"/>
                <a:cs typeface="Arial"/>
              </a:rPr>
              <a:t>With the public </a:t>
            </a:r>
            <a:r>
              <a:rPr lang="it-IT" sz="2000" dirty="0" err="1" smtClean="0">
                <a:latin typeface="Arial"/>
                <a:cs typeface="Arial"/>
              </a:rPr>
              <a:t>authorities</a:t>
            </a:r>
            <a:endParaRPr lang="it-IT" sz="2000" dirty="0">
              <a:latin typeface="Arial"/>
              <a:cs typeface="Arial"/>
            </a:endParaRPr>
          </a:p>
        </p:txBody>
      </p:sp>
      <p:sp>
        <p:nvSpPr>
          <p:cNvPr id="13" name="Rettangolo 12"/>
          <p:cNvSpPr/>
          <p:nvPr/>
        </p:nvSpPr>
        <p:spPr>
          <a:xfrm>
            <a:off x="1936052" y="5008384"/>
            <a:ext cx="5818419" cy="707886"/>
          </a:xfrm>
          <a:prstGeom prst="rect">
            <a:avLst/>
          </a:prstGeom>
          <a:ln>
            <a:solidFill>
              <a:srgbClr val="800000"/>
            </a:solidFill>
          </a:ln>
        </p:spPr>
        <p:txBody>
          <a:bodyPr wrap="square">
            <a:spAutoFit/>
          </a:bodyPr>
          <a:lstStyle/>
          <a:p>
            <a:pPr lvl="0"/>
            <a:r>
              <a:rPr lang="it-IT" sz="2000" dirty="0" smtClean="0">
                <a:latin typeface="Arial"/>
                <a:cs typeface="Arial"/>
              </a:rPr>
              <a:t>With </a:t>
            </a:r>
            <a:r>
              <a:rPr lang="it-IT" sz="2000" dirty="0" err="1" smtClean="0">
                <a:latin typeface="Arial"/>
                <a:cs typeface="Arial"/>
              </a:rPr>
              <a:t>local</a:t>
            </a:r>
            <a:r>
              <a:rPr lang="it-IT" sz="2000" dirty="0" smtClean="0">
                <a:latin typeface="Arial"/>
                <a:cs typeface="Arial"/>
              </a:rPr>
              <a:t> </a:t>
            </a:r>
            <a:r>
              <a:rPr lang="it-IT" sz="2000" dirty="0" err="1" smtClean="0">
                <a:latin typeface="Arial"/>
                <a:cs typeface="Arial"/>
              </a:rPr>
              <a:t>actors</a:t>
            </a:r>
            <a:r>
              <a:rPr lang="it-IT" sz="2000" dirty="0" smtClean="0">
                <a:latin typeface="Arial"/>
                <a:cs typeface="Arial"/>
              </a:rPr>
              <a:t> </a:t>
            </a:r>
            <a:r>
              <a:rPr lang="it-IT" sz="2000" dirty="0" err="1" smtClean="0">
                <a:latin typeface="Arial"/>
                <a:cs typeface="Arial"/>
              </a:rPr>
              <a:t>coming</a:t>
            </a:r>
            <a:r>
              <a:rPr lang="it-IT" sz="2000" dirty="0" smtClean="0">
                <a:latin typeface="Arial"/>
                <a:cs typeface="Arial"/>
              </a:rPr>
              <a:t> from the public, the private and the social </a:t>
            </a:r>
            <a:r>
              <a:rPr lang="it-IT" sz="2000" dirty="0" err="1" smtClean="0">
                <a:latin typeface="Arial"/>
                <a:cs typeface="Arial"/>
              </a:rPr>
              <a:t>sector</a:t>
            </a:r>
            <a:endParaRPr lang="it-IT" sz="2000" dirty="0">
              <a:latin typeface="Arial"/>
              <a:cs typeface="Arial"/>
            </a:endParaRPr>
          </a:p>
        </p:txBody>
      </p:sp>
      <p:sp>
        <p:nvSpPr>
          <p:cNvPr id="14" name="Rettangolo 13"/>
          <p:cNvSpPr/>
          <p:nvPr/>
        </p:nvSpPr>
        <p:spPr>
          <a:xfrm>
            <a:off x="1112684" y="2994313"/>
            <a:ext cx="529093" cy="400110"/>
          </a:xfrm>
          <a:prstGeom prst="rect">
            <a:avLst/>
          </a:prstGeom>
          <a:ln>
            <a:solidFill>
              <a:srgbClr val="800000"/>
            </a:solidFill>
          </a:ln>
        </p:spPr>
        <p:txBody>
          <a:bodyPr wrap="square">
            <a:spAutoFit/>
          </a:bodyPr>
          <a:lstStyle/>
          <a:p>
            <a:pPr lvl="0" algn="ctr"/>
            <a:r>
              <a:rPr lang="en-US" sz="2000" dirty="0">
                <a:latin typeface="Avenir Black Oblique"/>
                <a:cs typeface="Avenir Black Oblique"/>
              </a:rPr>
              <a:t>A</a:t>
            </a:r>
            <a:endParaRPr lang="it-IT" sz="2000" dirty="0">
              <a:latin typeface="Avenir Black Oblique"/>
              <a:cs typeface="Avenir Black Oblique"/>
            </a:endParaRPr>
          </a:p>
        </p:txBody>
      </p:sp>
      <p:sp>
        <p:nvSpPr>
          <p:cNvPr id="17" name="Rettangolo 16"/>
          <p:cNvSpPr/>
          <p:nvPr/>
        </p:nvSpPr>
        <p:spPr>
          <a:xfrm>
            <a:off x="1112683" y="4025590"/>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B</a:t>
            </a:r>
          </a:p>
        </p:txBody>
      </p:sp>
      <p:sp>
        <p:nvSpPr>
          <p:cNvPr id="18" name="Rettangolo 17"/>
          <p:cNvSpPr/>
          <p:nvPr/>
        </p:nvSpPr>
        <p:spPr>
          <a:xfrm>
            <a:off x="1112683" y="5200913"/>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C</a:t>
            </a:r>
          </a:p>
        </p:txBody>
      </p:sp>
      <p:grpSp>
        <p:nvGrpSpPr>
          <p:cNvPr id="19" name="Gruppo 18"/>
          <p:cNvGrpSpPr/>
          <p:nvPr/>
        </p:nvGrpSpPr>
        <p:grpSpPr>
          <a:xfrm>
            <a:off x="3810234" y="224075"/>
            <a:ext cx="3035735" cy="1254562"/>
            <a:chOff x="2586576" y="0"/>
            <a:chExt cx="3035735" cy="1254562"/>
          </a:xfrm>
        </p:grpSpPr>
        <p:pic>
          <p:nvPicPr>
            <p:cNvPr id="20" name="Immagine 19"/>
            <p:cNvPicPr>
              <a:picLocks noChangeAspect="1"/>
            </p:cNvPicPr>
            <p:nvPr/>
          </p:nvPicPr>
          <p:blipFill>
            <a:blip r:embed="rId3"/>
            <a:stretch>
              <a:fillRect/>
            </a:stretch>
          </p:blipFill>
          <p:spPr>
            <a:xfrm>
              <a:off x="2586576" y="0"/>
              <a:ext cx="1254562" cy="1254562"/>
            </a:xfrm>
            <a:prstGeom prst="rect">
              <a:avLst/>
            </a:prstGeom>
          </p:spPr>
        </p:pic>
        <p:cxnSp>
          <p:nvCxnSpPr>
            <p:cNvPr id="21" name="Connettore 1 20"/>
            <p:cNvCxnSpPr/>
            <p:nvPr/>
          </p:nvCxnSpPr>
          <p:spPr>
            <a:xfrm>
              <a:off x="3546858" y="433704"/>
              <a:ext cx="2075453"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Connettore 1 21"/>
            <p:cNvCxnSpPr/>
            <p:nvPr/>
          </p:nvCxnSpPr>
          <p:spPr>
            <a:xfrm>
              <a:off x="3559866" y="787474"/>
              <a:ext cx="2062445"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6" name="CasellaDiTesto 15"/>
          <p:cNvSpPr txBox="1"/>
          <p:nvPr/>
        </p:nvSpPr>
        <p:spPr>
          <a:xfrm>
            <a:off x="686120" y="1553882"/>
            <a:ext cx="7503518" cy="646331"/>
          </a:xfrm>
          <a:prstGeom prst="rect">
            <a:avLst/>
          </a:prstGeom>
          <a:noFill/>
        </p:spPr>
        <p:txBody>
          <a:bodyPr wrap="square" rtlCol="0">
            <a:spAutoFit/>
          </a:bodyPr>
          <a:lstStyle/>
          <a:p>
            <a:r>
              <a:rPr lang="it-IT" dirty="0" err="1" smtClean="0"/>
              <a:t>If</a:t>
            </a:r>
            <a:r>
              <a:rPr lang="it-IT" dirty="0" smtClean="0"/>
              <a:t> </a:t>
            </a:r>
            <a:r>
              <a:rPr lang="it-IT" dirty="0" err="1" smtClean="0"/>
              <a:t>you</a:t>
            </a:r>
            <a:r>
              <a:rPr lang="it-IT" dirty="0" smtClean="0"/>
              <a:t> </a:t>
            </a:r>
            <a:r>
              <a:rPr lang="it-IT" dirty="0" err="1" smtClean="0"/>
              <a:t>were</a:t>
            </a:r>
            <a:r>
              <a:rPr lang="it-IT" dirty="0" smtClean="0"/>
              <a:t> an </a:t>
            </a:r>
            <a:r>
              <a:rPr lang="it-IT" dirty="0" err="1" smtClean="0"/>
              <a:t>association</a:t>
            </a:r>
            <a:r>
              <a:rPr lang="it-IT" dirty="0" smtClean="0"/>
              <a:t> of </a:t>
            </a:r>
            <a:r>
              <a:rPr lang="it-IT" dirty="0" err="1" smtClean="0"/>
              <a:t>women</a:t>
            </a:r>
            <a:r>
              <a:rPr lang="it-IT" dirty="0" smtClean="0"/>
              <a:t> and </a:t>
            </a:r>
            <a:r>
              <a:rPr lang="it-IT" dirty="0" err="1" smtClean="0"/>
              <a:t>wnat</a:t>
            </a:r>
            <a:r>
              <a:rPr lang="it-IT" dirty="0" smtClean="0"/>
              <a:t> to </a:t>
            </a:r>
            <a:r>
              <a:rPr lang="it-IT" dirty="0" err="1" smtClean="0"/>
              <a:t>promote</a:t>
            </a:r>
            <a:r>
              <a:rPr lang="it-IT" dirty="0" smtClean="0"/>
              <a:t> </a:t>
            </a:r>
            <a:r>
              <a:rPr lang="it-IT" dirty="0" err="1" smtClean="0"/>
              <a:t>local</a:t>
            </a:r>
            <a:r>
              <a:rPr lang="it-IT" dirty="0" smtClean="0"/>
              <a:t> </a:t>
            </a:r>
            <a:r>
              <a:rPr lang="it-IT" dirty="0" err="1" smtClean="0"/>
              <a:t>economic</a:t>
            </a:r>
            <a:r>
              <a:rPr lang="it-IT" dirty="0" smtClean="0"/>
              <a:t> </a:t>
            </a:r>
            <a:r>
              <a:rPr lang="it-IT" dirty="0" err="1" smtClean="0"/>
              <a:t>development</a:t>
            </a:r>
            <a:r>
              <a:rPr lang="it-IT" dirty="0" smtClean="0"/>
              <a:t> on </a:t>
            </a:r>
            <a:r>
              <a:rPr lang="it-IT" dirty="0" err="1" smtClean="0"/>
              <a:t>your</a:t>
            </a:r>
            <a:r>
              <a:rPr lang="it-IT" dirty="0" smtClean="0"/>
              <a:t> </a:t>
            </a:r>
            <a:r>
              <a:rPr lang="it-IT" dirty="0" err="1" smtClean="0"/>
              <a:t>region</a:t>
            </a:r>
            <a:r>
              <a:rPr lang="it-IT" dirty="0" smtClean="0"/>
              <a:t>, with </a:t>
            </a:r>
            <a:r>
              <a:rPr lang="it-IT" dirty="0" err="1" smtClean="0"/>
              <a:t>whom</a:t>
            </a:r>
            <a:r>
              <a:rPr lang="it-IT" dirty="0" smtClean="0"/>
              <a:t> </a:t>
            </a:r>
            <a:r>
              <a:rPr lang="it-IT" dirty="0" err="1" smtClean="0"/>
              <a:t>would</a:t>
            </a:r>
            <a:r>
              <a:rPr lang="it-IT" dirty="0" smtClean="0"/>
              <a:t> </a:t>
            </a:r>
            <a:r>
              <a:rPr lang="it-IT" dirty="0" err="1" smtClean="0"/>
              <a:t>you</a:t>
            </a:r>
            <a:r>
              <a:rPr lang="it-IT" dirty="0" smtClean="0"/>
              <a:t> </a:t>
            </a:r>
            <a:r>
              <a:rPr lang="it-IT" dirty="0" err="1" smtClean="0"/>
              <a:t>esanbiish</a:t>
            </a:r>
            <a:r>
              <a:rPr lang="it-IT" dirty="0" smtClean="0"/>
              <a:t> </a:t>
            </a:r>
            <a:r>
              <a:rPr lang="it-IT" dirty="0" err="1" smtClean="0"/>
              <a:t>Ian</a:t>
            </a:r>
            <a:r>
              <a:rPr lang="it-IT" dirty="0" smtClean="0"/>
              <a:t> </a:t>
            </a:r>
            <a:r>
              <a:rPr lang="it-IT" dirty="0" err="1" smtClean="0"/>
              <a:t>alliance</a:t>
            </a:r>
            <a:r>
              <a:rPr lang="it-IT" dirty="0" smtClean="0"/>
              <a:t>?</a:t>
            </a:r>
          </a:p>
        </p:txBody>
      </p:sp>
    </p:spTree>
    <p:extLst>
      <p:ext uri="{BB962C8B-B14F-4D97-AF65-F5344CB8AC3E}">
        <p14:creationId xmlns:p14="http://schemas.microsoft.com/office/powerpoint/2010/main" val="557521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2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2000"/>
                                        <p:tgtEl>
                                          <p:spTgt spid="17"/>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2000"/>
                                        <p:tgtEl>
                                          <p:spTgt spid="18"/>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30564" y="5997356"/>
            <a:ext cx="8935567"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CasellaDiTesto 7"/>
          <p:cNvSpPr txBox="1"/>
          <p:nvPr/>
        </p:nvSpPr>
        <p:spPr>
          <a:xfrm>
            <a:off x="30564" y="6273228"/>
            <a:ext cx="734427" cy="369332"/>
          </a:xfrm>
          <a:prstGeom prst="rect">
            <a:avLst/>
          </a:prstGeom>
          <a:noFill/>
        </p:spPr>
        <p:txBody>
          <a:bodyPr wrap="square" rtlCol="0">
            <a:spAutoFit/>
          </a:bodyPr>
          <a:lstStyle/>
          <a:p>
            <a:r>
              <a:rPr lang="it-IT" dirty="0"/>
              <a:t>1970</a:t>
            </a:r>
          </a:p>
        </p:txBody>
      </p:sp>
      <p:sp>
        <p:nvSpPr>
          <p:cNvPr id="9" name="Ovale 8"/>
          <p:cNvSpPr/>
          <p:nvPr/>
        </p:nvSpPr>
        <p:spPr>
          <a:xfrm>
            <a:off x="260111" y="5905560"/>
            <a:ext cx="260109" cy="21419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Ovale 9"/>
          <p:cNvSpPr/>
          <p:nvPr/>
        </p:nvSpPr>
        <p:spPr>
          <a:xfrm>
            <a:off x="2967143" y="5919042"/>
            <a:ext cx="260109" cy="21419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Ovale 10"/>
          <p:cNvSpPr/>
          <p:nvPr/>
        </p:nvSpPr>
        <p:spPr>
          <a:xfrm>
            <a:off x="5847126" y="5904966"/>
            <a:ext cx="260109" cy="21419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CasellaDiTesto 11"/>
          <p:cNvSpPr txBox="1"/>
          <p:nvPr/>
        </p:nvSpPr>
        <p:spPr>
          <a:xfrm>
            <a:off x="2753515" y="6439304"/>
            <a:ext cx="734427" cy="369332"/>
          </a:xfrm>
          <a:prstGeom prst="rect">
            <a:avLst/>
          </a:prstGeom>
          <a:noFill/>
        </p:spPr>
        <p:txBody>
          <a:bodyPr wrap="square" rtlCol="0">
            <a:spAutoFit/>
          </a:bodyPr>
          <a:lstStyle/>
          <a:p>
            <a:r>
              <a:rPr lang="it-IT" dirty="0"/>
              <a:t>1980</a:t>
            </a:r>
          </a:p>
        </p:txBody>
      </p:sp>
      <p:sp>
        <p:nvSpPr>
          <p:cNvPr id="13" name="CasellaDiTesto 12"/>
          <p:cNvSpPr txBox="1"/>
          <p:nvPr/>
        </p:nvSpPr>
        <p:spPr>
          <a:xfrm>
            <a:off x="5647717" y="6373438"/>
            <a:ext cx="734427" cy="369332"/>
          </a:xfrm>
          <a:prstGeom prst="rect">
            <a:avLst/>
          </a:prstGeom>
          <a:noFill/>
        </p:spPr>
        <p:txBody>
          <a:bodyPr wrap="square" rtlCol="0">
            <a:spAutoFit/>
          </a:bodyPr>
          <a:lstStyle/>
          <a:p>
            <a:r>
              <a:rPr lang="it-IT" dirty="0"/>
              <a:t>1990</a:t>
            </a:r>
          </a:p>
        </p:txBody>
      </p:sp>
      <p:sp>
        <p:nvSpPr>
          <p:cNvPr id="16" name="Ovale 15"/>
          <p:cNvSpPr/>
          <p:nvPr/>
        </p:nvSpPr>
        <p:spPr>
          <a:xfrm>
            <a:off x="8213751" y="5905559"/>
            <a:ext cx="260109" cy="198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2" name="CasellaDiTesto 21"/>
          <p:cNvSpPr txBox="1"/>
          <p:nvPr/>
        </p:nvSpPr>
        <p:spPr>
          <a:xfrm>
            <a:off x="8387821" y="6302930"/>
            <a:ext cx="734427" cy="369332"/>
          </a:xfrm>
          <a:prstGeom prst="rect">
            <a:avLst/>
          </a:prstGeom>
          <a:noFill/>
        </p:spPr>
        <p:txBody>
          <a:bodyPr wrap="square" rtlCol="0">
            <a:spAutoFit/>
          </a:bodyPr>
          <a:lstStyle/>
          <a:p>
            <a:r>
              <a:rPr lang="it-IT" dirty="0"/>
              <a:t>2015</a:t>
            </a:r>
          </a:p>
        </p:txBody>
      </p:sp>
      <p:sp>
        <p:nvSpPr>
          <p:cNvPr id="23" name="Callout 1 22"/>
          <p:cNvSpPr/>
          <p:nvPr/>
        </p:nvSpPr>
        <p:spPr>
          <a:xfrm>
            <a:off x="967666" y="3241193"/>
            <a:ext cx="1382892" cy="948569"/>
          </a:xfrm>
          <a:prstGeom prst="borderCallout1">
            <a:avLst>
              <a:gd name="adj1" fmla="val 102084"/>
              <a:gd name="adj2" fmla="val 68010"/>
              <a:gd name="adj3" fmla="val 293577"/>
              <a:gd name="adj4" fmla="val 100344"/>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chemeClr val="tx1"/>
                </a:solidFill>
                <a:latin typeface="Arial Narrow"/>
                <a:cs typeface="Arial Narrow"/>
              </a:rPr>
              <a:t>S. Bagnasco </a:t>
            </a:r>
          </a:p>
          <a:p>
            <a:pPr algn="ctr"/>
            <a:r>
              <a:rPr lang="it-IT" sz="1100" b="1" dirty="0">
                <a:solidFill>
                  <a:schemeClr val="tx1"/>
                </a:solidFill>
                <a:latin typeface="Arial Narrow"/>
                <a:cs typeface="Arial Narrow"/>
              </a:rPr>
              <a:t>Highlights </a:t>
            </a:r>
            <a:r>
              <a:rPr lang="it-IT" sz="1100" b="1" dirty="0" err="1">
                <a:solidFill>
                  <a:schemeClr val="tx1"/>
                </a:solidFill>
                <a:latin typeface="Arial Narrow"/>
                <a:cs typeface="Arial Narrow"/>
              </a:rPr>
              <a:t>specicificyty</a:t>
            </a:r>
            <a:r>
              <a:rPr lang="it-IT" sz="1100" b="1" dirty="0">
                <a:solidFill>
                  <a:schemeClr val="tx1"/>
                </a:solidFill>
                <a:latin typeface="Arial Narrow"/>
                <a:cs typeface="Arial Narrow"/>
              </a:rPr>
              <a:t> of </a:t>
            </a:r>
            <a:r>
              <a:rPr lang="it-IT" sz="1100" b="1" dirty="0" err="1">
                <a:solidFill>
                  <a:schemeClr val="tx1"/>
                </a:solidFill>
                <a:latin typeface="Arial Narrow"/>
                <a:cs typeface="Arial Narrow"/>
              </a:rPr>
              <a:t>territory</a:t>
            </a:r>
            <a:r>
              <a:rPr lang="it-IT" sz="1100" b="1" dirty="0">
                <a:solidFill>
                  <a:schemeClr val="tx1"/>
                </a:solidFill>
                <a:latin typeface="Arial Narrow"/>
                <a:cs typeface="Arial Narrow"/>
              </a:rPr>
              <a:t> </a:t>
            </a:r>
            <a:r>
              <a:rPr lang="it-IT" sz="1100" b="1" dirty="0" err="1">
                <a:solidFill>
                  <a:schemeClr val="tx1"/>
                </a:solidFill>
                <a:latin typeface="Arial Narrow"/>
                <a:cs typeface="Arial Narrow"/>
              </a:rPr>
              <a:t>as</a:t>
            </a:r>
            <a:r>
              <a:rPr lang="it-IT" sz="1100" b="1" dirty="0">
                <a:solidFill>
                  <a:schemeClr val="tx1"/>
                </a:solidFill>
                <a:latin typeface="Arial Narrow"/>
                <a:cs typeface="Arial Narrow"/>
              </a:rPr>
              <a:t> </a:t>
            </a:r>
            <a:r>
              <a:rPr lang="it-IT" sz="1100" b="1" dirty="0" err="1">
                <a:solidFill>
                  <a:schemeClr val="tx1"/>
                </a:solidFill>
                <a:latin typeface="Arial Narrow"/>
                <a:cs typeface="Arial Narrow"/>
              </a:rPr>
              <a:t>development</a:t>
            </a:r>
            <a:r>
              <a:rPr lang="it-IT" sz="1100" b="1" dirty="0">
                <a:solidFill>
                  <a:schemeClr val="tx1"/>
                </a:solidFill>
                <a:latin typeface="Arial Narrow"/>
                <a:cs typeface="Arial Narrow"/>
              </a:rPr>
              <a:t> </a:t>
            </a:r>
            <a:r>
              <a:rPr lang="it-IT" sz="1100" b="1" dirty="0" err="1">
                <a:solidFill>
                  <a:schemeClr val="tx1"/>
                </a:solidFill>
                <a:latin typeface="Arial Narrow"/>
                <a:cs typeface="Arial Narrow"/>
              </a:rPr>
              <a:t>factor</a:t>
            </a:r>
            <a:endParaRPr lang="it-IT" sz="1100" b="1" dirty="0">
              <a:solidFill>
                <a:schemeClr val="tx1"/>
              </a:solidFill>
              <a:latin typeface="Arial Narrow"/>
              <a:cs typeface="Arial Narrow"/>
            </a:endParaRPr>
          </a:p>
        </p:txBody>
      </p:sp>
      <p:sp>
        <p:nvSpPr>
          <p:cNvPr id="24" name="CasellaDiTesto 23"/>
          <p:cNvSpPr txBox="1"/>
          <p:nvPr/>
        </p:nvSpPr>
        <p:spPr>
          <a:xfrm>
            <a:off x="2014891" y="6118264"/>
            <a:ext cx="734427" cy="369332"/>
          </a:xfrm>
          <a:prstGeom prst="rect">
            <a:avLst/>
          </a:prstGeom>
          <a:noFill/>
        </p:spPr>
        <p:txBody>
          <a:bodyPr wrap="square" rtlCol="0">
            <a:spAutoFit/>
          </a:bodyPr>
          <a:lstStyle/>
          <a:p>
            <a:r>
              <a:rPr lang="it-IT" dirty="0"/>
              <a:t>1977</a:t>
            </a:r>
          </a:p>
        </p:txBody>
      </p:sp>
      <p:sp>
        <p:nvSpPr>
          <p:cNvPr id="26" name="CasellaDiTesto 25"/>
          <p:cNvSpPr txBox="1"/>
          <p:nvPr/>
        </p:nvSpPr>
        <p:spPr>
          <a:xfrm>
            <a:off x="3670371" y="6088562"/>
            <a:ext cx="734427" cy="369332"/>
          </a:xfrm>
          <a:prstGeom prst="rect">
            <a:avLst/>
          </a:prstGeom>
          <a:noFill/>
        </p:spPr>
        <p:txBody>
          <a:bodyPr wrap="square" rtlCol="0">
            <a:spAutoFit/>
          </a:bodyPr>
          <a:lstStyle/>
          <a:p>
            <a:r>
              <a:rPr lang="it-IT" dirty="0"/>
              <a:t>’84</a:t>
            </a:r>
          </a:p>
        </p:txBody>
      </p:sp>
      <p:sp>
        <p:nvSpPr>
          <p:cNvPr id="30" name="CasellaDiTesto 29"/>
          <p:cNvSpPr txBox="1"/>
          <p:nvPr/>
        </p:nvSpPr>
        <p:spPr>
          <a:xfrm>
            <a:off x="1289922" y="6103861"/>
            <a:ext cx="734427" cy="369332"/>
          </a:xfrm>
          <a:prstGeom prst="rect">
            <a:avLst/>
          </a:prstGeom>
          <a:noFill/>
        </p:spPr>
        <p:txBody>
          <a:bodyPr wrap="square" rtlCol="0">
            <a:spAutoFit/>
          </a:bodyPr>
          <a:lstStyle/>
          <a:p>
            <a:r>
              <a:rPr lang="it-IT" dirty="0"/>
              <a:t>1975</a:t>
            </a:r>
          </a:p>
        </p:txBody>
      </p:sp>
      <p:sp>
        <p:nvSpPr>
          <p:cNvPr id="35" name="Callout 1 34"/>
          <p:cNvSpPr/>
          <p:nvPr/>
        </p:nvSpPr>
        <p:spPr>
          <a:xfrm>
            <a:off x="3540780" y="824107"/>
            <a:ext cx="1382892" cy="1405870"/>
          </a:xfrm>
          <a:prstGeom prst="borderCallout1">
            <a:avLst>
              <a:gd name="adj1" fmla="val 103084"/>
              <a:gd name="adj2" fmla="val 73528"/>
              <a:gd name="adj3" fmla="val 339355"/>
              <a:gd name="adj4" fmla="val 77843"/>
            </a:avLst>
          </a:prstGeom>
          <a:solidFill>
            <a:srgbClr val="FDEAD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rgbClr val="000000"/>
                </a:solidFill>
                <a:latin typeface="Arial Narrow"/>
                <a:cs typeface="Arial Narrow"/>
              </a:rPr>
              <a:t>Anthony </a:t>
            </a:r>
            <a:r>
              <a:rPr lang="it-IT" sz="1100" b="1" dirty="0" err="1">
                <a:solidFill>
                  <a:srgbClr val="000000"/>
                </a:solidFill>
                <a:latin typeface="Arial Narrow"/>
                <a:cs typeface="Arial Narrow"/>
              </a:rPr>
              <a:t>Giddens</a:t>
            </a:r>
            <a:r>
              <a:rPr lang="it-IT" sz="1100" b="1" dirty="0">
                <a:solidFill>
                  <a:srgbClr val="000000"/>
                </a:solidFill>
                <a:latin typeface="Arial Narrow"/>
                <a:cs typeface="Arial Narrow"/>
              </a:rPr>
              <a:t>, </a:t>
            </a:r>
            <a:r>
              <a:rPr lang="en-GB" sz="1100" b="1" dirty="0">
                <a:solidFill>
                  <a:srgbClr val="000000"/>
                </a:solidFill>
                <a:latin typeface="Arial Narrow"/>
                <a:cs typeface="Arial Narrow"/>
              </a:rPr>
              <a:t>: introduces the concepts  of locality and accessibility for explaining the development</a:t>
            </a:r>
            <a:r>
              <a:rPr lang="it-IT" sz="1100" b="1" dirty="0">
                <a:solidFill>
                  <a:srgbClr val="000000"/>
                </a:solidFill>
                <a:latin typeface="Arial Narrow"/>
                <a:cs typeface="Arial Narrow"/>
              </a:rPr>
              <a:t> </a:t>
            </a:r>
          </a:p>
        </p:txBody>
      </p:sp>
      <p:sp>
        <p:nvSpPr>
          <p:cNvPr id="36" name="CasellaDiTesto 35"/>
          <p:cNvSpPr txBox="1"/>
          <p:nvPr/>
        </p:nvSpPr>
        <p:spPr>
          <a:xfrm>
            <a:off x="4316396" y="6073857"/>
            <a:ext cx="734427" cy="369332"/>
          </a:xfrm>
          <a:prstGeom prst="rect">
            <a:avLst/>
          </a:prstGeom>
          <a:noFill/>
        </p:spPr>
        <p:txBody>
          <a:bodyPr wrap="square" rtlCol="0">
            <a:spAutoFit/>
          </a:bodyPr>
          <a:lstStyle/>
          <a:p>
            <a:r>
              <a:rPr lang="it-IT" dirty="0"/>
              <a:t>‘86</a:t>
            </a:r>
          </a:p>
        </p:txBody>
      </p:sp>
      <p:sp>
        <p:nvSpPr>
          <p:cNvPr id="37" name="Callout 1 36"/>
          <p:cNvSpPr/>
          <p:nvPr/>
        </p:nvSpPr>
        <p:spPr>
          <a:xfrm>
            <a:off x="5054259" y="824107"/>
            <a:ext cx="1890721" cy="1313153"/>
          </a:xfrm>
          <a:prstGeom prst="borderCallout1">
            <a:avLst>
              <a:gd name="adj1" fmla="val 100585"/>
              <a:gd name="adj2" fmla="val 14902"/>
              <a:gd name="adj3" fmla="val 386667"/>
              <a:gd name="adj4" fmla="val 16467"/>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rgbClr val="000000"/>
                </a:solidFill>
                <a:latin typeface="Arial Narrow"/>
                <a:cs typeface="Arial Narrow"/>
              </a:rPr>
              <a:t>A. </a:t>
            </a:r>
            <a:r>
              <a:rPr lang="it-IT" sz="1100" b="1" dirty="0" err="1">
                <a:solidFill>
                  <a:srgbClr val="000000"/>
                </a:solidFill>
                <a:latin typeface="Arial Narrow"/>
                <a:cs typeface="Arial Narrow"/>
              </a:rPr>
              <a:t>Vazquez-Barquero</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introduces</a:t>
            </a:r>
            <a:r>
              <a:rPr lang="it-IT" sz="1100" b="1" dirty="0">
                <a:solidFill>
                  <a:srgbClr val="000000"/>
                </a:solidFill>
                <a:latin typeface="Arial Narrow"/>
                <a:cs typeface="Arial Narrow"/>
              </a:rPr>
              <a:t> the </a:t>
            </a:r>
            <a:r>
              <a:rPr lang="it-IT" sz="1100" b="1" dirty="0" err="1">
                <a:solidFill>
                  <a:srgbClr val="000000"/>
                </a:solidFill>
                <a:latin typeface="Arial Narrow"/>
                <a:cs typeface="Arial Narrow"/>
              </a:rPr>
              <a:t>concept</a:t>
            </a:r>
            <a:r>
              <a:rPr lang="it-IT" sz="1100" b="1" dirty="0">
                <a:solidFill>
                  <a:srgbClr val="000000"/>
                </a:solidFill>
                <a:latin typeface="Arial Narrow"/>
                <a:cs typeface="Arial Narrow"/>
              </a:rPr>
              <a:t> of </a:t>
            </a:r>
            <a:r>
              <a:rPr lang="it-IT" sz="1100" b="1" dirty="0" err="1">
                <a:solidFill>
                  <a:srgbClr val="000000"/>
                </a:solidFill>
                <a:latin typeface="Arial Narrow"/>
                <a:cs typeface="Arial Narrow"/>
              </a:rPr>
              <a:t>endougenous</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potential</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highlighting</a:t>
            </a:r>
            <a:r>
              <a:rPr lang="it-IT" sz="1100" b="1" dirty="0">
                <a:solidFill>
                  <a:srgbClr val="000000"/>
                </a:solidFill>
                <a:latin typeface="Arial Narrow"/>
                <a:cs typeface="Arial Narrow"/>
              </a:rPr>
              <a:t> the </a:t>
            </a:r>
            <a:r>
              <a:rPr lang="en-GB" sz="1100" b="1" dirty="0">
                <a:solidFill>
                  <a:srgbClr val="000000"/>
                </a:solidFill>
                <a:latin typeface="Arial Narrow"/>
                <a:cs typeface="Arial Narrow"/>
              </a:rPr>
              <a:t>relevance to local civil society collective governance</a:t>
            </a:r>
            <a:endParaRPr lang="it-IT" sz="1100" b="1" dirty="0">
              <a:solidFill>
                <a:srgbClr val="000000"/>
              </a:solidFill>
              <a:latin typeface="Arial Narrow"/>
              <a:cs typeface="Arial Narrow"/>
            </a:endParaRPr>
          </a:p>
        </p:txBody>
      </p:sp>
      <p:sp>
        <p:nvSpPr>
          <p:cNvPr id="38" name="CasellaDiTesto 37"/>
          <p:cNvSpPr txBox="1"/>
          <p:nvPr/>
        </p:nvSpPr>
        <p:spPr>
          <a:xfrm>
            <a:off x="5063882" y="6057964"/>
            <a:ext cx="734427" cy="369332"/>
          </a:xfrm>
          <a:prstGeom prst="rect">
            <a:avLst/>
          </a:prstGeom>
          <a:noFill/>
        </p:spPr>
        <p:txBody>
          <a:bodyPr wrap="square" rtlCol="0">
            <a:spAutoFit/>
          </a:bodyPr>
          <a:lstStyle/>
          <a:p>
            <a:r>
              <a:rPr lang="it-IT" dirty="0"/>
              <a:t>’88</a:t>
            </a:r>
          </a:p>
        </p:txBody>
      </p:sp>
      <p:sp>
        <p:nvSpPr>
          <p:cNvPr id="40" name="Parentesi graffa aperta 39"/>
          <p:cNvSpPr/>
          <p:nvPr/>
        </p:nvSpPr>
        <p:spPr>
          <a:xfrm rot="5400000">
            <a:off x="3829891" y="3895415"/>
            <a:ext cx="1404646" cy="2609925"/>
          </a:xfrm>
          <a:prstGeom prst="leftBrace">
            <a:avLst>
              <a:gd name="adj1" fmla="val 8333"/>
              <a:gd name="adj2" fmla="val 56435"/>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41" name="Callout 1 40"/>
          <p:cNvSpPr/>
          <p:nvPr/>
        </p:nvSpPr>
        <p:spPr>
          <a:xfrm>
            <a:off x="6380348" y="3358301"/>
            <a:ext cx="1189079" cy="1629338"/>
          </a:xfrm>
          <a:prstGeom prst="borderCallout1">
            <a:avLst>
              <a:gd name="adj1" fmla="val 102084"/>
              <a:gd name="adj2" fmla="val 48709"/>
              <a:gd name="adj3" fmla="val 157854"/>
              <a:gd name="adj4" fmla="val 104709"/>
            </a:avLst>
          </a:prstGeom>
          <a:solidFill>
            <a:srgbClr val="FDEAD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err="1">
                <a:solidFill>
                  <a:srgbClr val="000000"/>
                </a:solidFill>
                <a:latin typeface="Arial Narrow"/>
                <a:cs typeface="Arial Narrow"/>
              </a:rPr>
              <a:t>Concept</a:t>
            </a:r>
            <a:r>
              <a:rPr lang="it-IT" sz="1100" b="1" dirty="0">
                <a:solidFill>
                  <a:srgbClr val="000000"/>
                </a:solidFill>
                <a:latin typeface="Arial Narrow"/>
                <a:cs typeface="Arial Narrow"/>
              </a:rPr>
              <a:t> of </a:t>
            </a:r>
            <a:r>
              <a:rPr lang="it-IT" sz="1100" b="1" dirty="0" err="1">
                <a:solidFill>
                  <a:srgbClr val="000000"/>
                </a:solidFill>
                <a:latin typeface="Arial Narrow"/>
                <a:cs typeface="Arial Narrow"/>
              </a:rPr>
              <a:t>Collective</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Learnng</a:t>
            </a:r>
            <a:r>
              <a:rPr lang="it-IT" sz="1100" b="1" dirty="0">
                <a:solidFill>
                  <a:srgbClr val="000000"/>
                </a:solidFill>
                <a:latin typeface="Arial Narrow"/>
                <a:cs typeface="Arial Narrow"/>
              </a:rPr>
              <a:t> </a:t>
            </a:r>
          </a:p>
          <a:p>
            <a:pPr algn="ctr"/>
            <a:r>
              <a:rPr lang="it-IT" sz="1100" b="1" dirty="0">
                <a:solidFill>
                  <a:srgbClr val="000000"/>
                </a:solidFill>
                <a:latin typeface="Arial Narrow"/>
                <a:cs typeface="Arial Narrow"/>
              </a:rPr>
              <a:t>(</a:t>
            </a:r>
            <a:r>
              <a:rPr lang="it-IT" sz="1100" b="1" dirty="0" err="1">
                <a:solidFill>
                  <a:srgbClr val="000000"/>
                </a:solidFill>
                <a:latin typeface="Arial Narrow"/>
                <a:cs typeface="Arial Narrow"/>
              </a:rPr>
              <a:t>Camagni</a:t>
            </a:r>
            <a:r>
              <a:rPr lang="it-IT" sz="1100" b="1" dirty="0">
                <a:solidFill>
                  <a:srgbClr val="000000"/>
                </a:solidFill>
                <a:latin typeface="Arial Narrow"/>
                <a:cs typeface="Arial Narrow"/>
              </a:rPr>
              <a:t>, Wilkinson, et and </a:t>
            </a:r>
            <a:r>
              <a:rPr lang="it-IT" sz="1100" b="1" dirty="0" err="1">
                <a:solidFill>
                  <a:srgbClr val="000000"/>
                </a:solidFill>
                <a:latin typeface="Arial Narrow"/>
                <a:cs typeface="Arial Narrow"/>
              </a:rPr>
              <a:t>learning</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regions</a:t>
            </a:r>
            <a:r>
              <a:rPr lang="it-IT" sz="1100" b="1" dirty="0">
                <a:solidFill>
                  <a:srgbClr val="000000"/>
                </a:solidFill>
                <a:latin typeface="Arial Narrow"/>
                <a:cs typeface="Arial Narrow"/>
              </a:rPr>
              <a:t> (</a:t>
            </a:r>
            <a:r>
              <a:rPr lang="en-GB" sz="1100" b="1" dirty="0" err="1">
                <a:solidFill>
                  <a:srgbClr val="000000"/>
                </a:solidFill>
                <a:latin typeface="Arial Narrow"/>
                <a:cs typeface="Arial Narrow"/>
              </a:rPr>
              <a:t>Nonaka</a:t>
            </a:r>
            <a:r>
              <a:rPr lang="en-GB" sz="1100" b="1" dirty="0">
                <a:solidFill>
                  <a:srgbClr val="000000"/>
                </a:solidFill>
                <a:latin typeface="Arial Narrow"/>
                <a:cs typeface="Arial Narrow"/>
              </a:rPr>
              <a:t> and Takeuchi) </a:t>
            </a:r>
            <a:endParaRPr lang="it-IT" sz="1100" b="1" dirty="0">
              <a:solidFill>
                <a:srgbClr val="000000"/>
              </a:solidFill>
              <a:latin typeface="Arial Narrow"/>
              <a:cs typeface="Arial Narrow"/>
            </a:endParaRPr>
          </a:p>
        </p:txBody>
      </p:sp>
      <p:sp>
        <p:nvSpPr>
          <p:cNvPr id="43" name="Callout 1 42"/>
          <p:cNvSpPr/>
          <p:nvPr/>
        </p:nvSpPr>
        <p:spPr>
          <a:xfrm>
            <a:off x="8254066" y="3692369"/>
            <a:ext cx="849617" cy="840520"/>
          </a:xfrm>
          <a:prstGeom prst="borderCallout1">
            <a:avLst>
              <a:gd name="adj1" fmla="val 100585"/>
              <a:gd name="adj2" fmla="val 41000"/>
              <a:gd name="adj3" fmla="val 269720"/>
              <a:gd name="adj4" fmla="val 46075"/>
            </a:avLst>
          </a:prstGeom>
          <a:solidFill>
            <a:srgbClr val="FDEAD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rgbClr val="000000"/>
                </a:solidFill>
                <a:latin typeface="Arial Narrow"/>
                <a:cs typeface="Arial Narrow"/>
              </a:rPr>
              <a:t>Millennium</a:t>
            </a:r>
          </a:p>
          <a:p>
            <a:pPr algn="ctr"/>
            <a:r>
              <a:rPr lang="it-IT" sz="1100" b="1" dirty="0">
                <a:solidFill>
                  <a:srgbClr val="000000"/>
                </a:solidFill>
                <a:latin typeface="Arial Narrow"/>
                <a:cs typeface="Arial Narrow"/>
              </a:rPr>
              <a:t>Goals of United Nations</a:t>
            </a:r>
          </a:p>
        </p:txBody>
      </p:sp>
      <p:sp>
        <p:nvSpPr>
          <p:cNvPr id="44" name="CasellaDiTesto 43"/>
          <p:cNvSpPr txBox="1"/>
          <p:nvPr/>
        </p:nvSpPr>
        <p:spPr>
          <a:xfrm>
            <a:off x="7494391" y="6056784"/>
            <a:ext cx="734427" cy="369332"/>
          </a:xfrm>
          <a:prstGeom prst="rect">
            <a:avLst/>
          </a:prstGeom>
          <a:noFill/>
        </p:spPr>
        <p:txBody>
          <a:bodyPr wrap="square" rtlCol="0">
            <a:spAutoFit/>
          </a:bodyPr>
          <a:lstStyle/>
          <a:p>
            <a:r>
              <a:rPr lang="it-IT" dirty="0"/>
              <a:t>’98</a:t>
            </a:r>
          </a:p>
        </p:txBody>
      </p:sp>
      <p:sp>
        <p:nvSpPr>
          <p:cNvPr id="47" name="Callout 1 46"/>
          <p:cNvSpPr/>
          <p:nvPr/>
        </p:nvSpPr>
        <p:spPr>
          <a:xfrm>
            <a:off x="5899519" y="2245341"/>
            <a:ext cx="875623" cy="995852"/>
          </a:xfrm>
          <a:prstGeom prst="borderCallout1">
            <a:avLst>
              <a:gd name="adj1" fmla="val 102084"/>
              <a:gd name="adj2" fmla="val 15545"/>
              <a:gd name="adj3" fmla="val 375343"/>
              <a:gd name="adj4" fmla="val 68460"/>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err="1">
                <a:solidFill>
                  <a:srgbClr val="000000"/>
                </a:solidFill>
                <a:latin typeface="Arial Narrow"/>
                <a:cs typeface="Arial Narrow"/>
              </a:rPr>
              <a:t>Putnam</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introduceds</a:t>
            </a:r>
            <a:r>
              <a:rPr lang="it-IT" sz="1100" b="1" dirty="0">
                <a:solidFill>
                  <a:srgbClr val="000000"/>
                </a:solidFill>
                <a:latin typeface="Arial Narrow"/>
                <a:cs typeface="Arial Narrow"/>
              </a:rPr>
              <a:t> the </a:t>
            </a:r>
            <a:r>
              <a:rPr lang="it-IT" sz="1100" b="1" dirty="0" err="1">
                <a:solidFill>
                  <a:srgbClr val="000000"/>
                </a:solidFill>
                <a:latin typeface="Arial Narrow"/>
                <a:cs typeface="Arial Narrow"/>
              </a:rPr>
              <a:t>concept</a:t>
            </a:r>
            <a:r>
              <a:rPr lang="it-IT" sz="1100" b="1" dirty="0">
                <a:solidFill>
                  <a:srgbClr val="000000"/>
                </a:solidFill>
                <a:latin typeface="Arial Narrow"/>
                <a:cs typeface="Arial Narrow"/>
              </a:rPr>
              <a:t> of social capital</a:t>
            </a:r>
          </a:p>
        </p:txBody>
      </p:sp>
      <p:sp>
        <p:nvSpPr>
          <p:cNvPr id="48" name="CasellaDiTesto 47"/>
          <p:cNvSpPr txBox="1"/>
          <p:nvPr/>
        </p:nvSpPr>
        <p:spPr>
          <a:xfrm>
            <a:off x="6323313" y="6058398"/>
            <a:ext cx="734427" cy="369332"/>
          </a:xfrm>
          <a:prstGeom prst="rect">
            <a:avLst/>
          </a:prstGeom>
          <a:noFill/>
        </p:spPr>
        <p:txBody>
          <a:bodyPr wrap="square" rtlCol="0">
            <a:spAutoFit/>
          </a:bodyPr>
          <a:lstStyle/>
          <a:p>
            <a:r>
              <a:rPr lang="it-IT" dirty="0"/>
              <a:t>’93</a:t>
            </a:r>
          </a:p>
        </p:txBody>
      </p:sp>
      <p:grpSp>
        <p:nvGrpSpPr>
          <p:cNvPr id="66" name="Gruppo 65"/>
          <p:cNvGrpSpPr/>
          <p:nvPr/>
        </p:nvGrpSpPr>
        <p:grpSpPr>
          <a:xfrm>
            <a:off x="137559" y="2004513"/>
            <a:ext cx="1382892" cy="3898188"/>
            <a:chOff x="137559" y="2004513"/>
            <a:chExt cx="1382892" cy="3898188"/>
          </a:xfrm>
        </p:grpSpPr>
        <p:sp>
          <p:nvSpPr>
            <p:cNvPr id="29" name="Callout 1 28"/>
            <p:cNvSpPr/>
            <p:nvPr/>
          </p:nvSpPr>
          <p:spPr>
            <a:xfrm>
              <a:off x="137559" y="2004513"/>
              <a:ext cx="1382892" cy="901978"/>
            </a:xfrm>
            <a:prstGeom prst="borderCallout1">
              <a:avLst>
                <a:gd name="adj1" fmla="val 103386"/>
                <a:gd name="adj2" fmla="val 18221"/>
                <a:gd name="adj3" fmla="val 261618"/>
                <a:gd name="adj4" fmla="val 18353"/>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rgbClr val="000000"/>
                  </a:solidFill>
                  <a:latin typeface="Arial Narrow"/>
                  <a:cs typeface="Arial Narrow"/>
                </a:rPr>
                <a:t>G. </a:t>
              </a:r>
              <a:r>
                <a:rPr lang="it-IT" sz="1100" b="1" dirty="0" err="1">
                  <a:solidFill>
                    <a:srgbClr val="000000"/>
                  </a:solidFill>
                  <a:latin typeface="Arial Narrow"/>
                  <a:cs typeface="Arial Narrow"/>
                </a:rPr>
                <a:t>Becattini</a:t>
              </a:r>
              <a:r>
                <a:rPr lang="it-IT" sz="1100" b="1" dirty="0">
                  <a:solidFill>
                    <a:srgbClr val="000000"/>
                  </a:solidFill>
                  <a:latin typeface="Arial Narrow"/>
                  <a:cs typeface="Arial Narrow"/>
                </a:rPr>
                <a:t> </a:t>
              </a:r>
            </a:p>
            <a:p>
              <a:pPr algn="ctr"/>
              <a:r>
                <a:rPr lang="it-IT" sz="1100" b="1" dirty="0" err="1">
                  <a:solidFill>
                    <a:srgbClr val="000000"/>
                  </a:solidFill>
                  <a:latin typeface="Arial Narrow"/>
                  <a:cs typeface="Arial Narrow"/>
                </a:rPr>
                <a:t>introducs</a:t>
              </a:r>
              <a:r>
                <a:rPr lang="it-IT" sz="1100" b="1" dirty="0">
                  <a:solidFill>
                    <a:srgbClr val="000000"/>
                  </a:solidFill>
                  <a:latin typeface="Arial Narrow"/>
                  <a:cs typeface="Arial Narrow"/>
                </a:rPr>
                <a:t> the </a:t>
              </a:r>
              <a:r>
                <a:rPr lang="it-IT" sz="1100" b="1" dirty="0" err="1">
                  <a:solidFill>
                    <a:srgbClr val="000000"/>
                  </a:solidFill>
                  <a:latin typeface="Arial Narrow"/>
                  <a:cs typeface="Arial Narrow"/>
                </a:rPr>
                <a:t>concept</a:t>
              </a:r>
              <a:r>
                <a:rPr lang="it-IT" sz="1100" b="1" dirty="0">
                  <a:solidFill>
                    <a:srgbClr val="000000"/>
                  </a:solidFill>
                  <a:latin typeface="Arial Narrow"/>
                  <a:cs typeface="Arial Narrow"/>
                </a:rPr>
                <a:t> of industrial </a:t>
              </a:r>
              <a:r>
                <a:rPr lang="it-IT" sz="1100" b="1" dirty="0" err="1">
                  <a:solidFill>
                    <a:srgbClr val="000000"/>
                  </a:solidFill>
                  <a:latin typeface="Arial Narrow"/>
                  <a:cs typeface="Arial Narrow"/>
                </a:rPr>
                <a:t>district</a:t>
              </a:r>
              <a:endParaRPr lang="it-IT" sz="1100" b="1" dirty="0">
                <a:solidFill>
                  <a:srgbClr val="000000"/>
                </a:solidFill>
                <a:latin typeface="Arial Narrow"/>
                <a:cs typeface="Arial Narrow"/>
              </a:endParaRPr>
            </a:p>
          </p:txBody>
        </p:sp>
        <p:cxnSp>
          <p:nvCxnSpPr>
            <p:cNvPr id="54" name="Connettore 1 53"/>
            <p:cNvCxnSpPr/>
            <p:nvPr/>
          </p:nvCxnSpPr>
          <p:spPr>
            <a:xfrm>
              <a:off x="390053" y="4811000"/>
              <a:ext cx="1089862" cy="1091701"/>
            </a:xfrm>
            <a:prstGeom prst="line">
              <a:avLst/>
            </a:prstGeom>
            <a:ln w="9525" cmpd="sng"/>
          </p:spPr>
          <p:style>
            <a:lnRef idx="2">
              <a:schemeClr val="accent1"/>
            </a:lnRef>
            <a:fillRef idx="0">
              <a:schemeClr val="accent1"/>
            </a:fillRef>
            <a:effectRef idx="1">
              <a:schemeClr val="accent1"/>
            </a:effectRef>
            <a:fontRef idx="minor">
              <a:schemeClr val="tx1"/>
            </a:fontRef>
          </p:style>
        </p:cxnSp>
      </p:grpSp>
      <p:sp>
        <p:nvSpPr>
          <p:cNvPr id="58" name="Rettangolo 57"/>
          <p:cNvSpPr/>
          <p:nvPr/>
        </p:nvSpPr>
        <p:spPr>
          <a:xfrm>
            <a:off x="3359659" y="3057144"/>
            <a:ext cx="2423494" cy="1270450"/>
          </a:xfrm>
          <a:prstGeom prst="rect">
            <a:avLst/>
          </a:prstGeom>
          <a:solidFill>
            <a:srgbClr val="FDEAD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100" b="1" dirty="0">
              <a:solidFill>
                <a:srgbClr val="000000"/>
              </a:solidFill>
              <a:latin typeface="Arial Narrow"/>
              <a:cs typeface="Arial Narrow"/>
            </a:endParaRPr>
          </a:p>
          <a:p>
            <a:pPr algn="ctr"/>
            <a:endParaRPr lang="it-IT" sz="1100" b="1" dirty="0">
              <a:solidFill>
                <a:srgbClr val="000000"/>
              </a:solidFill>
              <a:latin typeface="Arial Narrow"/>
              <a:cs typeface="Arial Narrow"/>
            </a:endParaRPr>
          </a:p>
          <a:p>
            <a:pPr algn="ctr"/>
            <a:r>
              <a:rPr lang="it-IT" sz="1100" b="1" dirty="0">
                <a:solidFill>
                  <a:srgbClr val="000000"/>
                </a:solidFill>
                <a:latin typeface="Arial Narrow"/>
                <a:cs typeface="Arial Narrow"/>
              </a:rPr>
              <a:t>Neo-</a:t>
            </a:r>
            <a:r>
              <a:rPr lang="it-IT" sz="1100" b="1" dirty="0" err="1">
                <a:solidFill>
                  <a:srgbClr val="000000"/>
                </a:solidFill>
                <a:latin typeface="Arial Narrow"/>
                <a:cs typeface="Arial Narrow"/>
              </a:rPr>
              <a:t>marshallian</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Theories</a:t>
            </a:r>
            <a:endParaRPr lang="it-IT" sz="1100" b="1" dirty="0">
              <a:solidFill>
                <a:srgbClr val="000000"/>
              </a:solidFill>
              <a:latin typeface="Arial Narrow"/>
              <a:cs typeface="Arial Narrow"/>
            </a:endParaRPr>
          </a:p>
          <a:p>
            <a:pPr marL="171450" indent="-171450" algn="just">
              <a:buFont typeface="Arial"/>
              <a:buChar char="•"/>
            </a:pPr>
            <a:r>
              <a:rPr lang="it-IT" sz="1100" b="1" dirty="0">
                <a:solidFill>
                  <a:srgbClr val="000000"/>
                </a:solidFill>
                <a:latin typeface="Arial Narrow"/>
                <a:cs typeface="Arial Narrow"/>
              </a:rPr>
              <a:t>Bottom-Up </a:t>
            </a:r>
            <a:r>
              <a:rPr lang="it-IT" sz="1100" b="1" dirty="0" err="1">
                <a:solidFill>
                  <a:srgbClr val="000000"/>
                </a:solidFill>
                <a:latin typeface="Arial Narrow"/>
                <a:cs typeface="Arial Narrow"/>
              </a:rPr>
              <a:t>development</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Stohr</a:t>
            </a:r>
            <a:r>
              <a:rPr lang="it-IT" sz="1100" b="1" dirty="0">
                <a:solidFill>
                  <a:srgbClr val="000000"/>
                </a:solidFill>
                <a:latin typeface="Arial Narrow"/>
                <a:cs typeface="Arial Narrow"/>
              </a:rPr>
              <a:t>)</a:t>
            </a:r>
          </a:p>
          <a:p>
            <a:pPr marL="171450" indent="-171450" algn="just">
              <a:buFont typeface="Arial"/>
              <a:buChar char="•"/>
            </a:pPr>
            <a:r>
              <a:rPr lang="it-IT" sz="1100" b="1" dirty="0">
                <a:solidFill>
                  <a:srgbClr val="000000"/>
                </a:solidFill>
                <a:latin typeface="Arial Narrow"/>
                <a:cs typeface="Arial Narrow"/>
              </a:rPr>
              <a:t>Local  Milieu (</a:t>
            </a:r>
            <a:r>
              <a:rPr lang="en-GB" sz="1100" b="1" dirty="0" err="1">
                <a:solidFill>
                  <a:srgbClr val="000000"/>
                </a:solidFill>
                <a:latin typeface="Arial Narrow"/>
                <a:cs typeface="Arial Narrow"/>
              </a:rPr>
              <a:t>Ciciotti</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Johannison</a:t>
            </a:r>
            <a:r>
              <a:rPr lang="en-GB" sz="1100" b="1" dirty="0">
                <a:solidFill>
                  <a:srgbClr val="000000"/>
                </a:solidFill>
                <a:latin typeface="Arial Narrow"/>
                <a:cs typeface="Arial Narrow"/>
              </a:rPr>
              <a:t>)</a:t>
            </a:r>
          </a:p>
          <a:p>
            <a:pPr marL="171450" indent="-171450" algn="just">
              <a:buFont typeface="Arial"/>
              <a:buChar char="•"/>
            </a:pPr>
            <a:r>
              <a:rPr lang="en-GB" sz="1100" b="1" dirty="0">
                <a:solidFill>
                  <a:srgbClr val="000000"/>
                </a:solidFill>
                <a:latin typeface="Arial Narrow"/>
                <a:cs typeface="Arial Narrow"/>
              </a:rPr>
              <a:t>System areas (</a:t>
            </a:r>
            <a:r>
              <a:rPr lang="en-GB" sz="1100" b="1" dirty="0" err="1">
                <a:solidFill>
                  <a:srgbClr val="000000"/>
                </a:solidFill>
                <a:latin typeface="Arial Narrow"/>
                <a:cs typeface="Arial Narrow"/>
              </a:rPr>
              <a:t>Garofoli</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Secchi</a:t>
            </a:r>
            <a:r>
              <a:rPr lang="en-GB" sz="1100" b="1" dirty="0">
                <a:solidFill>
                  <a:srgbClr val="000000"/>
                </a:solidFill>
                <a:latin typeface="Arial Narrow"/>
                <a:cs typeface="Arial Narrow"/>
              </a:rPr>
              <a:t>)</a:t>
            </a:r>
          </a:p>
          <a:p>
            <a:pPr marL="171450" indent="-171450" algn="just">
              <a:buFont typeface="Arial"/>
              <a:buChar char="•"/>
            </a:pPr>
            <a:r>
              <a:rPr lang="en-GB" sz="1100" b="1" dirty="0">
                <a:solidFill>
                  <a:srgbClr val="000000"/>
                </a:solidFill>
                <a:latin typeface="Arial Narrow"/>
                <a:cs typeface="Arial Narrow"/>
              </a:rPr>
              <a:t>Local Industrial systems </a:t>
            </a:r>
          </a:p>
          <a:p>
            <a:pPr algn="just"/>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Courlet</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Pecqueur</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Ganne</a:t>
            </a:r>
            <a:r>
              <a:rPr lang="en-GB" sz="1100" b="1" dirty="0">
                <a:solidFill>
                  <a:srgbClr val="000000"/>
                </a:solidFill>
                <a:latin typeface="Arial Narrow"/>
                <a:cs typeface="Arial Narrow"/>
              </a:rPr>
              <a:t>)</a:t>
            </a:r>
          </a:p>
          <a:p>
            <a:pPr marL="171450" indent="-171450" algn="just">
              <a:buFont typeface="Arial"/>
              <a:buChar char="•"/>
            </a:pPr>
            <a:r>
              <a:rPr lang="en-GB" sz="1100" b="1" dirty="0" err="1">
                <a:solidFill>
                  <a:srgbClr val="000000"/>
                </a:solidFill>
                <a:latin typeface="Arial Narrow"/>
                <a:cs typeface="Arial Narrow"/>
              </a:rPr>
              <a:t>Istituzional</a:t>
            </a:r>
            <a:r>
              <a:rPr lang="en-GB" sz="1100" b="1" dirty="0">
                <a:solidFill>
                  <a:srgbClr val="000000"/>
                </a:solidFill>
                <a:latin typeface="Arial Narrow"/>
                <a:cs typeface="Arial Narrow"/>
              </a:rPr>
              <a:t> Theory (Amin)</a:t>
            </a:r>
          </a:p>
          <a:p>
            <a:pPr marL="171450" indent="-171450" algn="just">
              <a:buFont typeface="Arial"/>
              <a:buChar char="•"/>
            </a:pPr>
            <a:endParaRPr lang="it-IT" sz="1100" b="1" dirty="0">
              <a:solidFill>
                <a:srgbClr val="000000"/>
              </a:solidFill>
              <a:latin typeface="Arial Narrow"/>
              <a:cs typeface="Arial Narrow"/>
            </a:endParaRPr>
          </a:p>
          <a:p>
            <a:pPr marL="171450" indent="-171450" algn="just">
              <a:buFont typeface="Arial"/>
              <a:buChar char="•"/>
            </a:pPr>
            <a:endParaRPr lang="it-IT" sz="1100" b="1" dirty="0">
              <a:solidFill>
                <a:srgbClr val="000000"/>
              </a:solidFill>
              <a:latin typeface="Arial Narrow"/>
              <a:cs typeface="Arial Narrow"/>
            </a:endParaRPr>
          </a:p>
          <a:p>
            <a:pPr algn="ctr"/>
            <a:r>
              <a:rPr lang="it-IT" sz="1100" b="1" dirty="0">
                <a:solidFill>
                  <a:srgbClr val="000000"/>
                </a:solidFill>
                <a:latin typeface="Arial Narrow"/>
                <a:cs typeface="Arial Narrow"/>
              </a:rPr>
              <a:t> </a:t>
            </a:r>
          </a:p>
        </p:txBody>
      </p:sp>
      <p:grpSp>
        <p:nvGrpSpPr>
          <p:cNvPr id="67" name="Gruppo 66"/>
          <p:cNvGrpSpPr/>
          <p:nvPr/>
        </p:nvGrpSpPr>
        <p:grpSpPr>
          <a:xfrm>
            <a:off x="2025520" y="1828335"/>
            <a:ext cx="1838808" cy="4090707"/>
            <a:chOff x="2025520" y="1828335"/>
            <a:chExt cx="1838808" cy="4090707"/>
          </a:xfrm>
        </p:grpSpPr>
        <p:sp>
          <p:nvSpPr>
            <p:cNvPr id="27" name="Callout 1 26"/>
            <p:cNvSpPr/>
            <p:nvPr/>
          </p:nvSpPr>
          <p:spPr>
            <a:xfrm>
              <a:off x="2025520" y="1828335"/>
              <a:ext cx="1382892" cy="1211128"/>
            </a:xfrm>
            <a:prstGeom prst="borderCallout1">
              <a:avLst>
                <a:gd name="adj1" fmla="val 102084"/>
                <a:gd name="adj2" fmla="val 68010"/>
                <a:gd name="adj3" fmla="val 205821"/>
                <a:gd name="adj4" fmla="val 67700"/>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err="1">
                  <a:solidFill>
                    <a:srgbClr val="000000"/>
                  </a:solidFill>
                  <a:latin typeface="Arial Narrow"/>
                  <a:cs typeface="Arial Narrow"/>
                </a:rPr>
                <a:t>Piore</a:t>
              </a:r>
              <a:r>
                <a:rPr lang="en-US" sz="1100" b="1" dirty="0">
                  <a:solidFill>
                    <a:srgbClr val="000000"/>
                  </a:solidFill>
                  <a:latin typeface="Arial Narrow"/>
                  <a:cs typeface="Arial Narrow"/>
                </a:rPr>
                <a:t> M. – </a:t>
              </a:r>
              <a:r>
                <a:rPr lang="en-US" sz="1100" b="1" dirty="0" err="1">
                  <a:solidFill>
                    <a:srgbClr val="000000"/>
                  </a:solidFill>
                  <a:latin typeface="Arial Narrow"/>
                  <a:cs typeface="Arial Narrow"/>
                </a:rPr>
                <a:t>Sabel</a:t>
              </a:r>
              <a:r>
                <a:rPr lang="en-US" sz="1100" b="1" dirty="0">
                  <a:solidFill>
                    <a:srgbClr val="000000"/>
                  </a:solidFill>
                  <a:latin typeface="Arial Narrow"/>
                  <a:cs typeface="Arial Narrow"/>
                </a:rPr>
                <a:t> discovered the importance of the </a:t>
              </a:r>
              <a:r>
                <a:rPr lang="en-US" sz="1100" b="1" dirty="0">
                  <a:solidFill>
                    <a:srgbClr val="000000"/>
                  </a:solidFill>
                  <a:highlight>
                    <a:srgbClr val="FFFF00"/>
                  </a:highlight>
                  <a:latin typeface="Arial Narrow"/>
                  <a:cs typeface="Arial Narrow"/>
                </a:rPr>
                <a:t>relationships </a:t>
              </a:r>
              <a:r>
                <a:rPr lang="it-IT" sz="1100" b="1" dirty="0">
                  <a:solidFill>
                    <a:srgbClr val="000000"/>
                  </a:solidFill>
                  <a:highlight>
                    <a:srgbClr val="FFFF00"/>
                  </a:highlight>
                  <a:latin typeface="Arial Narrow"/>
                  <a:cs typeface="Arial Narrow"/>
                </a:rPr>
                <a:t>in</a:t>
              </a:r>
              <a:r>
                <a:rPr lang="it-IT" sz="1100" b="1" dirty="0">
                  <a:solidFill>
                    <a:srgbClr val="000000"/>
                  </a:solidFill>
                  <a:latin typeface="Arial Narrow"/>
                  <a:cs typeface="Arial Narrow"/>
                </a:rPr>
                <a:t> a </a:t>
              </a:r>
              <a:r>
                <a:rPr lang="it-IT" sz="1100" b="1" dirty="0" err="1">
                  <a:solidFill>
                    <a:srgbClr val="000000"/>
                  </a:solidFill>
                  <a:latin typeface="Arial Narrow"/>
                  <a:cs typeface="Arial Narrow"/>
                </a:rPr>
                <a:t>certain</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delimited</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territory</a:t>
              </a:r>
              <a:endParaRPr lang="it-IT" sz="1100" b="1" dirty="0">
                <a:solidFill>
                  <a:srgbClr val="000000"/>
                </a:solidFill>
                <a:latin typeface="Arial Narrow"/>
                <a:cs typeface="Arial Narrow"/>
              </a:endParaRPr>
            </a:p>
          </p:txBody>
        </p:sp>
        <p:cxnSp>
          <p:nvCxnSpPr>
            <p:cNvPr id="60" name="Connettore 1 59"/>
            <p:cNvCxnSpPr/>
            <p:nvPr/>
          </p:nvCxnSpPr>
          <p:spPr>
            <a:xfrm>
              <a:off x="2967143" y="4987639"/>
              <a:ext cx="897185" cy="931403"/>
            </a:xfrm>
            <a:prstGeom prst="line">
              <a:avLst/>
            </a:prstGeom>
            <a:ln w="9525" cmpd="sng"/>
          </p:spPr>
          <p:style>
            <a:lnRef idx="2">
              <a:schemeClr val="accent1"/>
            </a:lnRef>
            <a:fillRef idx="0">
              <a:schemeClr val="accent1"/>
            </a:fillRef>
            <a:effectRef idx="1">
              <a:schemeClr val="accent1"/>
            </a:effectRef>
            <a:fontRef idx="minor">
              <a:schemeClr val="tx1"/>
            </a:fontRef>
          </p:style>
        </p:cxnSp>
      </p:grpSp>
      <p:sp>
        <p:nvSpPr>
          <p:cNvPr id="61" name="Callout 1 60"/>
          <p:cNvSpPr/>
          <p:nvPr/>
        </p:nvSpPr>
        <p:spPr>
          <a:xfrm>
            <a:off x="7180872" y="594439"/>
            <a:ext cx="1073966" cy="1410074"/>
          </a:xfrm>
          <a:prstGeom prst="borderCallout1">
            <a:avLst>
              <a:gd name="adj1" fmla="val 101912"/>
              <a:gd name="adj2" fmla="val 49840"/>
              <a:gd name="adj3" fmla="val 376673"/>
              <a:gd name="adj4" fmla="val 51197"/>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100" b="1" dirty="0">
                <a:solidFill>
                  <a:srgbClr val="000000"/>
                </a:solidFill>
                <a:latin typeface="Arial Narrow"/>
                <a:cs typeface="Arial Narrow"/>
              </a:rPr>
              <a:t>Krugman e Porter </a:t>
            </a:r>
            <a:r>
              <a:rPr lang="it-IT" sz="1100" b="1" dirty="0" err="1">
                <a:solidFill>
                  <a:srgbClr val="000000"/>
                </a:solidFill>
                <a:latin typeface="Arial Narrow"/>
                <a:cs typeface="Arial Narrow"/>
              </a:rPr>
              <a:t>sistematise</a:t>
            </a:r>
            <a:r>
              <a:rPr lang="it-IT" sz="1100" b="1" dirty="0">
                <a:solidFill>
                  <a:srgbClr val="000000"/>
                </a:solidFill>
                <a:latin typeface="Arial Narrow"/>
                <a:cs typeface="Arial Narrow"/>
              </a:rPr>
              <a:t> the concept of </a:t>
            </a:r>
            <a:r>
              <a:rPr lang="it-IT" sz="1100" b="1" dirty="0" err="1">
                <a:solidFill>
                  <a:srgbClr val="000000"/>
                </a:solidFill>
                <a:latin typeface="Arial Narrow"/>
                <a:cs typeface="Arial Narrow"/>
              </a:rPr>
              <a:t>External</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Concentratey</a:t>
            </a:r>
            <a:r>
              <a:rPr lang="it-IT" sz="1100" b="1" dirty="0">
                <a:solidFill>
                  <a:srgbClr val="000000"/>
                </a:solidFill>
                <a:latin typeface="Arial Narrow"/>
                <a:cs typeface="Arial Narrow"/>
              </a:rPr>
              <a:t> </a:t>
            </a:r>
            <a:r>
              <a:rPr lang="it-IT" sz="1100" b="1" dirty="0" err="1">
                <a:solidFill>
                  <a:srgbClr val="000000"/>
                </a:solidFill>
                <a:latin typeface="Arial Narrow"/>
                <a:cs typeface="Arial Narrow"/>
              </a:rPr>
              <a:t>Economies</a:t>
            </a:r>
            <a:endParaRPr lang="it-IT" sz="1100" b="1" dirty="0">
              <a:solidFill>
                <a:srgbClr val="000000"/>
              </a:solidFill>
              <a:latin typeface="Arial Narrow"/>
              <a:cs typeface="Arial Narrow"/>
            </a:endParaRPr>
          </a:p>
          <a:p>
            <a:pPr algn="ctr"/>
            <a:endParaRPr lang="it-IT" sz="1100" b="1" dirty="0">
              <a:solidFill>
                <a:schemeClr val="tx1"/>
              </a:solidFill>
              <a:latin typeface="Arial Narrow"/>
              <a:cs typeface="Arial Narrow"/>
            </a:endParaRPr>
          </a:p>
        </p:txBody>
      </p:sp>
      <p:grpSp>
        <p:nvGrpSpPr>
          <p:cNvPr id="68" name="Gruppo 67"/>
          <p:cNvGrpSpPr/>
          <p:nvPr/>
        </p:nvGrpSpPr>
        <p:grpSpPr>
          <a:xfrm>
            <a:off x="7821158" y="2267932"/>
            <a:ext cx="1270317" cy="3617472"/>
            <a:chOff x="7821158" y="2267932"/>
            <a:chExt cx="1270317" cy="3617472"/>
          </a:xfrm>
        </p:grpSpPr>
        <p:sp>
          <p:nvSpPr>
            <p:cNvPr id="51" name="Callout 1 50"/>
            <p:cNvSpPr/>
            <p:nvPr/>
          </p:nvSpPr>
          <p:spPr>
            <a:xfrm>
              <a:off x="8017509" y="2267932"/>
              <a:ext cx="1073966" cy="1043258"/>
            </a:xfrm>
            <a:prstGeom prst="borderCallout1">
              <a:avLst>
                <a:gd name="adj1" fmla="val 100617"/>
                <a:gd name="adj2" fmla="val 30969"/>
                <a:gd name="adj3" fmla="val 136755"/>
                <a:gd name="adj4" fmla="val 5864"/>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b="1" dirty="0" err="1">
                  <a:solidFill>
                    <a:srgbClr val="000000"/>
                  </a:solidFill>
                  <a:latin typeface="Arial Narrow"/>
                  <a:cs typeface="Arial Narrow"/>
                </a:rPr>
                <a:t>Mahbub</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Ul</a:t>
              </a:r>
              <a:r>
                <a:rPr lang="en-GB" sz="1100" b="1" dirty="0">
                  <a:solidFill>
                    <a:srgbClr val="000000"/>
                  </a:solidFill>
                  <a:latin typeface="Arial Narrow"/>
                  <a:cs typeface="Arial Narrow"/>
                </a:rPr>
                <a:t> </a:t>
              </a:r>
              <a:r>
                <a:rPr lang="en-GB" sz="1100" b="1" dirty="0" err="1">
                  <a:solidFill>
                    <a:srgbClr val="000000"/>
                  </a:solidFill>
                  <a:latin typeface="Arial Narrow"/>
                  <a:cs typeface="Arial Narrow"/>
                </a:rPr>
                <a:t>Haq</a:t>
              </a:r>
              <a:r>
                <a:rPr lang="en-GB" sz="1100" b="1" dirty="0">
                  <a:solidFill>
                    <a:srgbClr val="000000"/>
                  </a:solidFill>
                  <a:latin typeface="Arial Narrow"/>
                  <a:cs typeface="Arial Narrow"/>
                </a:rPr>
                <a:t> theorises the human development</a:t>
              </a:r>
              <a:r>
                <a:rPr lang="it-IT" sz="1100" b="1" dirty="0">
                  <a:solidFill>
                    <a:srgbClr val="000000"/>
                  </a:solidFill>
                  <a:latin typeface="Arial Narrow"/>
                  <a:cs typeface="Arial Narrow"/>
                </a:rPr>
                <a:t> </a:t>
              </a:r>
            </a:p>
            <a:p>
              <a:pPr algn="ctr"/>
              <a:endParaRPr lang="it-IT" sz="1100" b="1" dirty="0">
                <a:solidFill>
                  <a:schemeClr val="tx1"/>
                </a:solidFill>
                <a:latin typeface="Arial Narrow"/>
                <a:cs typeface="Arial Narrow"/>
              </a:endParaRPr>
            </a:p>
          </p:txBody>
        </p:sp>
        <p:cxnSp>
          <p:nvCxnSpPr>
            <p:cNvPr id="62" name="Connettore 1 61"/>
            <p:cNvCxnSpPr/>
            <p:nvPr/>
          </p:nvCxnSpPr>
          <p:spPr>
            <a:xfrm flipH="1">
              <a:off x="7821158" y="3672213"/>
              <a:ext cx="256876" cy="2213191"/>
            </a:xfrm>
            <a:prstGeom prst="line">
              <a:avLst/>
            </a:prstGeom>
            <a:ln w="9525" cmpd="sng"/>
          </p:spPr>
          <p:style>
            <a:lnRef idx="2">
              <a:schemeClr val="accent1"/>
            </a:lnRef>
            <a:fillRef idx="0">
              <a:schemeClr val="accent1"/>
            </a:fillRef>
            <a:effectRef idx="1">
              <a:schemeClr val="accent1"/>
            </a:effectRef>
            <a:fontRef idx="minor">
              <a:schemeClr val="tx1"/>
            </a:fontRef>
          </p:style>
        </p:cxnSp>
      </p:grpSp>
      <p:sp>
        <p:nvSpPr>
          <p:cNvPr id="65" name="CasellaDiTesto 64"/>
          <p:cNvSpPr txBox="1"/>
          <p:nvPr/>
        </p:nvSpPr>
        <p:spPr>
          <a:xfrm>
            <a:off x="177533" y="63546"/>
            <a:ext cx="8788597" cy="400110"/>
          </a:xfrm>
          <a:prstGeom prst="rect">
            <a:avLst/>
          </a:prstGeom>
          <a:noFill/>
        </p:spPr>
        <p:txBody>
          <a:bodyPr wrap="square" rtlCol="0">
            <a:spAutoFit/>
          </a:bodyPr>
          <a:lstStyle/>
          <a:p>
            <a:pPr algn="ctr"/>
            <a:r>
              <a:rPr lang="it-IT" sz="2000" b="1" dirty="0"/>
              <a:t>HISTORICAL MAP OF THEORIES ON LOCAL ECONOMIC DEVELOPMENT</a:t>
            </a:r>
          </a:p>
        </p:txBody>
      </p:sp>
    </p:spTree>
    <p:extLst>
      <p:ext uri="{BB962C8B-B14F-4D97-AF65-F5344CB8AC3E}">
        <p14:creationId xmlns:p14="http://schemas.microsoft.com/office/powerpoint/2010/main" val="31241326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anim calcmode="lin" valueType="num">
                                      <p:cBhvr>
                                        <p:cTn id="7" dur="1000" fill="hold"/>
                                        <p:tgtEl>
                                          <p:spTgt spid="66"/>
                                        </p:tgtEl>
                                        <p:attrNameLst>
                                          <p:attrName>ppt_w</p:attrName>
                                        </p:attrNameLst>
                                      </p:cBhvr>
                                      <p:tavLst>
                                        <p:tav tm="0">
                                          <p:val>
                                            <p:strVal val="#ppt_w*0.70"/>
                                          </p:val>
                                        </p:tav>
                                        <p:tav tm="100000">
                                          <p:val>
                                            <p:strVal val="#ppt_w"/>
                                          </p:val>
                                        </p:tav>
                                      </p:tavLst>
                                    </p:anim>
                                    <p:anim calcmode="lin" valueType="num">
                                      <p:cBhvr>
                                        <p:cTn id="8" dur="1000" fill="hold"/>
                                        <p:tgtEl>
                                          <p:spTgt spid="66"/>
                                        </p:tgtEl>
                                        <p:attrNameLst>
                                          <p:attrName>ppt_h</p:attrName>
                                        </p:attrNameLst>
                                      </p:cBhvr>
                                      <p:tavLst>
                                        <p:tav tm="0">
                                          <p:val>
                                            <p:strVal val="#ppt_h"/>
                                          </p:val>
                                        </p:tav>
                                        <p:tav tm="100000">
                                          <p:val>
                                            <p:strVal val="#ppt_h"/>
                                          </p:val>
                                        </p:tav>
                                      </p:tavLst>
                                    </p:anim>
                                    <p:animEffect transition="in" filter="fade">
                                      <p:cBhvr>
                                        <p:cTn id="9" dur="1000"/>
                                        <p:tgtEl>
                                          <p:spTgt spid="6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strVal val="#ppt_w*0.70"/>
                                          </p:val>
                                        </p:tav>
                                        <p:tav tm="100000">
                                          <p:val>
                                            <p:strVal val="#ppt_w"/>
                                          </p:val>
                                        </p:tav>
                                      </p:tavLst>
                                    </p:anim>
                                    <p:anim calcmode="lin" valueType="num">
                                      <p:cBhvr>
                                        <p:cTn id="15" dur="1000" fill="hold"/>
                                        <p:tgtEl>
                                          <p:spTgt spid="23"/>
                                        </p:tgtEl>
                                        <p:attrNameLst>
                                          <p:attrName>ppt_h</p:attrName>
                                        </p:attrNameLst>
                                      </p:cBhvr>
                                      <p:tavLst>
                                        <p:tav tm="0">
                                          <p:val>
                                            <p:strVal val="#ppt_h"/>
                                          </p:val>
                                        </p:tav>
                                        <p:tav tm="100000">
                                          <p:val>
                                            <p:strVal val="#ppt_h"/>
                                          </p:val>
                                        </p:tav>
                                      </p:tavLst>
                                    </p:anim>
                                    <p:animEffect transition="in" filter="fade">
                                      <p:cBhvr>
                                        <p:cTn id="16" dur="10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7"/>
                                        </p:tgtEl>
                                        <p:attrNameLst>
                                          <p:attrName>style.visibility</p:attrName>
                                        </p:attrNameLst>
                                      </p:cBhvr>
                                      <p:to>
                                        <p:strVal val="visible"/>
                                      </p:to>
                                    </p:set>
                                    <p:anim calcmode="lin" valueType="num">
                                      <p:cBhvr>
                                        <p:cTn id="21" dur="1000" fill="hold"/>
                                        <p:tgtEl>
                                          <p:spTgt spid="67"/>
                                        </p:tgtEl>
                                        <p:attrNameLst>
                                          <p:attrName>ppt_w</p:attrName>
                                        </p:attrNameLst>
                                      </p:cBhvr>
                                      <p:tavLst>
                                        <p:tav tm="0">
                                          <p:val>
                                            <p:strVal val="#ppt_w*0.70"/>
                                          </p:val>
                                        </p:tav>
                                        <p:tav tm="100000">
                                          <p:val>
                                            <p:strVal val="#ppt_w"/>
                                          </p:val>
                                        </p:tav>
                                      </p:tavLst>
                                    </p:anim>
                                    <p:anim calcmode="lin" valueType="num">
                                      <p:cBhvr>
                                        <p:cTn id="22" dur="1000" fill="hold"/>
                                        <p:tgtEl>
                                          <p:spTgt spid="67"/>
                                        </p:tgtEl>
                                        <p:attrNameLst>
                                          <p:attrName>ppt_h</p:attrName>
                                        </p:attrNameLst>
                                      </p:cBhvr>
                                      <p:tavLst>
                                        <p:tav tm="0">
                                          <p:val>
                                            <p:strVal val="#ppt_h"/>
                                          </p:val>
                                        </p:tav>
                                        <p:tav tm="100000">
                                          <p:val>
                                            <p:strVal val="#ppt_h"/>
                                          </p:val>
                                        </p:tav>
                                      </p:tavLst>
                                    </p:anim>
                                    <p:animEffect transition="in" filter="fade">
                                      <p:cBhvr>
                                        <p:cTn id="23" dur="1000"/>
                                        <p:tgtEl>
                                          <p:spTgt spid="6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500"/>
                                        <p:tgtEl>
                                          <p:spTgt spid="40"/>
                                        </p:tgtEl>
                                      </p:cBhvr>
                                    </p:animEffect>
                                  </p:childTnLst>
                                </p:cTn>
                              </p:par>
                            </p:childTnLst>
                          </p:cTn>
                        </p:par>
                        <p:par>
                          <p:cTn id="29" fill="hold">
                            <p:stCondLst>
                              <p:cond delay="500"/>
                            </p:stCondLst>
                            <p:childTnLst>
                              <p:par>
                                <p:cTn id="30" presetID="55" presetClass="entr" presetSubtype="0" fill="hold" grpId="0" nodeType="afterEffect">
                                  <p:stCondLst>
                                    <p:cond delay="0"/>
                                  </p:stCondLst>
                                  <p:childTnLst>
                                    <p:set>
                                      <p:cBhvr>
                                        <p:cTn id="31" dur="1" fill="hold">
                                          <p:stCondLst>
                                            <p:cond delay="0"/>
                                          </p:stCondLst>
                                        </p:cTn>
                                        <p:tgtEl>
                                          <p:spTgt spid="58"/>
                                        </p:tgtEl>
                                        <p:attrNameLst>
                                          <p:attrName>style.visibility</p:attrName>
                                        </p:attrNameLst>
                                      </p:cBhvr>
                                      <p:to>
                                        <p:strVal val="visible"/>
                                      </p:to>
                                    </p:set>
                                    <p:anim calcmode="lin" valueType="num">
                                      <p:cBhvr>
                                        <p:cTn id="32" dur="1000" fill="hold"/>
                                        <p:tgtEl>
                                          <p:spTgt spid="58"/>
                                        </p:tgtEl>
                                        <p:attrNameLst>
                                          <p:attrName>ppt_w</p:attrName>
                                        </p:attrNameLst>
                                      </p:cBhvr>
                                      <p:tavLst>
                                        <p:tav tm="0">
                                          <p:val>
                                            <p:strVal val="#ppt_w*0.70"/>
                                          </p:val>
                                        </p:tav>
                                        <p:tav tm="100000">
                                          <p:val>
                                            <p:strVal val="#ppt_w"/>
                                          </p:val>
                                        </p:tav>
                                      </p:tavLst>
                                    </p:anim>
                                    <p:anim calcmode="lin" valueType="num">
                                      <p:cBhvr>
                                        <p:cTn id="33" dur="1000" fill="hold"/>
                                        <p:tgtEl>
                                          <p:spTgt spid="58"/>
                                        </p:tgtEl>
                                        <p:attrNameLst>
                                          <p:attrName>ppt_h</p:attrName>
                                        </p:attrNameLst>
                                      </p:cBhvr>
                                      <p:tavLst>
                                        <p:tav tm="0">
                                          <p:val>
                                            <p:strVal val="#ppt_h"/>
                                          </p:val>
                                        </p:tav>
                                        <p:tav tm="100000">
                                          <p:val>
                                            <p:strVal val="#ppt_h"/>
                                          </p:val>
                                        </p:tav>
                                      </p:tavLst>
                                    </p:anim>
                                    <p:animEffect transition="in" filter="fade">
                                      <p:cBhvr>
                                        <p:cTn id="34" dur="10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1000" fill="hold"/>
                                        <p:tgtEl>
                                          <p:spTgt spid="35"/>
                                        </p:tgtEl>
                                        <p:attrNameLst>
                                          <p:attrName>ppt_w</p:attrName>
                                        </p:attrNameLst>
                                      </p:cBhvr>
                                      <p:tavLst>
                                        <p:tav tm="0">
                                          <p:val>
                                            <p:strVal val="#ppt_w*0.70"/>
                                          </p:val>
                                        </p:tav>
                                        <p:tav tm="100000">
                                          <p:val>
                                            <p:strVal val="#ppt_w"/>
                                          </p:val>
                                        </p:tav>
                                      </p:tavLst>
                                    </p:anim>
                                    <p:anim calcmode="lin" valueType="num">
                                      <p:cBhvr>
                                        <p:cTn id="40" dur="1000" fill="hold"/>
                                        <p:tgtEl>
                                          <p:spTgt spid="35"/>
                                        </p:tgtEl>
                                        <p:attrNameLst>
                                          <p:attrName>ppt_h</p:attrName>
                                        </p:attrNameLst>
                                      </p:cBhvr>
                                      <p:tavLst>
                                        <p:tav tm="0">
                                          <p:val>
                                            <p:strVal val="#ppt_h"/>
                                          </p:val>
                                        </p:tav>
                                        <p:tav tm="100000">
                                          <p:val>
                                            <p:strVal val="#ppt_h"/>
                                          </p:val>
                                        </p:tav>
                                      </p:tavLst>
                                    </p:anim>
                                    <p:animEffect transition="in" filter="fade">
                                      <p:cBhvr>
                                        <p:cTn id="41" dur="10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strVal val="#ppt_w*0.70"/>
                                          </p:val>
                                        </p:tav>
                                        <p:tav tm="100000">
                                          <p:val>
                                            <p:strVal val="#ppt_w"/>
                                          </p:val>
                                        </p:tav>
                                      </p:tavLst>
                                    </p:anim>
                                    <p:anim calcmode="lin" valueType="num">
                                      <p:cBhvr>
                                        <p:cTn id="47" dur="1000" fill="hold"/>
                                        <p:tgtEl>
                                          <p:spTgt spid="37"/>
                                        </p:tgtEl>
                                        <p:attrNameLst>
                                          <p:attrName>ppt_h</p:attrName>
                                        </p:attrNameLst>
                                      </p:cBhvr>
                                      <p:tavLst>
                                        <p:tav tm="0">
                                          <p:val>
                                            <p:strVal val="#ppt_h"/>
                                          </p:val>
                                        </p:tav>
                                        <p:tav tm="100000">
                                          <p:val>
                                            <p:strVal val="#ppt_h"/>
                                          </p:val>
                                        </p:tav>
                                      </p:tavLst>
                                    </p:anim>
                                    <p:animEffect transition="in" filter="fade">
                                      <p:cBhvr>
                                        <p:cTn id="48" dur="1000"/>
                                        <p:tgtEl>
                                          <p:spTgt spid="37"/>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47"/>
                                        </p:tgtEl>
                                        <p:attrNameLst>
                                          <p:attrName>style.visibility</p:attrName>
                                        </p:attrNameLst>
                                      </p:cBhvr>
                                      <p:to>
                                        <p:strVal val="visible"/>
                                      </p:to>
                                    </p:set>
                                    <p:anim calcmode="lin" valueType="num">
                                      <p:cBhvr>
                                        <p:cTn id="53" dur="1000" fill="hold"/>
                                        <p:tgtEl>
                                          <p:spTgt spid="47"/>
                                        </p:tgtEl>
                                        <p:attrNameLst>
                                          <p:attrName>ppt_w</p:attrName>
                                        </p:attrNameLst>
                                      </p:cBhvr>
                                      <p:tavLst>
                                        <p:tav tm="0">
                                          <p:val>
                                            <p:strVal val="#ppt_w*0.70"/>
                                          </p:val>
                                        </p:tav>
                                        <p:tav tm="100000">
                                          <p:val>
                                            <p:strVal val="#ppt_w"/>
                                          </p:val>
                                        </p:tav>
                                      </p:tavLst>
                                    </p:anim>
                                    <p:anim calcmode="lin" valueType="num">
                                      <p:cBhvr>
                                        <p:cTn id="54" dur="1000" fill="hold"/>
                                        <p:tgtEl>
                                          <p:spTgt spid="47"/>
                                        </p:tgtEl>
                                        <p:attrNameLst>
                                          <p:attrName>ppt_h</p:attrName>
                                        </p:attrNameLst>
                                      </p:cBhvr>
                                      <p:tavLst>
                                        <p:tav tm="0">
                                          <p:val>
                                            <p:strVal val="#ppt_h"/>
                                          </p:val>
                                        </p:tav>
                                        <p:tav tm="100000">
                                          <p:val>
                                            <p:strVal val="#ppt_h"/>
                                          </p:val>
                                        </p:tav>
                                      </p:tavLst>
                                    </p:anim>
                                    <p:animEffect transition="in" filter="fade">
                                      <p:cBhvr>
                                        <p:cTn id="55" dur="1000"/>
                                        <p:tgtEl>
                                          <p:spTgt spid="47"/>
                                        </p:tgtEl>
                                      </p:cBhvr>
                                    </p:animEffect>
                                  </p:childTnLst>
                                </p:cTn>
                              </p:par>
                            </p:childTnLst>
                          </p:cTn>
                        </p:par>
                      </p:childTnLst>
                    </p:cTn>
                  </p:par>
                  <p:par>
                    <p:cTn id="56" fill="hold">
                      <p:stCondLst>
                        <p:cond delay="indefinite"/>
                      </p:stCondLst>
                      <p:childTnLst>
                        <p:par>
                          <p:cTn id="57" fill="hold">
                            <p:stCondLst>
                              <p:cond delay="0"/>
                            </p:stCondLst>
                            <p:childTnLst>
                              <p:par>
                                <p:cTn id="58" presetID="55" presetClass="entr" presetSubtype="0" fill="hold" grpId="0" nodeType="click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1000" fill="hold"/>
                                        <p:tgtEl>
                                          <p:spTgt spid="41"/>
                                        </p:tgtEl>
                                        <p:attrNameLst>
                                          <p:attrName>ppt_w</p:attrName>
                                        </p:attrNameLst>
                                      </p:cBhvr>
                                      <p:tavLst>
                                        <p:tav tm="0">
                                          <p:val>
                                            <p:strVal val="#ppt_w*0.70"/>
                                          </p:val>
                                        </p:tav>
                                        <p:tav tm="100000">
                                          <p:val>
                                            <p:strVal val="#ppt_w"/>
                                          </p:val>
                                        </p:tav>
                                      </p:tavLst>
                                    </p:anim>
                                    <p:anim calcmode="lin" valueType="num">
                                      <p:cBhvr>
                                        <p:cTn id="61" dur="1000" fill="hold"/>
                                        <p:tgtEl>
                                          <p:spTgt spid="41"/>
                                        </p:tgtEl>
                                        <p:attrNameLst>
                                          <p:attrName>ppt_h</p:attrName>
                                        </p:attrNameLst>
                                      </p:cBhvr>
                                      <p:tavLst>
                                        <p:tav tm="0">
                                          <p:val>
                                            <p:strVal val="#ppt_h"/>
                                          </p:val>
                                        </p:tav>
                                        <p:tav tm="100000">
                                          <p:val>
                                            <p:strVal val="#ppt_h"/>
                                          </p:val>
                                        </p:tav>
                                      </p:tavLst>
                                    </p:anim>
                                    <p:animEffect transition="in" filter="fade">
                                      <p:cBhvr>
                                        <p:cTn id="62" dur="10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grpId="0" nodeType="click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1000" fill="hold"/>
                                        <p:tgtEl>
                                          <p:spTgt spid="61"/>
                                        </p:tgtEl>
                                        <p:attrNameLst>
                                          <p:attrName>ppt_w</p:attrName>
                                        </p:attrNameLst>
                                      </p:cBhvr>
                                      <p:tavLst>
                                        <p:tav tm="0">
                                          <p:val>
                                            <p:strVal val="#ppt_w*0.70"/>
                                          </p:val>
                                        </p:tav>
                                        <p:tav tm="100000">
                                          <p:val>
                                            <p:strVal val="#ppt_w"/>
                                          </p:val>
                                        </p:tav>
                                      </p:tavLst>
                                    </p:anim>
                                    <p:anim calcmode="lin" valueType="num">
                                      <p:cBhvr>
                                        <p:cTn id="68" dur="1000" fill="hold"/>
                                        <p:tgtEl>
                                          <p:spTgt spid="61"/>
                                        </p:tgtEl>
                                        <p:attrNameLst>
                                          <p:attrName>ppt_h</p:attrName>
                                        </p:attrNameLst>
                                      </p:cBhvr>
                                      <p:tavLst>
                                        <p:tav tm="0">
                                          <p:val>
                                            <p:strVal val="#ppt_h"/>
                                          </p:val>
                                        </p:tav>
                                        <p:tav tm="100000">
                                          <p:val>
                                            <p:strVal val="#ppt_h"/>
                                          </p:val>
                                        </p:tav>
                                      </p:tavLst>
                                    </p:anim>
                                    <p:animEffect transition="in" filter="fade">
                                      <p:cBhvr>
                                        <p:cTn id="69" dur="1000"/>
                                        <p:tgtEl>
                                          <p:spTgt spid="61"/>
                                        </p:tgtEl>
                                      </p:cBhvr>
                                    </p:animEffect>
                                  </p:childTnLst>
                                </p:cTn>
                              </p:par>
                            </p:childTnLst>
                          </p:cTn>
                        </p:par>
                      </p:childTnLst>
                    </p:cTn>
                  </p:par>
                  <p:par>
                    <p:cTn id="70" fill="hold">
                      <p:stCondLst>
                        <p:cond delay="indefinite"/>
                      </p:stCondLst>
                      <p:childTnLst>
                        <p:par>
                          <p:cTn id="71" fill="hold">
                            <p:stCondLst>
                              <p:cond delay="0"/>
                            </p:stCondLst>
                            <p:childTnLst>
                              <p:par>
                                <p:cTn id="72" presetID="55" presetClass="entr" presetSubtype="0" fill="hold" nodeType="clickEffect">
                                  <p:stCondLst>
                                    <p:cond delay="0"/>
                                  </p:stCondLst>
                                  <p:childTnLst>
                                    <p:set>
                                      <p:cBhvr>
                                        <p:cTn id="73" dur="1" fill="hold">
                                          <p:stCondLst>
                                            <p:cond delay="0"/>
                                          </p:stCondLst>
                                        </p:cTn>
                                        <p:tgtEl>
                                          <p:spTgt spid="68"/>
                                        </p:tgtEl>
                                        <p:attrNameLst>
                                          <p:attrName>style.visibility</p:attrName>
                                        </p:attrNameLst>
                                      </p:cBhvr>
                                      <p:to>
                                        <p:strVal val="visible"/>
                                      </p:to>
                                    </p:set>
                                    <p:anim calcmode="lin" valueType="num">
                                      <p:cBhvr>
                                        <p:cTn id="74" dur="1000" fill="hold"/>
                                        <p:tgtEl>
                                          <p:spTgt spid="68"/>
                                        </p:tgtEl>
                                        <p:attrNameLst>
                                          <p:attrName>ppt_w</p:attrName>
                                        </p:attrNameLst>
                                      </p:cBhvr>
                                      <p:tavLst>
                                        <p:tav tm="0">
                                          <p:val>
                                            <p:strVal val="#ppt_w*0.70"/>
                                          </p:val>
                                        </p:tav>
                                        <p:tav tm="100000">
                                          <p:val>
                                            <p:strVal val="#ppt_w"/>
                                          </p:val>
                                        </p:tav>
                                      </p:tavLst>
                                    </p:anim>
                                    <p:anim calcmode="lin" valueType="num">
                                      <p:cBhvr>
                                        <p:cTn id="75" dur="1000" fill="hold"/>
                                        <p:tgtEl>
                                          <p:spTgt spid="68"/>
                                        </p:tgtEl>
                                        <p:attrNameLst>
                                          <p:attrName>ppt_h</p:attrName>
                                        </p:attrNameLst>
                                      </p:cBhvr>
                                      <p:tavLst>
                                        <p:tav tm="0">
                                          <p:val>
                                            <p:strVal val="#ppt_h"/>
                                          </p:val>
                                        </p:tav>
                                        <p:tav tm="100000">
                                          <p:val>
                                            <p:strVal val="#ppt_h"/>
                                          </p:val>
                                        </p:tav>
                                      </p:tavLst>
                                    </p:anim>
                                    <p:animEffect transition="in" filter="fade">
                                      <p:cBhvr>
                                        <p:cTn id="76" dur="1000"/>
                                        <p:tgtEl>
                                          <p:spTgt spid="68"/>
                                        </p:tgtEl>
                                      </p:cBhvr>
                                    </p:animEffec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1000" fill="hold"/>
                                        <p:tgtEl>
                                          <p:spTgt spid="43"/>
                                        </p:tgtEl>
                                        <p:attrNameLst>
                                          <p:attrName>ppt_w</p:attrName>
                                        </p:attrNameLst>
                                      </p:cBhvr>
                                      <p:tavLst>
                                        <p:tav tm="0">
                                          <p:val>
                                            <p:strVal val="#ppt_w*0.70"/>
                                          </p:val>
                                        </p:tav>
                                        <p:tav tm="100000">
                                          <p:val>
                                            <p:strVal val="#ppt_w"/>
                                          </p:val>
                                        </p:tav>
                                      </p:tavLst>
                                    </p:anim>
                                    <p:anim calcmode="lin" valueType="num">
                                      <p:cBhvr>
                                        <p:cTn id="82" dur="1000" fill="hold"/>
                                        <p:tgtEl>
                                          <p:spTgt spid="43"/>
                                        </p:tgtEl>
                                        <p:attrNameLst>
                                          <p:attrName>ppt_h</p:attrName>
                                        </p:attrNameLst>
                                      </p:cBhvr>
                                      <p:tavLst>
                                        <p:tav tm="0">
                                          <p:val>
                                            <p:strVal val="#ppt_h"/>
                                          </p:val>
                                        </p:tav>
                                        <p:tav tm="100000">
                                          <p:val>
                                            <p:strVal val="#ppt_h"/>
                                          </p:val>
                                        </p:tav>
                                      </p:tavLst>
                                    </p:anim>
                                    <p:animEffect transition="in" filter="fade">
                                      <p:cBhvr>
                                        <p:cTn id="83"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5" grpId="0" animBg="1"/>
      <p:bldP spid="37" grpId="0" animBg="1"/>
      <p:bldP spid="40" grpId="0" animBg="1"/>
      <p:bldP spid="41" grpId="0" animBg="1"/>
      <p:bldP spid="43" grpId="0" animBg="1"/>
      <p:bldP spid="47" grpId="0" animBg="1"/>
      <p:bldP spid="58" grpId="0" animBg="1"/>
      <p:bldP spid="6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61242"/>
            <a:ext cx="9144000" cy="6858000"/>
          </a:xfrm>
          <a:prstGeom prst="rect">
            <a:avLst/>
          </a:prstGeom>
        </p:spPr>
      </p:pic>
      <p:sp>
        <p:nvSpPr>
          <p:cNvPr id="15" name="CasellaDiTesto 14"/>
          <p:cNvSpPr txBox="1"/>
          <p:nvPr/>
        </p:nvSpPr>
        <p:spPr>
          <a:xfrm>
            <a:off x="3064808" y="496281"/>
            <a:ext cx="5313776" cy="1077218"/>
          </a:xfrm>
          <a:prstGeom prst="rect">
            <a:avLst/>
          </a:prstGeom>
          <a:noFill/>
        </p:spPr>
        <p:txBody>
          <a:bodyPr wrap="square" rtlCol="0">
            <a:spAutoFit/>
          </a:bodyPr>
          <a:lstStyle/>
          <a:p>
            <a:pPr algn="ctr"/>
            <a:r>
              <a:rPr lang="it-IT" sz="1600" b="1" dirty="0"/>
              <a:t>KEY  </a:t>
            </a:r>
            <a:r>
              <a:rPr lang="it-IT" sz="1600" b="1" dirty="0" smtClean="0"/>
              <a:t>CONCEPT IN </a:t>
            </a:r>
            <a:r>
              <a:rPr lang="it-IT" sz="1600" b="1" dirty="0"/>
              <a:t>THE PROZVET PROYECT APPROACH IS</a:t>
            </a:r>
          </a:p>
          <a:p>
            <a:pPr algn="ctr"/>
            <a:r>
              <a:rPr lang="it-IT" sz="1600" b="1" dirty="0"/>
              <a:t> </a:t>
            </a:r>
          </a:p>
          <a:p>
            <a:pPr algn="ctr"/>
            <a:r>
              <a:rPr lang="it-IT" sz="1600" b="1" dirty="0"/>
              <a:t>DURABLE, LONG LASTING, SUSTAINABLE </a:t>
            </a:r>
          </a:p>
          <a:p>
            <a:pPr algn="ctr"/>
            <a:r>
              <a:rPr lang="it-IT" sz="1600" b="1" dirty="0"/>
              <a:t>DEVELOPMENT</a:t>
            </a:r>
          </a:p>
        </p:txBody>
      </p:sp>
      <p:sp>
        <p:nvSpPr>
          <p:cNvPr id="29" name="Freeform 13"/>
          <p:cNvSpPr>
            <a:spLocks/>
          </p:cNvSpPr>
          <p:nvPr/>
        </p:nvSpPr>
        <p:spPr bwMode="auto">
          <a:xfrm>
            <a:off x="3456556" y="5005774"/>
            <a:ext cx="4438407" cy="482741"/>
          </a:xfrm>
          <a:custGeom>
            <a:avLst/>
            <a:gdLst>
              <a:gd name="connsiteX0" fmla="*/ 0 w 6086883"/>
              <a:gd name="connsiteY0" fmla="*/ 0 h 764162"/>
              <a:gd name="connsiteX1" fmla="*/ 3727958 w 6086883"/>
              <a:gd name="connsiteY1" fmla="*/ 0 h 764162"/>
              <a:gd name="connsiteX2" fmla="*/ 3727958 w 6086883"/>
              <a:gd name="connsiteY2" fmla="*/ 895 h 764162"/>
              <a:gd name="connsiteX3" fmla="*/ 5694166 w 6086883"/>
              <a:gd name="connsiteY3" fmla="*/ 895 h 764162"/>
              <a:gd name="connsiteX4" fmla="*/ 5890962 w 6086883"/>
              <a:gd name="connsiteY4" fmla="*/ 190312 h 764162"/>
              <a:gd name="connsiteX5" fmla="*/ 6086883 w 6086883"/>
              <a:gd name="connsiteY5" fmla="*/ 382529 h 764162"/>
              <a:gd name="connsiteX6" fmla="*/ 5890962 w 6086883"/>
              <a:gd name="connsiteY6" fmla="*/ 574745 h 764162"/>
              <a:gd name="connsiteX7" fmla="*/ 5694166 w 6086883"/>
              <a:gd name="connsiteY7" fmla="*/ 764162 h 764162"/>
              <a:gd name="connsiteX8" fmla="*/ 3727958 w 6086883"/>
              <a:gd name="connsiteY8" fmla="*/ 764162 h 764162"/>
              <a:gd name="connsiteX9" fmla="*/ 3436701 w 6086883"/>
              <a:gd name="connsiteY9" fmla="*/ 764162 h 764162"/>
              <a:gd name="connsiteX10" fmla="*/ 0 w 6086883"/>
              <a:gd name="connsiteY10" fmla="*/ 764162 h 764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86883" h="764162">
                <a:moveTo>
                  <a:pt x="0" y="0"/>
                </a:moveTo>
                <a:lnTo>
                  <a:pt x="3727958" y="0"/>
                </a:lnTo>
                <a:lnTo>
                  <a:pt x="3727958" y="895"/>
                </a:lnTo>
                <a:lnTo>
                  <a:pt x="5694166" y="895"/>
                </a:lnTo>
                <a:lnTo>
                  <a:pt x="5890962" y="190312"/>
                </a:lnTo>
                <a:lnTo>
                  <a:pt x="6086883" y="382529"/>
                </a:lnTo>
                <a:lnTo>
                  <a:pt x="5890962" y="574745"/>
                </a:lnTo>
                <a:lnTo>
                  <a:pt x="5694166" y="764162"/>
                </a:lnTo>
                <a:lnTo>
                  <a:pt x="3727958" y="764162"/>
                </a:lnTo>
                <a:lnTo>
                  <a:pt x="3436701" y="764162"/>
                </a:lnTo>
                <a:lnTo>
                  <a:pt x="0" y="764162"/>
                </a:lnTo>
                <a:close/>
              </a:path>
            </a:pathLst>
          </a:custGeom>
          <a:solidFill>
            <a:srgbClr val="C3D69B"/>
          </a:solidFill>
          <a:ln w="3175" cap="flat">
            <a:solidFill>
              <a:srgbClr val="000000"/>
            </a:solidFill>
            <a:prstDash val="solid"/>
            <a:miter lim="800000"/>
            <a:headEnd/>
            <a:tailEnd/>
          </a:ln>
          <a:effectLst>
            <a:outerShdw blurRad="38100" dist="25400" dir="5400000" algn="t" rotWithShape="0">
              <a:prstClr val="black">
                <a:alpha val="20000"/>
              </a:prstClr>
            </a:outerShdw>
          </a:effectLst>
        </p:spPr>
        <p:txBody>
          <a:bodyPr vert="horz" wrap="square" lIns="91440" tIns="45720" rIns="91440" bIns="45720" numCol="1" anchor="t" anchorCtr="0" compatLnSpc="1">
            <a:prstTxWarp prst="textNoShape">
              <a:avLst/>
            </a:prstTxWarp>
            <a:noAutofit/>
          </a:bodyPr>
          <a:lstStyle/>
          <a:p>
            <a:pPr lvl="0" algn="ctr">
              <a:defRPr/>
            </a:pPr>
            <a:r>
              <a:rPr lang="it-IT" b="1" dirty="0"/>
              <a:t>Natural </a:t>
            </a:r>
            <a:r>
              <a:rPr lang="it-IT" b="1" dirty="0" err="1"/>
              <a:t>resources</a:t>
            </a:r>
            <a:r>
              <a:rPr lang="it-IT" b="1" dirty="0"/>
              <a:t> are </a:t>
            </a:r>
            <a:r>
              <a:rPr lang="it-IT" b="1" dirty="0" err="1"/>
              <a:t>not</a:t>
            </a:r>
            <a:r>
              <a:rPr lang="it-IT" b="1" dirty="0"/>
              <a:t>  </a:t>
            </a:r>
            <a:r>
              <a:rPr lang="it-IT" b="1" dirty="0" err="1"/>
              <a:t>impoverished</a:t>
            </a:r>
            <a:endParaRPr kumimoji="0" lang="en-US" sz="1800" b="1" i="0" u="none" strike="noStrike" kern="1200" cap="none" spc="0" normalizeH="0" baseline="0" noProof="0" dirty="0">
              <a:ln>
                <a:noFill/>
              </a:ln>
              <a:effectLst/>
              <a:uLnTx/>
              <a:uFillTx/>
              <a:latin typeface="Calibri"/>
            </a:endParaRPr>
          </a:p>
        </p:txBody>
      </p:sp>
      <p:grpSp>
        <p:nvGrpSpPr>
          <p:cNvPr id="5" name="Gruppo 4"/>
          <p:cNvGrpSpPr/>
          <p:nvPr/>
        </p:nvGrpSpPr>
        <p:grpSpPr>
          <a:xfrm>
            <a:off x="463117" y="4772005"/>
            <a:ext cx="2846568" cy="1554091"/>
            <a:chOff x="463117" y="4772005"/>
            <a:chExt cx="2846568" cy="1554091"/>
          </a:xfrm>
        </p:grpSpPr>
        <p:grpSp>
          <p:nvGrpSpPr>
            <p:cNvPr id="24" name="Group 25"/>
            <p:cNvGrpSpPr/>
            <p:nvPr/>
          </p:nvGrpSpPr>
          <p:grpSpPr>
            <a:xfrm>
              <a:off x="463117" y="4772005"/>
              <a:ext cx="2746743" cy="1554091"/>
              <a:chOff x="1101837" y="3592122"/>
              <a:chExt cx="4135333" cy="1445793"/>
            </a:xfrm>
            <a:solidFill>
              <a:schemeClr val="accent3">
                <a:lumMod val="60000"/>
                <a:lumOff val="40000"/>
              </a:schemeClr>
            </a:solidFill>
          </p:grpSpPr>
          <p:sp>
            <p:nvSpPr>
              <p:cNvPr id="25" name="Freeform 15"/>
              <p:cNvSpPr>
                <a:spLocks/>
              </p:cNvSpPr>
              <p:nvPr/>
            </p:nvSpPr>
            <p:spPr bwMode="auto">
              <a:xfrm>
                <a:off x="1101837" y="3592122"/>
                <a:ext cx="4135333" cy="612253"/>
              </a:xfrm>
              <a:custGeom>
                <a:avLst/>
                <a:gdLst>
                  <a:gd name="T0" fmla="*/ 0 w 4728"/>
                  <a:gd name="T1" fmla="*/ 700 h 700"/>
                  <a:gd name="T2" fmla="*/ 0 w 4728"/>
                  <a:gd name="T3" fmla="*/ 216 h 700"/>
                  <a:gd name="T4" fmla="*/ 2371 w 4728"/>
                  <a:gd name="T5" fmla="*/ 0 h 700"/>
                  <a:gd name="T6" fmla="*/ 4728 w 4728"/>
                  <a:gd name="T7" fmla="*/ 201 h 700"/>
                  <a:gd name="T8" fmla="*/ 4728 w 4728"/>
                  <a:gd name="T9" fmla="*/ 700 h 700"/>
                  <a:gd name="T10" fmla="*/ 0 w 4728"/>
                  <a:gd name="T11" fmla="*/ 700 h 700"/>
                </a:gdLst>
                <a:ahLst/>
                <a:cxnLst>
                  <a:cxn ang="0">
                    <a:pos x="T0" y="T1"/>
                  </a:cxn>
                  <a:cxn ang="0">
                    <a:pos x="T2" y="T3"/>
                  </a:cxn>
                  <a:cxn ang="0">
                    <a:pos x="T4" y="T5"/>
                  </a:cxn>
                  <a:cxn ang="0">
                    <a:pos x="T6" y="T7"/>
                  </a:cxn>
                  <a:cxn ang="0">
                    <a:pos x="T8" y="T9"/>
                  </a:cxn>
                  <a:cxn ang="0">
                    <a:pos x="T10" y="T11"/>
                  </a:cxn>
                </a:cxnLst>
                <a:rect l="0" t="0" r="r" b="b"/>
                <a:pathLst>
                  <a:path w="4728" h="700">
                    <a:moveTo>
                      <a:pt x="0" y="700"/>
                    </a:moveTo>
                    <a:lnTo>
                      <a:pt x="0" y="216"/>
                    </a:lnTo>
                    <a:lnTo>
                      <a:pt x="2371" y="0"/>
                    </a:lnTo>
                    <a:lnTo>
                      <a:pt x="4728" y="201"/>
                    </a:lnTo>
                    <a:lnTo>
                      <a:pt x="4728" y="700"/>
                    </a:lnTo>
                    <a:lnTo>
                      <a:pt x="0" y="700"/>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Calibri"/>
                  <a:ea typeface="+mn-ea"/>
                  <a:cs typeface="+mn-cs"/>
                </a:endParaRPr>
              </a:p>
            </p:txBody>
          </p:sp>
          <p:grpSp>
            <p:nvGrpSpPr>
              <p:cNvPr id="26" name="Group 27"/>
              <p:cNvGrpSpPr/>
              <p:nvPr/>
            </p:nvGrpSpPr>
            <p:grpSpPr>
              <a:xfrm>
                <a:off x="1101837" y="3767926"/>
                <a:ext cx="4135332" cy="1269989"/>
                <a:chOff x="1101837" y="3767926"/>
                <a:chExt cx="4135332" cy="1269989"/>
              </a:xfrm>
              <a:grpFill/>
            </p:grpSpPr>
            <p:sp>
              <p:nvSpPr>
                <p:cNvPr id="27" name="Freeform 13"/>
                <p:cNvSpPr>
                  <a:spLocks/>
                </p:cNvSpPr>
                <p:nvPr/>
              </p:nvSpPr>
              <p:spPr bwMode="auto">
                <a:xfrm>
                  <a:off x="1101837" y="3781046"/>
                  <a:ext cx="2067666" cy="1256869"/>
                </a:xfrm>
                <a:custGeom>
                  <a:avLst/>
                  <a:gdLst>
                    <a:gd name="T0" fmla="*/ 0 w 2364"/>
                    <a:gd name="T1" fmla="*/ 555 h 1437"/>
                    <a:gd name="T2" fmla="*/ 2364 w 2364"/>
                    <a:gd name="T3" fmla="*/ 1437 h 1437"/>
                    <a:gd name="T4" fmla="*/ 2364 w 2364"/>
                    <a:gd name="T5" fmla="*/ 447 h 1437"/>
                    <a:gd name="T6" fmla="*/ 0 w 2364"/>
                    <a:gd name="T7" fmla="*/ 0 h 1437"/>
                    <a:gd name="T8" fmla="*/ 0 w 2364"/>
                    <a:gd name="T9" fmla="*/ 555 h 1437"/>
                  </a:gdLst>
                  <a:ahLst/>
                  <a:cxnLst>
                    <a:cxn ang="0">
                      <a:pos x="T0" y="T1"/>
                    </a:cxn>
                    <a:cxn ang="0">
                      <a:pos x="T2" y="T3"/>
                    </a:cxn>
                    <a:cxn ang="0">
                      <a:pos x="T4" y="T5"/>
                    </a:cxn>
                    <a:cxn ang="0">
                      <a:pos x="T6" y="T7"/>
                    </a:cxn>
                    <a:cxn ang="0">
                      <a:pos x="T8" y="T9"/>
                    </a:cxn>
                  </a:cxnLst>
                  <a:rect l="0" t="0" r="r" b="b"/>
                  <a:pathLst>
                    <a:path w="2364" h="1437">
                      <a:moveTo>
                        <a:pt x="0" y="555"/>
                      </a:moveTo>
                      <a:lnTo>
                        <a:pt x="2364" y="1437"/>
                      </a:lnTo>
                      <a:lnTo>
                        <a:pt x="2364" y="447"/>
                      </a:lnTo>
                      <a:lnTo>
                        <a:pt x="0" y="0"/>
                      </a:lnTo>
                      <a:lnTo>
                        <a:pt x="0" y="555"/>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Calibri"/>
                    <a:ea typeface="+mn-ea"/>
                    <a:cs typeface="+mn-cs"/>
                  </a:endParaRPr>
                </a:p>
              </p:txBody>
            </p:sp>
            <p:sp>
              <p:nvSpPr>
                <p:cNvPr id="28" name="Freeform 14"/>
                <p:cNvSpPr>
                  <a:spLocks/>
                </p:cNvSpPr>
                <p:nvPr/>
              </p:nvSpPr>
              <p:spPr bwMode="auto">
                <a:xfrm>
                  <a:off x="3169503" y="3767926"/>
                  <a:ext cx="2067666" cy="1269988"/>
                </a:xfrm>
                <a:custGeom>
                  <a:avLst/>
                  <a:gdLst>
                    <a:gd name="T0" fmla="*/ 2364 w 2364"/>
                    <a:gd name="T1" fmla="*/ 563 h 1452"/>
                    <a:gd name="T2" fmla="*/ 0 w 2364"/>
                    <a:gd name="T3" fmla="*/ 1452 h 1452"/>
                    <a:gd name="T4" fmla="*/ 0 w 2364"/>
                    <a:gd name="T5" fmla="*/ 462 h 1452"/>
                    <a:gd name="T6" fmla="*/ 2364 w 2364"/>
                    <a:gd name="T7" fmla="*/ 0 h 1452"/>
                    <a:gd name="T8" fmla="*/ 2364 w 2364"/>
                    <a:gd name="T9" fmla="*/ 563 h 1452"/>
                  </a:gdLst>
                  <a:ahLst/>
                  <a:cxnLst>
                    <a:cxn ang="0">
                      <a:pos x="T0" y="T1"/>
                    </a:cxn>
                    <a:cxn ang="0">
                      <a:pos x="T2" y="T3"/>
                    </a:cxn>
                    <a:cxn ang="0">
                      <a:pos x="T4" y="T5"/>
                    </a:cxn>
                    <a:cxn ang="0">
                      <a:pos x="T6" y="T7"/>
                    </a:cxn>
                    <a:cxn ang="0">
                      <a:pos x="T8" y="T9"/>
                    </a:cxn>
                  </a:cxnLst>
                  <a:rect l="0" t="0" r="r" b="b"/>
                  <a:pathLst>
                    <a:path w="2364" h="1452">
                      <a:moveTo>
                        <a:pt x="2364" y="563"/>
                      </a:moveTo>
                      <a:lnTo>
                        <a:pt x="0" y="1452"/>
                      </a:lnTo>
                      <a:lnTo>
                        <a:pt x="0" y="462"/>
                      </a:lnTo>
                      <a:lnTo>
                        <a:pt x="2364" y="0"/>
                      </a:lnTo>
                      <a:lnTo>
                        <a:pt x="2364" y="563"/>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a:ea typeface="+mn-ea"/>
                    <a:cs typeface="+mn-cs"/>
                  </a:endParaRPr>
                </a:p>
              </p:txBody>
            </p:sp>
          </p:grpSp>
        </p:grpSp>
        <p:sp>
          <p:nvSpPr>
            <p:cNvPr id="30" name="CasellaDiTesto 29"/>
            <p:cNvSpPr txBox="1"/>
            <p:nvPr/>
          </p:nvSpPr>
          <p:spPr>
            <a:xfrm rot="20132634">
              <a:off x="1645480" y="5189319"/>
              <a:ext cx="1664205" cy="646331"/>
            </a:xfrm>
            <a:prstGeom prst="rect">
              <a:avLst/>
            </a:prstGeom>
            <a:noFill/>
          </p:spPr>
          <p:txBody>
            <a:bodyPr wrap="square" rtlCol="0">
              <a:spAutoFit/>
            </a:bodyPr>
            <a:lstStyle/>
            <a:p>
              <a:pPr algn="ctr"/>
              <a:r>
                <a:rPr lang="it-IT" b="1" dirty="0">
                  <a:solidFill>
                    <a:srgbClr val="000000"/>
                  </a:solidFill>
                </a:rPr>
                <a:t>IN ENVIRONMENT</a:t>
              </a:r>
            </a:p>
          </p:txBody>
        </p:sp>
      </p:grpSp>
      <p:sp>
        <p:nvSpPr>
          <p:cNvPr id="36" name="Freeform 13"/>
          <p:cNvSpPr>
            <a:spLocks/>
          </p:cNvSpPr>
          <p:nvPr/>
        </p:nvSpPr>
        <p:spPr bwMode="auto">
          <a:xfrm>
            <a:off x="3491671" y="2409505"/>
            <a:ext cx="4438407" cy="821402"/>
          </a:xfrm>
          <a:custGeom>
            <a:avLst/>
            <a:gdLst>
              <a:gd name="connsiteX0" fmla="*/ 0 w 6086883"/>
              <a:gd name="connsiteY0" fmla="*/ 0 h 764162"/>
              <a:gd name="connsiteX1" fmla="*/ 3727958 w 6086883"/>
              <a:gd name="connsiteY1" fmla="*/ 0 h 764162"/>
              <a:gd name="connsiteX2" fmla="*/ 3727958 w 6086883"/>
              <a:gd name="connsiteY2" fmla="*/ 895 h 764162"/>
              <a:gd name="connsiteX3" fmla="*/ 5694166 w 6086883"/>
              <a:gd name="connsiteY3" fmla="*/ 895 h 764162"/>
              <a:gd name="connsiteX4" fmla="*/ 5890962 w 6086883"/>
              <a:gd name="connsiteY4" fmla="*/ 190312 h 764162"/>
              <a:gd name="connsiteX5" fmla="*/ 6086883 w 6086883"/>
              <a:gd name="connsiteY5" fmla="*/ 382529 h 764162"/>
              <a:gd name="connsiteX6" fmla="*/ 5890962 w 6086883"/>
              <a:gd name="connsiteY6" fmla="*/ 574745 h 764162"/>
              <a:gd name="connsiteX7" fmla="*/ 5694166 w 6086883"/>
              <a:gd name="connsiteY7" fmla="*/ 764162 h 764162"/>
              <a:gd name="connsiteX8" fmla="*/ 3727958 w 6086883"/>
              <a:gd name="connsiteY8" fmla="*/ 764162 h 764162"/>
              <a:gd name="connsiteX9" fmla="*/ 3436701 w 6086883"/>
              <a:gd name="connsiteY9" fmla="*/ 764162 h 764162"/>
              <a:gd name="connsiteX10" fmla="*/ 0 w 6086883"/>
              <a:gd name="connsiteY10" fmla="*/ 764162 h 764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86883" h="764162">
                <a:moveTo>
                  <a:pt x="0" y="0"/>
                </a:moveTo>
                <a:lnTo>
                  <a:pt x="3727958" y="0"/>
                </a:lnTo>
                <a:lnTo>
                  <a:pt x="3727958" y="895"/>
                </a:lnTo>
                <a:lnTo>
                  <a:pt x="5694166" y="895"/>
                </a:lnTo>
                <a:lnTo>
                  <a:pt x="5890962" y="190312"/>
                </a:lnTo>
                <a:lnTo>
                  <a:pt x="6086883" y="382529"/>
                </a:lnTo>
                <a:lnTo>
                  <a:pt x="5890962" y="574745"/>
                </a:lnTo>
                <a:lnTo>
                  <a:pt x="5694166" y="764162"/>
                </a:lnTo>
                <a:lnTo>
                  <a:pt x="3727958" y="764162"/>
                </a:lnTo>
                <a:lnTo>
                  <a:pt x="3436701" y="764162"/>
                </a:lnTo>
                <a:lnTo>
                  <a:pt x="0" y="764162"/>
                </a:lnTo>
                <a:close/>
              </a:path>
            </a:pathLst>
          </a:custGeom>
          <a:solidFill>
            <a:srgbClr val="F2F2F2"/>
          </a:solidFill>
          <a:ln w="3175" cap="flat">
            <a:noFill/>
            <a:prstDash val="solid"/>
            <a:miter lim="800000"/>
            <a:headEnd/>
            <a:tailEnd/>
          </a:ln>
          <a:effectLst>
            <a:outerShdw blurRad="38100" dist="25400" dir="5400000" algn="t" rotWithShape="0">
              <a:prstClr val="black">
                <a:alpha val="20000"/>
              </a:prstClr>
            </a:outerShdw>
          </a:effectLst>
        </p:spPr>
        <p:txBody>
          <a:bodyPr vert="horz" wrap="square" lIns="91440" tIns="45720" rIns="91440" bIns="45720" numCol="1" anchor="t" anchorCtr="0" compatLnSpc="1">
            <a:prstTxWarp prst="textNoShape">
              <a:avLst/>
            </a:prstTxWarp>
            <a:noAutofit/>
          </a:bodyPr>
          <a:lstStyle/>
          <a:p>
            <a:pPr lvl="0" algn="ctr">
              <a:defRPr/>
            </a:pPr>
            <a:r>
              <a:rPr lang="it-IT" b="1" dirty="0">
                <a:solidFill>
                  <a:srgbClr val="000000"/>
                </a:solidFill>
              </a:rPr>
              <a:t>Small and medium </a:t>
            </a:r>
            <a:r>
              <a:rPr lang="it-IT" b="1" dirty="0" err="1">
                <a:solidFill>
                  <a:srgbClr val="000000"/>
                </a:solidFill>
              </a:rPr>
              <a:t>enterprises</a:t>
            </a:r>
            <a:r>
              <a:rPr lang="it-IT" b="1" dirty="0">
                <a:solidFill>
                  <a:srgbClr val="000000"/>
                </a:solidFill>
              </a:rPr>
              <a:t> and </a:t>
            </a:r>
            <a:r>
              <a:rPr lang="it-IT" b="1" dirty="0" err="1">
                <a:solidFill>
                  <a:srgbClr val="000000"/>
                </a:solidFill>
              </a:rPr>
              <a:t>economic</a:t>
            </a:r>
            <a:r>
              <a:rPr lang="it-IT" b="1" dirty="0">
                <a:solidFill>
                  <a:srgbClr val="000000"/>
                </a:solidFill>
              </a:rPr>
              <a:t> </a:t>
            </a:r>
            <a:r>
              <a:rPr lang="it-IT" b="1" dirty="0" err="1">
                <a:solidFill>
                  <a:srgbClr val="000000"/>
                </a:solidFill>
              </a:rPr>
              <a:t>actors</a:t>
            </a:r>
            <a:r>
              <a:rPr lang="it-IT" b="1" dirty="0">
                <a:solidFill>
                  <a:srgbClr val="000000"/>
                </a:solidFill>
              </a:rPr>
              <a:t> </a:t>
            </a:r>
            <a:r>
              <a:rPr lang="it-IT" b="1" dirty="0" err="1">
                <a:solidFill>
                  <a:srgbClr val="000000"/>
                </a:solidFill>
              </a:rPr>
              <a:t>have</a:t>
            </a:r>
            <a:r>
              <a:rPr lang="it-IT" b="1" dirty="0">
                <a:solidFill>
                  <a:srgbClr val="000000"/>
                </a:solidFill>
              </a:rPr>
              <a:t> low risks of </a:t>
            </a:r>
            <a:r>
              <a:rPr lang="it-IT" b="1" dirty="0" err="1">
                <a:solidFill>
                  <a:srgbClr val="000000"/>
                </a:solidFill>
              </a:rPr>
              <a:t>failing</a:t>
            </a:r>
            <a:endParaRPr kumimoji="0" lang="en-US" sz="1800" b="1" i="0" u="none" strike="noStrike" kern="1200" cap="none" spc="0" normalizeH="0" baseline="0" noProof="0" dirty="0">
              <a:ln>
                <a:noFill/>
              </a:ln>
              <a:solidFill>
                <a:srgbClr val="000000"/>
              </a:solidFill>
              <a:effectLst/>
              <a:uLnTx/>
              <a:uFillTx/>
              <a:latin typeface="Calibri"/>
            </a:endParaRPr>
          </a:p>
        </p:txBody>
      </p:sp>
      <p:sp>
        <p:nvSpPr>
          <p:cNvPr id="43" name="Freeform 13"/>
          <p:cNvSpPr>
            <a:spLocks/>
          </p:cNvSpPr>
          <p:nvPr/>
        </p:nvSpPr>
        <p:spPr bwMode="auto">
          <a:xfrm>
            <a:off x="3464734" y="3615435"/>
            <a:ext cx="4438407" cy="967299"/>
          </a:xfrm>
          <a:custGeom>
            <a:avLst/>
            <a:gdLst>
              <a:gd name="connsiteX0" fmla="*/ 0 w 6086883"/>
              <a:gd name="connsiteY0" fmla="*/ 0 h 764162"/>
              <a:gd name="connsiteX1" fmla="*/ 3727958 w 6086883"/>
              <a:gd name="connsiteY1" fmla="*/ 0 h 764162"/>
              <a:gd name="connsiteX2" fmla="*/ 3727958 w 6086883"/>
              <a:gd name="connsiteY2" fmla="*/ 895 h 764162"/>
              <a:gd name="connsiteX3" fmla="*/ 5694166 w 6086883"/>
              <a:gd name="connsiteY3" fmla="*/ 895 h 764162"/>
              <a:gd name="connsiteX4" fmla="*/ 5890962 w 6086883"/>
              <a:gd name="connsiteY4" fmla="*/ 190312 h 764162"/>
              <a:gd name="connsiteX5" fmla="*/ 6086883 w 6086883"/>
              <a:gd name="connsiteY5" fmla="*/ 382529 h 764162"/>
              <a:gd name="connsiteX6" fmla="*/ 5890962 w 6086883"/>
              <a:gd name="connsiteY6" fmla="*/ 574745 h 764162"/>
              <a:gd name="connsiteX7" fmla="*/ 5694166 w 6086883"/>
              <a:gd name="connsiteY7" fmla="*/ 764162 h 764162"/>
              <a:gd name="connsiteX8" fmla="*/ 3727958 w 6086883"/>
              <a:gd name="connsiteY8" fmla="*/ 764162 h 764162"/>
              <a:gd name="connsiteX9" fmla="*/ 3436701 w 6086883"/>
              <a:gd name="connsiteY9" fmla="*/ 764162 h 764162"/>
              <a:gd name="connsiteX10" fmla="*/ 0 w 6086883"/>
              <a:gd name="connsiteY10" fmla="*/ 764162 h 764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86883" h="764162">
                <a:moveTo>
                  <a:pt x="0" y="0"/>
                </a:moveTo>
                <a:lnTo>
                  <a:pt x="3727958" y="0"/>
                </a:lnTo>
                <a:lnTo>
                  <a:pt x="3727958" y="895"/>
                </a:lnTo>
                <a:lnTo>
                  <a:pt x="5694166" y="895"/>
                </a:lnTo>
                <a:lnTo>
                  <a:pt x="5890962" y="190312"/>
                </a:lnTo>
                <a:lnTo>
                  <a:pt x="6086883" y="382529"/>
                </a:lnTo>
                <a:lnTo>
                  <a:pt x="5890962" y="574745"/>
                </a:lnTo>
                <a:lnTo>
                  <a:pt x="5694166" y="764162"/>
                </a:lnTo>
                <a:lnTo>
                  <a:pt x="3727958" y="764162"/>
                </a:lnTo>
                <a:lnTo>
                  <a:pt x="3436701" y="764162"/>
                </a:lnTo>
                <a:lnTo>
                  <a:pt x="0" y="764162"/>
                </a:lnTo>
                <a:close/>
              </a:path>
            </a:pathLst>
          </a:custGeom>
          <a:solidFill>
            <a:srgbClr val="66FF66"/>
          </a:solidFill>
          <a:ln w="3175" cap="flat">
            <a:solidFill>
              <a:srgbClr val="000000"/>
            </a:solidFill>
            <a:prstDash val="solid"/>
            <a:miter lim="800000"/>
            <a:headEnd/>
            <a:tailEnd/>
          </a:ln>
          <a:effectLst>
            <a:outerShdw blurRad="38100" dist="25400" dir="5400000" algn="t" rotWithShape="0">
              <a:prstClr val="black">
                <a:alpha val="20000"/>
              </a:prstClr>
            </a:outerShdw>
          </a:effectLst>
        </p:spPr>
        <p:txBody>
          <a:bodyPr vert="horz" wrap="square" lIns="91440" tIns="45720" rIns="91440" bIns="45720" numCol="1" anchor="t" anchorCtr="0" compatLnSpc="1">
            <a:prstTxWarp prst="textNoShape">
              <a:avLst/>
            </a:prstTxWarp>
            <a:noAutofit/>
          </a:bodyPr>
          <a:lstStyle/>
          <a:p>
            <a:pPr lvl="0" algn="ctr">
              <a:defRPr/>
            </a:pPr>
            <a:r>
              <a:rPr lang="it-IT" b="1" dirty="0" err="1"/>
              <a:t>Women</a:t>
            </a:r>
            <a:r>
              <a:rPr lang="it-IT" b="1" dirty="0"/>
              <a:t> and </a:t>
            </a:r>
            <a:r>
              <a:rPr lang="it-IT" b="1" dirty="0" err="1"/>
              <a:t>disadvantaged</a:t>
            </a:r>
            <a:r>
              <a:rPr lang="it-IT" b="1" dirty="0"/>
              <a:t> </a:t>
            </a:r>
            <a:r>
              <a:rPr lang="it-IT" b="1" dirty="0" err="1"/>
              <a:t>people</a:t>
            </a:r>
            <a:r>
              <a:rPr lang="it-IT" b="1" dirty="0"/>
              <a:t> </a:t>
            </a:r>
            <a:r>
              <a:rPr lang="it-IT" b="1" dirty="0" err="1"/>
              <a:t>participate</a:t>
            </a:r>
            <a:r>
              <a:rPr lang="it-IT" b="1" dirty="0"/>
              <a:t> and benefit from the inclusive </a:t>
            </a:r>
            <a:r>
              <a:rPr lang="it-IT" b="1" dirty="0" err="1"/>
              <a:t>local</a:t>
            </a:r>
            <a:r>
              <a:rPr lang="it-IT" b="1" dirty="0"/>
              <a:t> </a:t>
            </a:r>
            <a:r>
              <a:rPr lang="it-IT" b="1" dirty="0" err="1"/>
              <a:t>approach</a:t>
            </a:r>
            <a:r>
              <a:rPr lang="it-IT" b="1" dirty="0"/>
              <a:t> </a:t>
            </a:r>
            <a:endParaRPr kumimoji="0" lang="en-US" sz="1800" b="1" i="0" u="none" strike="noStrike" kern="1200" cap="none" spc="0" normalizeH="0" baseline="0" noProof="0" dirty="0">
              <a:ln>
                <a:noFill/>
              </a:ln>
              <a:effectLst/>
              <a:uLnTx/>
              <a:uFillTx/>
              <a:latin typeface="Calibri"/>
            </a:endParaRPr>
          </a:p>
        </p:txBody>
      </p:sp>
      <p:grpSp>
        <p:nvGrpSpPr>
          <p:cNvPr id="4" name="Gruppo 3"/>
          <p:cNvGrpSpPr/>
          <p:nvPr/>
        </p:nvGrpSpPr>
        <p:grpSpPr>
          <a:xfrm>
            <a:off x="471295" y="3440062"/>
            <a:ext cx="2875764" cy="1554091"/>
            <a:chOff x="471295" y="3440062"/>
            <a:chExt cx="2875764" cy="1554091"/>
          </a:xfrm>
        </p:grpSpPr>
        <p:grpSp>
          <p:nvGrpSpPr>
            <p:cNvPr id="31" name="Group 25"/>
            <p:cNvGrpSpPr/>
            <p:nvPr/>
          </p:nvGrpSpPr>
          <p:grpSpPr>
            <a:xfrm>
              <a:off x="471295" y="3440062"/>
              <a:ext cx="2746743" cy="1554091"/>
              <a:chOff x="1101837" y="3592122"/>
              <a:chExt cx="4135333" cy="1445793"/>
            </a:xfrm>
            <a:solidFill>
              <a:srgbClr val="66FF66"/>
            </a:solidFill>
          </p:grpSpPr>
          <p:sp>
            <p:nvSpPr>
              <p:cNvPr id="32" name="Freeform 15"/>
              <p:cNvSpPr>
                <a:spLocks/>
              </p:cNvSpPr>
              <p:nvPr/>
            </p:nvSpPr>
            <p:spPr bwMode="auto">
              <a:xfrm>
                <a:off x="1101837" y="3592122"/>
                <a:ext cx="4135333" cy="612253"/>
              </a:xfrm>
              <a:custGeom>
                <a:avLst/>
                <a:gdLst>
                  <a:gd name="T0" fmla="*/ 0 w 4728"/>
                  <a:gd name="T1" fmla="*/ 700 h 700"/>
                  <a:gd name="T2" fmla="*/ 0 w 4728"/>
                  <a:gd name="T3" fmla="*/ 216 h 700"/>
                  <a:gd name="T4" fmla="*/ 2371 w 4728"/>
                  <a:gd name="T5" fmla="*/ 0 h 700"/>
                  <a:gd name="T6" fmla="*/ 4728 w 4728"/>
                  <a:gd name="T7" fmla="*/ 201 h 700"/>
                  <a:gd name="T8" fmla="*/ 4728 w 4728"/>
                  <a:gd name="T9" fmla="*/ 700 h 700"/>
                  <a:gd name="T10" fmla="*/ 0 w 4728"/>
                  <a:gd name="T11" fmla="*/ 700 h 700"/>
                </a:gdLst>
                <a:ahLst/>
                <a:cxnLst>
                  <a:cxn ang="0">
                    <a:pos x="T0" y="T1"/>
                  </a:cxn>
                  <a:cxn ang="0">
                    <a:pos x="T2" y="T3"/>
                  </a:cxn>
                  <a:cxn ang="0">
                    <a:pos x="T4" y="T5"/>
                  </a:cxn>
                  <a:cxn ang="0">
                    <a:pos x="T6" y="T7"/>
                  </a:cxn>
                  <a:cxn ang="0">
                    <a:pos x="T8" y="T9"/>
                  </a:cxn>
                  <a:cxn ang="0">
                    <a:pos x="T10" y="T11"/>
                  </a:cxn>
                </a:cxnLst>
                <a:rect l="0" t="0" r="r" b="b"/>
                <a:pathLst>
                  <a:path w="4728" h="700">
                    <a:moveTo>
                      <a:pt x="0" y="700"/>
                    </a:moveTo>
                    <a:lnTo>
                      <a:pt x="0" y="216"/>
                    </a:lnTo>
                    <a:lnTo>
                      <a:pt x="2371" y="0"/>
                    </a:lnTo>
                    <a:lnTo>
                      <a:pt x="4728" y="201"/>
                    </a:lnTo>
                    <a:lnTo>
                      <a:pt x="4728" y="700"/>
                    </a:lnTo>
                    <a:lnTo>
                      <a:pt x="0" y="700"/>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Calibri"/>
                  <a:ea typeface="+mn-ea"/>
                  <a:cs typeface="+mn-cs"/>
                </a:endParaRPr>
              </a:p>
            </p:txBody>
          </p:sp>
          <p:grpSp>
            <p:nvGrpSpPr>
              <p:cNvPr id="33" name="Group 27"/>
              <p:cNvGrpSpPr/>
              <p:nvPr/>
            </p:nvGrpSpPr>
            <p:grpSpPr>
              <a:xfrm>
                <a:off x="1101837" y="3767926"/>
                <a:ext cx="4135332" cy="1269989"/>
                <a:chOff x="1101837" y="3767926"/>
                <a:chExt cx="4135332" cy="1269989"/>
              </a:xfrm>
              <a:grpFill/>
            </p:grpSpPr>
            <p:sp>
              <p:nvSpPr>
                <p:cNvPr id="34" name="Freeform 13"/>
                <p:cNvSpPr>
                  <a:spLocks/>
                </p:cNvSpPr>
                <p:nvPr/>
              </p:nvSpPr>
              <p:spPr bwMode="auto">
                <a:xfrm>
                  <a:off x="1101837" y="3781046"/>
                  <a:ext cx="2067666" cy="1256869"/>
                </a:xfrm>
                <a:custGeom>
                  <a:avLst/>
                  <a:gdLst>
                    <a:gd name="T0" fmla="*/ 0 w 2364"/>
                    <a:gd name="T1" fmla="*/ 555 h 1437"/>
                    <a:gd name="T2" fmla="*/ 2364 w 2364"/>
                    <a:gd name="T3" fmla="*/ 1437 h 1437"/>
                    <a:gd name="T4" fmla="*/ 2364 w 2364"/>
                    <a:gd name="T5" fmla="*/ 447 h 1437"/>
                    <a:gd name="T6" fmla="*/ 0 w 2364"/>
                    <a:gd name="T7" fmla="*/ 0 h 1437"/>
                    <a:gd name="T8" fmla="*/ 0 w 2364"/>
                    <a:gd name="T9" fmla="*/ 555 h 1437"/>
                  </a:gdLst>
                  <a:ahLst/>
                  <a:cxnLst>
                    <a:cxn ang="0">
                      <a:pos x="T0" y="T1"/>
                    </a:cxn>
                    <a:cxn ang="0">
                      <a:pos x="T2" y="T3"/>
                    </a:cxn>
                    <a:cxn ang="0">
                      <a:pos x="T4" y="T5"/>
                    </a:cxn>
                    <a:cxn ang="0">
                      <a:pos x="T6" y="T7"/>
                    </a:cxn>
                    <a:cxn ang="0">
                      <a:pos x="T8" y="T9"/>
                    </a:cxn>
                  </a:cxnLst>
                  <a:rect l="0" t="0" r="r" b="b"/>
                  <a:pathLst>
                    <a:path w="2364" h="1437">
                      <a:moveTo>
                        <a:pt x="0" y="555"/>
                      </a:moveTo>
                      <a:lnTo>
                        <a:pt x="2364" y="1437"/>
                      </a:lnTo>
                      <a:lnTo>
                        <a:pt x="2364" y="447"/>
                      </a:lnTo>
                      <a:lnTo>
                        <a:pt x="0" y="0"/>
                      </a:lnTo>
                      <a:lnTo>
                        <a:pt x="0" y="555"/>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Calibri"/>
                    <a:ea typeface="+mn-ea"/>
                    <a:cs typeface="+mn-cs"/>
                  </a:endParaRPr>
                </a:p>
              </p:txBody>
            </p:sp>
            <p:sp>
              <p:nvSpPr>
                <p:cNvPr id="35" name="Freeform 14"/>
                <p:cNvSpPr>
                  <a:spLocks/>
                </p:cNvSpPr>
                <p:nvPr/>
              </p:nvSpPr>
              <p:spPr bwMode="auto">
                <a:xfrm>
                  <a:off x="3169503" y="3767926"/>
                  <a:ext cx="2067666" cy="1269988"/>
                </a:xfrm>
                <a:custGeom>
                  <a:avLst/>
                  <a:gdLst>
                    <a:gd name="T0" fmla="*/ 2364 w 2364"/>
                    <a:gd name="T1" fmla="*/ 563 h 1452"/>
                    <a:gd name="T2" fmla="*/ 0 w 2364"/>
                    <a:gd name="T3" fmla="*/ 1452 h 1452"/>
                    <a:gd name="T4" fmla="*/ 0 w 2364"/>
                    <a:gd name="T5" fmla="*/ 462 h 1452"/>
                    <a:gd name="T6" fmla="*/ 2364 w 2364"/>
                    <a:gd name="T7" fmla="*/ 0 h 1452"/>
                    <a:gd name="T8" fmla="*/ 2364 w 2364"/>
                    <a:gd name="T9" fmla="*/ 563 h 1452"/>
                  </a:gdLst>
                  <a:ahLst/>
                  <a:cxnLst>
                    <a:cxn ang="0">
                      <a:pos x="T0" y="T1"/>
                    </a:cxn>
                    <a:cxn ang="0">
                      <a:pos x="T2" y="T3"/>
                    </a:cxn>
                    <a:cxn ang="0">
                      <a:pos x="T4" y="T5"/>
                    </a:cxn>
                    <a:cxn ang="0">
                      <a:pos x="T6" y="T7"/>
                    </a:cxn>
                    <a:cxn ang="0">
                      <a:pos x="T8" y="T9"/>
                    </a:cxn>
                  </a:cxnLst>
                  <a:rect l="0" t="0" r="r" b="b"/>
                  <a:pathLst>
                    <a:path w="2364" h="1452">
                      <a:moveTo>
                        <a:pt x="2364" y="563"/>
                      </a:moveTo>
                      <a:lnTo>
                        <a:pt x="0" y="1452"/>
                      </a:lnTo>
                      <a:lnTo>
                        <a:pt x="0" y="462"/>
                      </a:lnTo>
                      <a:lnTo>
                        <a:pt x="2364" y="0"/>
                      </a:lnTo>
                      <a:lnTo>
                        <a:pt x="2364" y="563"/>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a:ea typeface="+mn-ea"/>
                    <a:cs typeface="+mn-cs"/>
                  </a:endParaRPr>
                </a:p>
              </p:txBody>
            </p:sp>
          </p:grpSp>
        </p:grpSp>
        <p:sp>
          <p:nvSpPr>
            <p:cNvPr id="44" name="CasellaDiTesto 43"/>
            <p:cNvSpPr txBox="1"/>
            <p:nvPr/>
          </p:nvSpPr>
          <p:spPr>
            <a:xfrm rot="19875676">
              <a:off x="1682854" y="4039672"/>
              <a:ext cx="1664205" cy="369332"/>
            </a:xfrm>
            <a:prstGeom prst="rect">
              <a:avLst/>
            </a:prstGeom>
            <a:noFill/>
          </p:spPr>
          <p:txBody>
            <a:bodyPr wrap="square" rtlCol="0">
              <a:spAutoFit/>
            </a:bodyPr>
            <a:lstStyle/>
            <a:p>
              <a:pPr algn="ctr"/>
              <a:r>
                <a:rPr lang="it-IT" b="1" dirty="0">
                  <a:solidFill>
                    <a:srgbClr val="000000"/>
                  </a:solidFill>
                </a:rPr>
                <a:t>IN SOCIETY</a:t>
              </a:r>
            </a:p>
          </p:txBody>
        </p:sp>
      </p:grpSp>
      <p:grpSp>
        <p:nvGrpSpPr>
          <p:cNvPr id="2" name="Gruppo 1"/>
          <p:cNvGrpSpPr/>
          <p:nvPr/>
        </p:nvGrpSpPr>
        <p:grpSpPr>
          <a:xfrm>
            <a:off x="506410" y="2206429"/>
            <a:ext cx="3024115" cy="1554091"/>
            <a:chOff x="506410" y="2206429"/>
            <a:chExt cx="3024115" cy="1554091"/>
          </a:xfrm>
        </p:grpSpPr>
        <p:grpSp>
          <p:nvGrpSpPr>
            <p:cNvPr id="37" name="Group 25"/>
            <p:cNvGrpSpPr/>
            <p:nvPr/>
          </p:nvGrpSpPr>
          <p:grpSpPr>
            <a:xfrm>
              <a:off x="506410" y="2206429"/>
              <a:ext cx="2746743" cy="1554091"/>
              <a:chOff x="1101837" y="3592122"/>
              <a:chExt cx="4135333" cy="1445793"/>
            </a:xfrm>
            <a:solidFill>
              <a:srgbClr val="F2F2F2"/>
            </a:solidFill>
          </p:grpSpPr>
          <p:sp>
            <p:nvSpPr>
              <p:cNvPr id="38" name="Freeform 15"/>
              <p:cNvSpPr>
                <a:spLocks/>
              </p:cNvSpPr>
              <p:nvPr/>
            </p:nvSpPr>
            <p:spPr bwMode="auto">
              <a:xfrm>
                <a:off x="1101837" y="3592122"/>
                <a:ext cx="4135333" cy="612253"/>
              </a:xfrm>
              <a:custGeom>
                <a:avLst/>
                <a:gdLst>
                  <a:gd name="T0" fmla="*/ 0 w 4728"/>
                  <a:gd name="T1" fmla="*/ 700 h 700"/>
                  <a:gd name="T2" fmla="*/ 0 w 4728"/>
                  <a:gd name="T3" fmla="*/ 216 h 700"/>
                  <a:gd name="T4" fmla="*/ 2371 w 4728"/>
                  <a:gd name="T5" fmla="*/ 0 h 700"/>
                  <a:gd name="T6" fmla="*/ 4728 w 4728"/>
                  <a:gd name="T7" fmla="*/ 201 h 700"/>
                  <a:gd name="T8" fmla="*/ 4728 w 4728"/>
                  <a:gd name="T9" fmla="*/ 700 h 700"/>
                  <a:gd name="T10" fmla="*/ 0 w 4728"/>
                  <a:gd name="T11" fmla="*/ 700 h 700"/>
                </a:gdLst>
                <a:ahLst/>
                <a:cxnLst>
                  <a:cxn ang="0">
                    <a:pos x="T0" y="T1"/>
                  </a:cxn>
                  <a:cxn ang="0">
                    <a:pos x="T2" y="T3"/>
                  </a:cxn>
                  <a:cxn ang="0">
                    <a:pos x="T4" y="T5"/>
                  </a:cxn>
                  <a:cxn ang="0">
                    <a:pos x="T6" y="T7"/>
                  </a:cxn>
                  <a:cxn ang="0">
                    <a:pos x="T8" y="T9"/>
                  </a:cxn>
                  <a:cxn ang="0">
                    <a:pos x="T10" y="T11"/>
                  </a:cxn>
                </a:cxnLst>
                <a:rect l="0" t="0" r="r" b="b"/>
                <a:pathLst>
                  <a:path w="4728" h="700">
                    <a:moveTo>
                      <a:pt x="0" y="700"/>
                    </a:moveTo>
                    <a:lnTo>
                      <a:pt x="0" y="216"/>
                    </a:lnTo>
                    <a:lnTo>
                      <a:pt x="2371" y="0"/>
                    </a:lnTo>
                    <a:lnTo>
                      <a:pt x="4728" y="201"/>
                    </a:lnTo>
                    <a:lnTo>
                      <a:pt x="4728" y="700"/>
                    </a:lnTo>
                    <a:lnTo>
                      <a:pt x="0" y="700"/>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a:ea typeface="+mn-ea"/>
                  <a:cs typeface="+mn-cs"/>
                </a:endParaRPr>
              </a:p>
            </p:txBody>
          </p:sp>
          <p:grpSp>
            <p:nvGrpSpPr>
              <p:cNvPr id="39" name="Group 27"/>
              <p:cNvGrpSpPr/>
              <p:nvPr/>
            </p:nvGrpSpPr>
            <p:grpSpPr>
              <a:xfrm>
                <a:off x="1101837" y="3767926"/>
                <a:ext cx="4135332" cy="1269989"/>
                <a:chOff x="1101837" y="3767926"/>
                <a:chExt cx="4135332" cy="1269989"/>
              </a:xfrm>
              <a:grpFill/>
            </p:grpSpPr>
            <p:sp>
              <p:nvSpPr>
                <p:cNvPr id="40" name="Freeform 13"/>
                <p:cNvSpPr>
                  <a:spLocks/>
                </p:cNvSpPr>
                <p:nvPr/>
              </p:nvSpPr>
              <p:spPr bwMode="auto">
                <a:xfrm>
                  <a:off x="1101837" y="3781046"/>
                  <a:ext cx="2067666" cy="1256869"/>
                </a:xfrm>
                <a:custGeom>
                  <a:avLst/>
                  <a:gdLst>
                    <a:gd name="T0" fmla="*/ 0 w 2364"/>
                    <a:gd name="T1" fmla="*/ 555 h 1437"/>
                    <a:gd name="T2" fmla="*/ 2364 w 2364"/>
                    <a:gd name="T3" fmla="*/ 1437 h 1437"/>
                    <a:gd name="T4" fmla="*/ 2364 w 2364"/>
                    <a:gd name="T5" fmla="*/ 447 h 1437"/>
                    <a:gd name="T6" fmla="*/ 0 w 2364"/>
                    <a:gd name="T7" fmla="*/ 0 h 1437"/>
                    <a:gd name="T8" fmla="*/ 0 w 2364"/>
                    <a:gd name="T9" fmla="*/ 555 h 1437"/>
                  </a:gdLst>
                  <a:ahLst/>
                  <a:cxnLst>
                    <a:cxn ang="0">
                      <a:pos x="T0" y="T1"/>
                    </a:cxn>
                    <a:cxn ang="0">
                      <a:pos x="T2" y="T3"/>
                    </a:cxn>
                    <a:cxn ang="0">
                      <a:pos x="T4" y="T5"/>
                    </a:cxn>
                    <a:cxn ang="0">
                      <a:pos x="T6" y="T7"/>
                    </a:cxn>
                    <a:cxn ang="0">
                      <a:pos x="T8" y="T9"/>
                    </a:cxn>
                  </a:cxnLst>
                  <a:rect l="0" t="0" r="r" b="b"/>
                  <a:pathLst>
                    <a:path w="2364" h="1437">
                      <a:moveTo>
                        <a:pt x="0" y="555"/>
                      </a:moveTo>
                      <a:lnTo>
                        <a:pt x="2364" y="1437"/>
                      </a:lnTo>
                      <a:lnTo>
                        <a:pt x="2364" y="447"/>
                      </a:lnTo>
                      <a:lnTo>
                        <a:pt x="0" y="0"/>
                      </a:lnTo>
                      <a:lnTo>
                        <a:pt x="0" y="555"/>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a:ea typeface="+mn-ea"/>
                    <a:cs typeface="+mn-cs"/>
                  </a:endParaRPr>
                </a:p>
              </p:txBody>
            </p:sp>
            <p:sp>
              <p:nvSpPr>
                <p:cNvPr id="41" name="Freeform 14"/>
                <p:cNvSpPr>
                  <a:spLocks/>
                </p:cNvSpPr>
                <p:nvPr/>
              </p:nvSpPr>
              <p:spPr bwMode="auto">
                <a:xfrm>
                  <a:off x="3169503" y="3767926"/>
                  <a:ext cx="2067666" cy="1269988"/>
                </a:xfrm>
                <a:custGeom>
                  <a:avLst/>
                  <a:gdLst>
                    <a:gd name="T0" fmla="*/ 2364 w 2364"/>
                    <a:gd name="T1" fmla="*/ 563 h 1452"/>
                    <a:gd name="T2" fmla="*/ 0 w 2364"/>
                    <a:gd name="T3" fmla="*/ 1452 h 1452"/>
                    <a:gd name="T4" fmla="*/ 0 w 2364"/>
                    <a:gd name="T5" fmla="*/ 462 h 1452"/>
                    <a:gd name="T6" fmla="*/ 2364 w 2364"/>
                    <a:gd name="T7" fmla="*/ 0 h 1452"/>
                    <a:gd name="T8" fmla="*/ 2364 w 2364"/>
                    <a:gd name="T9" fmla="*/ 563 h 1452"/>
                  </a:gdLst>
                  <a:ahLst/>
                  <a:cxnLst>
                    <a:cxn ang="0">
                      <a:pos x="T0" y="T1"/>
                    </a:cxn>
                    <a:cxn ang="0">
                      <a:pos x="T2" y="T3"/>
                    </a:cxn>
                    <a:cxn ang="0">
                      <a:pos x="T4" y="T5"/>
                    </a:cxn>
                    <a:cxn ang="0">
                      <a:pos x="T6" y="T7"/>
                    </a:cxn>
                    <a:cxn ang="0">
                      <a:pos x="T8" y="T9"/>
                    </a:cxn>
                  </a:cxnLst>
                  <a:rect l="0" t="0" r="r" b="b"/>
                  <a:pathLst>
                    <a:path w="2364" h="1452">
                      <a:moveTo>
                        <a:pt x="2364" y="563"/>
                      </a:moveTo>
                      <a:lnTo>
                        <a:pt x="0" y="1452"/>
                      </a:lnTo>
                      <a:lnTo>
                        <a:pt x="0" y="462"/>
                      </a:lnTo>
                      <a:lnTo>
                        <a:pt x="2364" y="0"/>
                      </a:lnTo>
                      <a:lnTo>
                        <a:pt x="2364" y="563"/>
                      </a:lnTo>
                      <a:close/>
                    </a:path>
                  </a:pathLst>
                </a:custGeom>
                <a:grpFill/>
                <a:ln w="3175"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a:ea typeface="+mn-ea"/>
                    <a:cs typeface="+mn-cs"/>
                  </a:endParaRPr>
                </a:p>
              </p:txBody>
            </p:sp>
          </p:grpSp>
        </p:grpSp>
        <p:sp>
          <p:nvSpPr>
            <p:cNvPr id="42" name="CasellaDiTesto 41"/>
            <p:cNvSpPr txBox="1"/>
            <p:nvPr/>
          </p:nvSpPr>
          <p:spPr>
            <a:xfrm rot="19875676">
              <a:off x="1866320" y="2747751"/>
              <a:ext cx="1664205" cy="369332"/>
            </a:xfrm>
            <a:prstGeom prst="rect">
              <a:avLst/>
            </a:prstGeom>
            <a:noFill/>
          </p:spPr>
          <p:txBody>
            <a:bodyPr wrap="square" rtlCol="0">
              <a:spAutoFit/>
            </a:bodyPr>
            <a:lstStyle/>
            <a:p>
              <a:r>
                <a:rPr lang="it-IT" b="1" dirty="0">
                  <a:solidFill>
                    <a:srgbClr val="000000"/>
                  </a:solidFill>
                </a:rPr>
                <a:t>IN ECONOMY</a:t>
              </a:r>
            </a:p>
          </p:txBody>
        </p:sp>
      </p:grpSp>
      <p:sp>
        <p:nvSpPr>
          <p:cNvPr id="6" name="CasellaDiTesto 5"/>
          <p:cNvSpPr txBox="1"/>
          <p:nvPr/>
        </p:nvSpPr>
        <p:spPr>
          <a:xfrm>
            <a:off x="3853991" y="1721179"/>
            <a:ext cx="3233809" cy="338554"/>
          </a:xfrm>
          <a:prstGeom prst="rect">
            <a:avLst/>
          </a:prstGeom>
          <a:noFill/>
        </p:spPr>
        <p:txBody>
          <a:bodyPr wrap="square" rtlCol="0">
            <a:spAutoFit/>
          </a:bodyPr>
          <a:lstStyle/>
          <a:p>
            <a:pPr algn="ctr"/>
            <a:r>
              <a:rPr lang="it-IT" sz="1600" b="1" i="1" dirty="0" smtClean="0">
                <a:solidFill>
                  <a:srgbClr val="800000"/>
                </a:solidFill>
              </a:rPr>
              <a:t>ITS IMPACT IS</a:t>
            </a:r>
            <a:endParaRPr lang="it-IT" sz="1600" b="1" i="1" dirty="0">
              <a:solidFill>
                <a:srgbClr val="800000"/>
              </a:solidFill>
            </a:endParaRPr>
          </a:p>
        </p:txBody>
      </p:sp>
    </p:spTree>
    <p:extLst>
      <p:ext uri="{BB962C8B-B14F-4D97-AF65-F5344CB8AC3E}">
        <p14:creationId xmlns:p14="http://schemas.microsoft.com/office/powerpoint/2010/main" val="19818579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0.70"/>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2000" fill="hold"/>
                                        <p:tgtEl>
                                          <p:spTgt spid="6"/>
                                        </p:tgtEl>
                                        <p:attrNameLst>
                                          <p:attrName>ppt_w</p:attrName>
                                        </p:attrNameLst>
                                      </p:cBhvr>
                                      <p:tavLst>
                                        <p:tav tm="0">
                                          <p:val>
                                            <p:fltVal val="0"/>
                                          </p:val>
                                        </p:tav>
                                        <p:tav tm="100000">
                                          <p:val>
                                            <p:strVal val="#ppt_w"/>
                                          </p:val>
                                        </p:tav>
                                      </p:tavLst>
                                    </p:anim>
                                    <p:anim calcmode="lin" valueType="num">
                                      <p:cBhvr>
                                        <p:cTn id="15" dur="20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2000" fill="hold"/>
                                        <p:tgtEl>
                                          <p:spTgt spid="2"/>
                                        </p:tgtEl>
                                        <p:attrNameLst>
                                          <p:attrName>ppt_x</p:attrName>
                                        </p:attrNameLst>
                                      </p:cBhvr>
                                      <p:tavLst>
                                        <p:tav tm="0">
                                          <p:val>
                                            <p:strVal val="0-#ppt_w/2"/>
                                          </p:val>
                                        </p:tav>
                                        <p:tav tm="100000">
                                          <p:val>
                                            <p:strVal val="#ppt_x"/>
                                          </p:val>
                                        </p:tav>
                                      </p:tavLst>
                                    </p:anim>
                                    <p:anim calcmode="lin" valueType="num">
                                      <p:cBhvr additive="base">
                                        <p:cTn id="21" dur="2000" fill="hold"/>
                                        <p:tgtEl>
                                          <p:spTgt spid="2"/>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left)">
                                      <p:cBhvr>
                                        <p:cTn id="25" dur="2000"/>
                                        <p:tgtEl>
                                          <p:spTgt spid="3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2000" fill="hold"/>
                                        <p:tgtEl>
                                          <p:spTgt spid="4"/>
                                        </p:tgtEl>
                                        <p:attrNameLst>
                                          <p:attrName>ppt_x</p:attrName>
                                        </p:attrNameLst>
                                      </p:cBhvr>
                                      <p:tavLst>
                                        <p:tav tm="0">
                                          <p:val>
                                            <p:strVal val="0-#ppt_w/2"/>
                                          </p:val>
                                        </p:tav>
                                        <p:tav tm="100000">
                                          <p:val>
                                            <p:strVal val="#ppt_x"/>
                                          </p:val>
                                        </p:tav>
                                      </p:tavLst>
                                    </p:anim>
                                    <p:anim calcmode="lin" valueType="num">
                                      <p:cBhvr additive="base">
                                        <p:cTn id="31" dur="2000" fill="hold"/>
                                        <p:tgtEl>
                                          <p:spTgt spid="4"/>
                                        </p:tgtEl>
                                        <p:attrNameLst>
                                          <p:attrName>ppt_y</p:attrName>
                                        </p:attrNameLst>
                                      </p:cBhvr>
                                      <p:tavLst>
                                        <p:tav tm="0">
                                          <p:val>
                                            <p:strVal val="#ppt_y"/>
                                          </p:val>
                                        </p:tav>
                                        <p:tav tm="100000">
                                          <p:val>
                                            <p:strVal val="#ppt_y"/>
                                          </p:val>
                                        </p:tav>
                                      </p:tavLst>
                                    </p:anim>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wipe(left)">
                                      <p:cBhvr>
                                        <p:cTn id="35" dur="2000"/>
                                        <p:tgtEl>
                                          <p:spTgt spid="4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additive="base">
                                        <p:cTn id="40" dur="2000" fill="hold"/>
                                        <p:tgtEl>
                                          <p:spTgt spid="5"/>
                                        </p:tgtEl>
                                        <p:attrNameLst>
                                          <p:attrName>ppt_x</p:attrName>
                                        </p:attrNameLst>
                                      </p:cBhvr>
                                      <p:tavLst>
                                        <p:tav tm="0">
                                          <p:val>
                                            <p:strVal val="0-#ppt_w/2"/>
                                          </p:val>
                                        </p:tav>
                                        <p:tav tm="100000">
                                          <p:val>
                                            <p:strVal val="#ppt_x"/>
                                          </p:val>
                                        </p:tav>
                                      </p:tavLst>
                                    </p:anim>
                                    <p:anim calcmode="lin" valueType="num">
                                      <p:cBhvr additive="base">
                                        <p:cTn id="41" dur="2000" fill="hold"/>
                                        <p:tgtEl>
                                          <p:spTgt spid="5"/>
                                        </p:tgtEl>
                                        <p:attrNameLst>
                                          <p:attrName>ppt_y</p:attrName>
                                        </p:attrNameLst>
                                      </p:cBhvr>
                                      <p:tavLst>
                                        <p:tav tm="0">
                                          <p:val>
                                            <p:strVal val="#ppt_y"/>
                                          </p:val>
                                        </p:tav>
                                        <p:tav tm="100000">
                                          <p:val>
                                            <p:strVal val="#ppt_y"/>
                                          </p:val>
                                        </p:tav>
                                      </p:tavLst>
                                    </p:anim>
                                  </p:childTnLst>
                                </p:cTn>
                              </p:par>
                            </p:childTnLst>
                          </p:cTn>
                        </p:par>
                        <p:par>
                          <p:cTn id="42" fill="hold">
                            <p:stCondLst>
                              <p:cond delay="2000"/>
                            </p:stCondLst>
                            <p:childTnLst>
                              <p:par>
                                <p:cTn id="43" presetID="22" presetClass="entr" presetSubtype="8"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left)">
                                      <p:cBhvr>
                                        <p:cTn id="45"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9" grpId="0" animBg="1"/>
      <p:bldP spid="36" grpId="0" animBg="1"/>
      <p:bldP spid="43" grpId="0" animBg="1"/>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61242"/>
            <a:ext cx="9144000" cy="6858000"/>
          </a:xfrm>
          <a:prstGeom prst="rect">
            <a:avLst/>
          </a:prstGeom>
        </p:spPr>
      </p:pic>
      <p:sp>
        <p:nvSpPr>
          <p:cNvPr id="9" name="CasellaDiTesto 8"/>
          <p:cNvSpPr txBox="1"/>
          <p:nvPr/>
        </p:nvSpPr>
        <p:spPr>
          <a:xfrm>
            <a:off x="2834481" y="662234"/>
            <a:ext cx="5792684" cy="338554"/>
          </a:xfrm>
          <a:prstGeom prst="rect">
            <a:avLst/>
          </a:prstGeom>
          <a:noFill/>
        </p:spPr>
        <p:txBody>
          <a:bodyPr wrap="square" rtlCol="0">
            <a:spAutoFit/>
          </a:bodyPr>
          <a:lstStyle/>
          <a:p>
            <a:pPr algn="ctr"/>
            <a:r>
              <a:rPr lang="it-IT" sz="1600" b="1" i="1" dirty="0" err="1" smtClean="0">
                <a:solidFill>
                  <a:srgbClr val="800000"/>
                </a:solidFill>
              </a:rPr>
              <a:t>Exercise</a:t>
            </a:r>
            <a:r>
              <a:rPr lang="it-IT" sz="1600" b="1" i="1" dirty="0" smtClean="0">
                <a:solidFill>
                  <a:srgbClr val="800000"/>
                </a:solidFill>
              </a:rPr>
              <a:t> N</a:t>
            </a:r>
            <a:r>
              <a:rPr lang="it-IT" sz="1600" b="1" i="1" dirty="0">
                <a:solidFill>
                  <a:srgbClr val="800000"/>
                </a:solidFill>
              </a:rPr>
              <a:t>°  2</a:t>
            </a:r>
          </a:p>
        </p:txBody>
      </p:sp>
      <p:sp>
        <p:nvSpPr>
          <p:cNvPr id="10" name="Rettangolo 9"/>
          <p:cNvSpPr/>
          <p:nvPr/>
        </p:nvSpPr>
        <p:spPr>
          <a:xfrm>
            <a:off x="1936051" y="4022953"/>
            <a:ext cx="5818420" cy="400110"/>
          </a:xfrm>
          <a:prstGeom prst="rect">
            <a:avLst/>
          </a:prstGeom>
          <a:ln>
            <a:solidFill>
              <a:srgbClr val="800000"/>
            </a:solidFill>
          </a:ln>
        </p:spPr>
        <p:txBody>
          <a:bodyPr wrap="square">
            <a:spAutoFit/>
          </a:bodyPr>
          <a:lstStyle/>
          <a:p>
            <a:r>
              <a:rPr lang="it-IT" sz="2000" dirty="0" smtClean="0">
                <a:latin typeface="Arial"/>
                <a:cs typeface="Arial"/>
              </a:rPr>
              <a:t>I </a:t>
            </a:r>
            <a:r>
              <a:rPr lang="it-IT" sz="2000" dirty="0" err="1" smtClean="0">
                <a:latin typeface="Arial"/>
                <a:cs typeface="Arial"/>
              </a:rPr>
              <a:t>would</a:t>
            </a:r>
            <a:r>
              <a:rPr lang="it-IT" sz="2000" dirty="0" smtClean="0">
                <a:latin typeface="Arial"/>
                <a:cs typeface="Arial"/>
              </a:rPr>
              <a:t> </a:t>
            </a:r>
            <a:r>
              <a:rPr lang="it-IT" sz="2000" dirty="0" err="1" smtClean="0">
                <a:latin typeface="Arial"/>
                <a:cs typeface="Arial"/>
              </a:rPr>
              <a:t>approve</a:t>
            </a:r>
            <a:endParaRPr lang="it-IT" sz="2000" dirty="0">
              <a:latin typeface="Arial"/>
              <a:cs typeface="Arial"/>
            </a:endParaRPr>
          </a:p>
        </p:txBody>
      </p:sp>
      <p:sp>
        <p:nvSpPr>
          <p:cNvPr id="12" name="Rettangolo 11"/>
          <p:cNvSpPr/>
          <p:nvPr/>
        </p:nvSpPr>
        <p:spPr>
          <a:xfrm>
            <a:off x="1936052" y="2877329"/>
            <a:ext cx="5818419" cy="400110"/>
          </a:xfrm>
          <a:prstGeom prst="rect">
            <a:avLst/>
          </a:prstGeom>
          <a:ln>
            <a:solidFill>
              <a:srgbClr val="800000"/>
            </a:solidFill>
          </a:ln>
        </p:spPr>
        <p:txBody>
          <a:bodyPr wrap="square">
            <a:spAutoFit/>
          </a:bodyPr>
          <a:lstStyle/>
          <a:p>
            <a:pPr lvl="0"/>
            <a:r>
              <a:rPr lang="it-IT" sz="2000" dirty="0" smtClean="0">
                <a:latin typeface="Arial"/>
                <a:cs typeface="Arial"/>
              </a:rPr>
              <a:t>I </a:t>
            </a:r>
            <a:r>
              <a:rPr lang="it-IT" sz="2000" dirty="0" err="1" smtClean="0">
                <a:latin typeface="Arial"/>
                <a:cs typeface="Arial"/>
              </a:rPr>
              <a:t>would</a:t>
            </a:r>
            <a:r>
              <a:rPr lang="it-IT" sz="2000" dirty="0" smtClean="0">
                <a:latin typeface="Arial"/>
                <a:cs typeface="Arial"/>
              </a:rPr>
              <a:t> </a:t>
            </a:r>
            <a:r>
              <a:rPr lang="it-IT" sz="2000" dirty="0" err="1" smtClean="0">
                <a:latin typeface="Arial"/>
                <a:cs typeface="Arial"/>
              </a:rPr>
              <a:t>not</a:t>
            </a:r>
            <a:r>
              <a:rPr lang="it-IT" sz="2000" dirty="0" smtClean="0">
                <a:latin typeface="Arial"/>
                <a:cs typeface="Arial"/>
              </a:rPr>
              <a:t> </a:t>
            </a:r>
            <a:r>
              <a:rPr lang="it-IT" sz="2000" dirty="0" err="1" smtClean="0">
                <a:latin typeface="Arial"/>
                <a:cs typeface="Arial"/>
              </a:rPr>
              <a:t>approve</a:t>
            </a:r>
            <a:endParaRPr lang="it-IT" sz="2000" dirty="0">
              <a:latin typeface="Arial"/>
              <a:cs typeface="Arial"/>
            </a:endParaRPr>
          </a:p>
        </p:txBody>
      </p:sp>
      <p:sp>
        <p:nvSpPr>
          <p:cNvPr id="13" name="Rettangolo 12"/>
          <p:cNvSpPr/>
          <p:nvPr/>
        </p:nvSpPr>
        <p:spPr>
          <a:xfrm>
            <a:off x="1936052" y="5185600"/>
            <a:ext cx="5818419" cy="400110"/>
          </a:xfrm>
          <a:prstGeom prst="rect">
            <a:avLst/>
          </a:prstGeom>
          <a:ln>
            <a:solidFill>
              <a:srgbClr val="800000"/>
            </a:solidFill>
          </a:ln>
        </p:spPr>
        <p:txBody>
          <a:bodyPr wrap="square">
            <a:spAutoFit/>
          </a:bodyPr>
          <a:lstStyle/>
          <a:p>
            <a:pPr lvl="0"/>
            <a:r>
              <a:rPr lang="it-IT" sz="2000" dirty="0" smtClean="0">
                <a:latin typeface="Arial"/>
                <a:cs typeface="Arial"/>
              </a:rPr>
              <a:t>I </a:t>
            </a:r>
            <a:r>
              <a:rPr lang="it-IT" sz="2000" dirty="0" err="1" smtClean="0">
                <a:latin typeface="Arial"/>
                <a:cs typeface="Arial"/>
              </a:rPr>
              <a:t>would</a:t>
            </a:r>
            <a:r>
              <a:rPr lang="it-IT" sz="2000" dirty="0" smtClean="0">
                <a:latin typeface="Arial"/>
                <a:cs typeface="Arial"/>
              </a:rPr>
              <a:t> pass the </a:t>
            </a:r>
            <a:r>
              <a:rPr lang="it-IT" sz="2000" dirty="0" err="1" smtClean="0">
                <a:latin typeface="Arial"/>
                <a:cs typeface="Arial"/>
              </a:rPr>
              <a:t>decision</a:t>
            </a:r>
            <a:r>
              <a:rPr lang="it-IT" sz="2000" dirty="0" smtClean="0">
                <a:latin typeface="Arial"/>
                <a:cs typeface="Arial"/>
              </a:rPr>
              <a:t> to the </a:t>
            </a:r>
            <a:r>
              <a:rPr lang="it-IT" sz="2000" dirty="0" err="1" smtClean="0">
                <a:latin typeface="Arial"/>
                <a:cs typeface="Arial"/>
              </a:rPr>
              <a:t>national</a:t>
            </a:r>
            <a:r>
              <a:rPr lang="it-IT" sz="2000" dirty="0" smtClean="0">
                <a:latin typeface="Arial"/>
                <a:cs typeface="Arial"/>
              </a:rPr>
              <a:t> authority</a:t>
            </a:r>
            <a:endParaRPr lang="it-IT" sz="2000" dirty="0">
              <a:latin typeface="Arial"/>
              <a:cs typeface="Arial"/>
            </a:endParaRPr>
          </a:p>
        </p:txBody>
      </p:sp>
      <p:sp>
        <p:nvSpPr>
          <p:cNvPr id="14" name="Rettangolo 13"/>
          <p:cNvSpPr/>
          <p:nvPr/>
        </p:nvSpPr>
        <p:spPr>
          <a:xfrm>
            <a:off x="1112684" y="2994313"/>
            <a:ext cx="529093" cy="400110"/>
          </a:xfrm>
          <a:prstGeom prst="rect">
            <a:avLst/>
          </a:prstGeom>
          <a:ln>
            <a:solidFill>
              <a:srgbClr val="800000"/>
            </a:solidFill>
          </a:ln>
        </p:spPr>
        <p:txBody>
          <a:bodyPr wrap="square">
            <a:spAutoFit/>
          </a:bodyPr>
          <a:lstStyle/>
          <a:p>
            <a:pPr lvl="0" algn="ctr"/>
            <a:r>
              <a:rPr lang="en-US" sz="2000" dirty="0">
                <a:latin typeface="Avenir Black Oblique"/>
                <a:cs typeface="Avenir Black Oblique"/>
              </a:rPr>
              <a:t>A</a:t>
            </a:r>
            <a:endParaRPr lang="it-IT" sz="2000" dirty="0">
              <a:latin typeface="Avenir Black Oblique"/>
              <a:cs typeface="Avenir Black Oblique"/>
            </a:endParaRPr>
          </a:p>
        </p:txBody>
      </p:sp>
      <p:sp>
        <p:nvSpPr>
          <p:cNvPr id="17" name="Rettangolo 16"/>
          <p:cNvSpPr/>
          <p:nvPr/>
        </p:nvSpPr>
        <p:spPr>
          <a:xfrm>
            <a:off x="1112683" y="4025590"/>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B</a:t>
            </a:r>
          </a:p>
        </p:txBody>
      </p:sp>
      <p:sp>
        <p:nvSpPr>
          <p:cNvPr id="18" name="Rettangolo 17"/>
          <p:cNvSpPr/>
          <p:nvPr/>
        </p:nvSpPr>
        <p:spPr>
          <a:xfrm>
            <a:off x="1112683" y="5200913"/>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C</a:t>
            </a:r>
          </a:p>
        </p:txBody>
      </p:sp>
      <p:grpSp>
        <p:nvGrpSpPr>
          <p:cNvPr id="19" name="Gruppo 18"/>
          <p:cNvGrpSpPr/>
          <p:nvPr/>
        </p:nvGrpSpPr>
        <p:grpSpPr>
          <a:xfrm>
            <a:off x="3810234" y="224075"/>
            <a:ext cx="3035735" cy="1254562"/>
            <a:chOff x="2586576" y="0"/>
            <a:chExt cx="3035735" cy="1254562"/>
          </a:xfrm>
        </p:grpSpPr>
        <p:pic>
          <p:nvPicPr>
            <p:cNvPr id="20" name="Immagine 19"/>
            <p:cNvPicPr>
              <a:picLocks noChangeAspect="1"/>
            </p:cNvPicPr>
            <p:nvPr/>
          </p:nvPicPr>
          <p:blipFill>
            <a:blip r:embed="rId3"/>
            <a:stretch>
              <a:fillRect/>
            </a:stretch>
          </p:blipFill>
          <p:spPr>
            <a:xfrm>
              <a:off x="2586576" y="0"/>
              <a:ext cx="1254562" cy="1254562"/>
            </a:xfrm>
            <a:prstGeom prst="rect">
              <a:avLst/>
            </a:prstGeom>
          </p:spPr>
        </p:pic>
        <p:cxnSp>
          <p:nvCxnSpPr>
            <p:cNvPr id="21" name="Connettore 1 20"/>
            <p:cNvCxnSpPr/>
            <p:nvPr/>
          </p:nvCxnSpPr>
          <p:spPr>
            <a:xfrm>
              <a:off x="3546858" y="433704"/>
              <a:ext cx="2075453"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Connettore 1 21"/>
            <p:cNvCxnSpPr/>
            <p:nvPr/>
          </p:nvCxnSpPr>
          <p:spPr>
            <a:xfrm>
              <a:off x="3559866" y="787474"/>
              <a:ext cx="2062445"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6" name="CasellaDiTesto 15"/>
          <p:cNvSpPr txBox="1"/>
          <p:nvPr/>
        </p:nvSpPr>
        <p:spPr>
          <a:xfrm>
            <a:off x="686120" y="1553882"/>
            <a:ext cx="7503518" cy="923330"/>
          </a:xfrm>
          <a:prstGeom prst="rect">
            <a:avLst/>
          </a:prstGeom>
          <a:noFill/>
        </p:spPr>
        <p:txBody>
          <a:bodyPr wrap="square" rtlCol="0">
            <a:spAutoFit/>
          </a:bodyPr>
          <a:lstStyle/>
          <a:p>
            <a:r>
              <a:rPr lang="it-IT" dirty="0" err="1" smtClean="0"/>
              <a:t>If</a:t>
            </a:r>
            <a:r>
              <a:rPr lang="it-IT" dirty="0" smtClean="0"/>
              <a:t> </a:t>
            </a:r>
            <a:r>
              <a:rPr lang="it-IT" dirty="0" err="1" smtClean="0"/>
              <a:t>you</a:t>
            </a:r>
            <a:r>
              <a:rPr lang="it-IT" dirty="0" smtClean="0"/>
              <a:t> </a:t>
            </a:r>
            <a:r>
              <a:rPr lang="it-IT" dirty="0" err="1" smtClean="0"/>
              <a:t>had</a:t>
            </a:r>
            <a:r>
              <a:rPr lang="it-IT" dirty="0" smtClean="0"/>
              <a:t> to take the </a:t>
            </a:r>
            <a:r>
              <a:rPr lang="it-IT" dirty="0" err="1" smtClean="0"/>
              <a:t>decision</a:t>
            </a:r>
            <a:r>
              <a:rPr lang="it-IT" dirty="0" smtClean="0"/>
              <a:t> of </a:t>
            </a:r>
            <a:r>
              <a:rPr lang="it-IT" dirty="0" err="1" smtClean="0"/>
              <a:t>approving</a:t>
            </a:r>
            <a:r>
              <a:rPr lang="it-IT" dirty="0" smtClean="0"/>
              <a:t> or </a:t>
            </a:r>
            <a:r>
              <a:rPr lang="it-IT" dirty="0" err="1" smtClean="0"/>
              <a:t>not</a:t>
            </a:r>
            <a:r>
              <a:rPr lang="it-IT" dirty="0" smtClean="0"/>
              <a:t> an </a:t>
            </a:r>
            <a:r>
              <a:rPr lang="it-IT" dirty="0" err="1" smtClean="0"/>
              <a:t>investment</a:t>
            </a:r>
            <a:r>
              <a:rPr lang="it-IT" dirty="0" smtClean="0"/>
              <a:t> of a </a:t>
            </a:r>
            <a:r>
              <a:rPr lang="it-IT" dirty="0" err="1" smtClean="0"/>
              <a:t>chemical</a:t>
            </a:r>
            <a:r>
              <a:rPr lang="it-IT" dirty="0" smtClean="0"/>
              <a:t> </a:t>
            </a:r>
            <a:r>
              <a:rPr lang="it-IT" dirty="0" err="1" smtClean="0"/>
              <a:t>factory</a:t>
            </a:r>
            <a:r>
              <a:rPr lang="it-IT" dirty="0" smtClean="0"/>
              <a:t> </a:t>
            </a:r>
            <a:r>
              <a:rPr lang="it-IT" dirty="0" err="1" smtClean="0"/>
              <a:t>close</a:t>
            </a:r>
            <a:r>
              <a:rPr lang="it-IT" dirty="0" smtClean="0"/>
              <a:t> to </a:t>
            </a:r>
            <a:r>
              <a:rPr lang="it-IT" dirty="0" err="1" smtClean="0"/>
              <a:t>your</a:t>
            </a:r>
            <a:r>
              <a:rPr lang="it-IT" dirty="0" smtClean="0"/>
              <a:t> </a:t>
            </a:r>
            <a:r>
              <a:rPr lang="it-IT" dirty="0" err="1" smtClean="0"/>
              <a:t>lake</a:t>
            </a:r>
            <a:r>
              <a:rPr lang="it-IT" dirty="0" smtClean="0"/>
              <a:t>, </a:t>
            </a:r>
            <a:r>
              <a:rPr lang="it-IT" dirty="0" err="1" smtClean="0"/>
              <a:t>providing</a:t>
            </a:r>
            <a:r>
              <a:rPr lang="it-IT" dirty="0" smtClean="0"/>
              <a:t> 2000 </a:t>
            </a:r>
            <a:r>
              <a:rPr lang="it-IT" dirty="0" err="1" smtClean="0"/>
              <a:t>jobs</a:t>
            </a:r>
            <a:r>
              <a:rPr lang="it-IT" dirty="0" smtClean="0"/>
              <a:t> for </a:t>
            </a:r>
            <a:r>
              <a:rPr lang="it-IT" dirty="0" err="1" smtClean="0"/>
              <a:t>your</a:t>
            </a:r>
            <a:r>
              <a:rPr lang="it-IT" dirty="0" smtClean="0"/>
              <a:t> </a:t>
            </a:r>
            <a:r>
              <a:rPr lang="it-IT" dirty="0" err="1" smtClean="0"/>
              <a:t>people</a:t>
            </a:r>
            <a:r>
              <a:rPr lang="it-IT" dirty="0" smtClean="0"/>
              <a:t>, </a:t>
            </a:r>
            <a:r>
              <a:rPr lang="it-IT" dirty="0" err="1" smtClean="0"/>
              <a:t>what</a:t>
            </a:r>
            <a:r>
              <a:rPr lang="it-IT" dirty="0" smtClean="0"/>
              <a:t> </a:t>
            </a:r>
            <a:r>
              <a:rPr lang="it-IT" dirty="0" err="1" smtClean="0"/>
              <a:t>would</a:t>
            </a:r>
            <a:r>
              <a:rPr lang="it-IT" dirty="0" smtClean="0"/>
              <a:t> </a:t>
            </a:r>
            <a:r>
              <a:rPr lang="it-IT" dirty="0" err="1" smtClean="0"/>
              <a:t>you</a:t>
            </a:r>
            <a:r>
              <a:rPr lang="it-IT" dirty="0" smtClean="0"/>
              <a:t> decide?</a:t>
            </a:r>
          </a:p>
        </p:txBody>
      </p:sp>
    </p:spTree>
    <p:extLst>
      <p:ext uri="{BB962C8B-B14F-4D97-AF65-F5344CB8AC3E}">
        <p14:creationId xmlns:p14="http://schemas.microsoft.com/office/powerpoint/2010/main" val="28537614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2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2000"/>
                                        <p:tgtEl>
                                          <p:spTgt spid="17"/>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2000"/>
                                        <p:tgtEl>
                                          <p:spTgt spid="18"/>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216"/>
          <p:cNvSpPr>
            <a:spLocks/>
          </p:cNvSpPr>
          <p:nvPr/>
        </p:nvSpPr>
        <p:spPr bwMode="auto">
          <a:xfrm>
            <a:off x="393127" y="423311"/>
            <a:ext cx="7786957" cy="5775158"/>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solidFill>
            <a:schemeClr val="bg1">
              <a:lumMod val="7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7" name="Freeform 216"/>
          <p:cNvSpPr>
            <a:spLocks/>
          </p:cNvSpPr>
          <p:nvPr/>
        </p:nvSpPr>
        <p:spPr bwMode="auto">
          <a:xfrm>
            <a:off x="1315459" y="997799"/>
            <a:ext cx="5944650" cy="4566919"/>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solidFill>
            <a:srgbClr val="008000"/>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6" name="Freeform 216"/>
          <p:cNvSpPr>
            <a:spLocks/>
          </p:cNvSpPr>
          <p:nvPr/>
        </p:nvSpPr>
        <p:spPr bwMode="auto">
          <a:xfrm>
            <a:off x="2026109" y="1557171"/>
            <a:ext cx="4537280" cy="3673731"/>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solidFill>
            <a:srgbClr val="FF0000"/>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5" name="Freeform 216"/>
          <p:cNvSpPr>
            <a:spLocks/>
          </p:cNvSpPr>
          <p:nvPr/>
        </p:nvSpPr>
        <p:spPr bwMode="auto">
          <a:xfrm>
            <a:off x="2782125" y="2056073"/>
            <a:ext cx="3145023" cy="2645687"/>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solidFill>
            <a:schemeClr val="tx2"/>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4" name="Freeform 216"/>
          <p:cNvSpPr>
            <a:spLocks/>
          </p:cNvSpPr>
          <p:nvPr/>
        </p:nvSpPr>
        <p:spPr bwMode="auto">
          <a:xfrm>
            <a:off x="3682544" y="2651246"/>
            <a:ext cx="1341130" cy="1350533"/>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solidFill>
            <a:schemeClr val="accent3">
              <a:lumMod val="60000"/>
              <a:lumOff val="40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a:p>
            <a:pPr algn="ctr"/>
            <a:r>
              <a:rPr lang="en-US" b="1" dirty="0" smtClean="0"/>
              <a:t>Core </a:t>
            </a:r>
          </a:p>
          <a:p>
            <a:pPr algn="ctr"/>
            <a:r>
              <a:rPr lang="en-US" b="1" dirty="0" smtClean="0"/>
              <a:t>Businesses</a:t>
            </a:r>
            <a:endParaRPr lang="en-US" b="1" dirty="0"/>
          </a:p>
        </p:txBody>
      </p:sp>
      <p:sp>
        <p:nvSpPr>
          <p:cNvPr id="9" name="Callout 1 8"/>
          <p:cNvSpPr/>
          <p:nvPr/>
        </p:nvSpPr>
        <p:spPr>
          <a:xfrm>
            <a:off x="6773896" y="226774"/>
            <a:ext cx="2218904" cy="559374"/>
          </a:xfrm>
          <a:prstGeom prst="borderCallout1">
            <a:avLst>
              <a:gd name="adj1" fmla="val 64696"/>
              <a:gd name="adj2" fmla="val -1519"/>
              <a:gd name="adj3" fmla="val 212500"/>
              <a:gd name="adj4" fmla="val -25386"/>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INFRASTRUCTURE</a:t>
            </a:r>
            <a:endParaRPr lang="it-IT" dirty="0">
              <a:solidFill>
                <a:srgbClr val="000000"/>
              </a:solidFill>
            </a:endParaRPr>
          </a:p>
        </p:txBody>
      </p:sp>
      <p:sp>
        <p:nvSpPr>
          <p:cNvPr id="10" name="Callout 1 9"/>
          <p:cNvSpPr/>
          <p:nvPr/>
        </p:nvSpPr>
        <p:spPr>
          <a:xfrm>
            <a:off x="393127" y="5941460"/>
            <a:ext cx="2218904" cy="559374"/>
          </a:xfrm>
          <a:prstGeom prst="borderCallout1">
            <a:avLst>
              <a:gd name="adj1" fmla="val 2534"/>
              <a:gd name="adj2" fmla="val 71394"/>
              <a:gd name="adj3" fmla="val -263176"/>
              <a:gd name="adj4" fmla="val 84324"/>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SERVICES</a:t>
            </a:r>
            <a:endParaRPr lang="it-IT" dirty="0">
              <a:solidFill>
                <a:srgbClr val="000000"/>
              </a:solidFill>
            </a:endParaRPr>
          </a:p>
        </p:txBody>
      </p:sp>
      <p:sp>
        <p:nvSpPr>
          <p:cNvPr id="11" name="Callout 1 10"/>
          <p:cNvSpPr/>
          <p:nvPr/>
        </p:nvSpPr>
        <p:spPr>
          <a:xfrm>
            <a:off x="6683177" y="5564718"/>
            <a:ext cx="2218904" cy="559374"/>
          </a:xfrm>
          <a:prstGeom prst="borderCallout1">
            <a:avLst>
              <a:gd name="adj1" fmla="val 64696"/>
              <a:gd name="adj2" fmla="val -1519"/>
              <a:gd name="adj3" fmla="val -273986"/>
              <a:gd name="adj4" fmla="val -34245"/>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RELATED BUSIESSES</a:t>
            </a:r>
            <a:endParaRPr lang="it-IT" dirty="0">
              <a:solidFill>
                <a:srgbClr val="000000"/>
              </a:solidFill>
            </a:endParaRPr>
          </a:p>
        </p:txBody>
      </p:sp>
      <p:sp>
        <p:nvSpPr>
          <p:cNvPr id="12" name="CasellaDiTesto 11"/>
          <p:cNvSpPr txBox="1"/>
          <p:nvPr/>
        </p:nvSpPr>
        <p:spPr>
          <a:xfrm>
            <a:off x="241920" y="45357"/>
            <a:ext cx="4324410" cy="400110"/>
          </a:xfrm>
          <a:prstGeom prst="rect">
            <a:avLst/>
          </a:prstGeom>
          <a:noFill/>
        </p:spPr>
        <p:txBody>
          <a:bodyPr wrap="square" rtlCol="0">
            <a:spAutoFit/>
          </a:bodyPr>
          <a:lstStyle/>
          <a:p>
            <a:r>
              <a:rPr lang="it-IT" sz="2000" b="1" dirty="0" smtClean="0">
                <a:latin typeface="+mj-lt"/>
                <a:cs typeface="Krungthep"/>
              </a:rPr>
              <a:t>BUSINESSES AND LOCAL CONTEXT </a:t>
            </a:r>
            <a:endParaRPr lang="it-IT" sz="2000" b="1" dirty="0">
              <a:latin typeface="+mj-lt"/>
              <a:cs typeface="Krungthep"/>
            </a:endParaRPr>
          </a:p>
        </p:txBody>
      </p:sp>
    </p:spTree>
    <p:extLst>
      <p:ext uri="{BB962C8B-B14F-4D97-AF65-F5344CB8AC3E}">
        <p14:creationId xmlns:p14="http://schemas.microsoft.com/office/powerpoint/2010/main" val="37177535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par>
                          <p:cTn id="13" fill="hold">
                            <p:stCondLst>
                              <p:cond delay="2000"/>
                            </p:stCondLst>
                            <p:childTnLst>
                              <p:par>
                                <p:cTn id="14" presetID="9"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2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1)">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heel(1)">
                                      <p:cBhvr>
                                        <p:cTn id="26" dur="2000"/>
                                        <p:tgtEl>
                                          <p:spTgt spid="7"/>
                                        </p:tgtEl>
                                      </p:cBhvr>
                                    </p:animEffect>
                                  </p:childTnLst>
                                </p:cTn>
                              </p:par>
                            </p:childTnLst>
                          </p:cTn>
                        </p:par>
                        <p:par>
                          <p:cTn id="27" fill="hold">
                            <p:stCondLst>
                              <p:cond delay="2000"/>
                            </p:stCondLst>
                            <p:childTnLst>
                              <p:par>
                                <p:cTn id="28" presetID="9"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dissolve">
                                      <p:cBhvr>
                                        <p:cTn id="30" dur="2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heel(1)">
                                      <p:cBhvr>
                                        <p:cTn id="35" dur="2000"/>
                                        <p:tgtEl>
                                          <p:spTgt spid="8"/>
                                        </p:tgtEl>
                                      </p:cBhvr>
                                    </p:animEffect>
                                  </p:childTnLst>
                                </p:cTn>
                              </p:par>
                            </p:childTnLst>
                          </p:cTn>
                        </p:par>
                        <p:par>
                          <p:cTn id="36" fill="hold">
                            <p:stCondLst>
                              <p:cond delay="2000"/>
                            </p:stCondLst>
                            <p:childTnLst>
                              <p:par>
                                <p:cTn id="37" presetID="9"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6" grpId="0" animBg="1"/>
      <p:bldP spid="5" grpId="0" animBg="1"/>
      <p:bldP spid="4"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16419"/>
            <a:ext cx="9144000" cy="6858000"/>
          </a:xfrm>
          <a:prstGeom prst="rect">
            <a:avLst/>
          </a:prstGeom>
        </p:spPr>
      </p:pic>
      <p:sp>
        <p:nvSpPr>
          <p:cNvPr id="2" name="CasellaDiTesto 1"/>
          <p:cNvSpPr txBox="1"/>
          <p:nvPr/>
        </p:nvSpPr>
        <p:spPr>
          <a:xfrm>
            <a:off x="2334914" y="1193525"/>
            <a:ext cx="5455829" cy="369332"/>
          </a:xfrm>
          <a:prstGeom prst="rect">
            <a:avLst/>
          </a:prstGeom>
          <a:noFill/>
        </p:spPr>
        <p:txBody>
          <a:bodyPr wrap="square" rtlCol="0">
            <a:spAutoFit/>
          </a:bodyPr>
          <a:lstStyle/>
          <a:p>
            <a:pPr algn="ctr"/>
            <a:r>
              <a:rPr lang="it-IT" i="1" dirty="0" err="1">
                <a:latin typeface="Abadi MT Condensed Extra Bold"/>
                <a:cs typeface="Abadi MT Condensed Extra Bold"/>
              </a:rPr>
              <a:t>What</a:t>
            </a:r>
            <a:r>
              <a:rPr lang="it-IT" i="1" dirty="0">
                <a:latin typeface="Abadi MT Condensed Extra Bold"/>
                <a:cs typeface="Abadi MT Condensed Extra Bold"/>
              </a:rPr>
              <a:t> are the </a:t>
            </a:r>
            <a:r>
              <a:rPr lang="it-IT" i="1" dirty="0" err="1">
                <a:latin typeface="Abadi MT Condensed Extra Bold"/>
                <a:cs typeface="Abadi MT Condensed Extra Bold"/>
              </a:rPr>
              <a:t>topics</a:t>
            </a:r>
            <a:r>
              <a:rPr lang="it-IT" i="1" dirty="0">
                <a:latin typeface="Abadi MT Condensed Extra Bold"/>
                <a:cs typeface="Abadi MT Condensed Extra Bold"/>
              </a:rPr>
              <a:t>?</a:t>
            </a:r>
          </a:p>
        </p:txBody>
      </p:sp>
      <p:sp>
        <p:nvSpPr>
          <p:cNvPr id="6" name="Rettangolo 5"/>
          <p:cNvSpPr/>
          <p:nvPr/>
        </p:nvSpPr>
        <p:spPr>
          <a:xfrm>
            <a:off x="1417560" y="2136339"/>
            <a:ext cx="6068928" cy="3231654"/>
          </a:xfrm>
          <a:prstGeom prst="rect">
            <a:avLst/>
          </a:prstGeom>
        </p:spPr>
        <p:txBody>
          <a:bodyPr wrap="square">
            <a:spAutoFit/>
          </a:bodyPr>
          <a:lstStyle/>
          <a:p>
            <a:pPr marL="342900" lvl="0" indent="-342900">
              <a:spcAft>
                <a:spcPts val="1200"/>
              </a:spcAft>
              <a:buFont typeface="+mj-lt"/>
              <a:buAutoNum type="arabicPeriod"/>
            </a:pPr>
            <a:r>
              <a:rPr lang="en-US" b="1" i="1" dirty="0"/>
              <a:t>Coordination mechanisms and local economic growth</a:t>
            </a:r>
            <a:endParaRPr lang="it-IT" b="1" dirty="0"/>
          </a:p>
          <a:p>
            <a:pPr marL="342900" lvl="0" indent="-342900">
              <a:spcAft>
                <a:spcPts val="1200"/>
              </a:spcAft>
              <a:buFont typeface="+mj-lt"/>
              <a:buAutoNum type="arabicPeriod"/>
            </a:pPr>
            <a:r>
              <a:rPr lang="en-US" b="1" i="1" dirty="0"/>
              <a:t>Key issues in the </a:t>
            </a:r>
            <a:r>
              <a:rPr lang="en-US" b="1" i="1" dirty="0" err="1"/>
              <a:t>Prozvet</a:t>
            </a:r>
            <a:r>
              <a:rPr lang="en-US" b="1" i="1" dirty="0"/>
              <a:t> Approach</a:t>
            </a:r>
            <a:endParaRPr lang="it-IT" b="1" dirty="0"/>
          </a:p>
          <a:p>
            <a:pPr marL="342900" lvl="0" indent="-342900">
              <a:spcAft>
                <a:spcPts val="1200"/>
              </a:spcAft>
              <a:buFont typeface="+mj-lt"/>
              <a:buAutoNum type="arabicPeriod"/>
            </a:pPr>
            <a:r>
              <a:rPr lang="en-US" b="1" i="1" dirty="0"/>
              <a:t>Enterprises and the local context</a:t>
            </a:r>
            <a:endParaRPr lang="it-IT" b="1" dirty="0"/>
          </a:p>
          <a:p>
            <a:pPr marL="342900" lvl="0" indent="-342900">
              <a:spcAft>
                <a:spcPts val="1200"/>
              </a:spcAft>
              <a:buFont typeface="+mj-lt"/>
              <a:buAutoNum type="arabicPeriod"/>
            </a:pPr>
            <a:r>
              <a:rPr lang="en-US" b="1" i="1" dirty="0"/>
              <a:t>Definition of Governance</a:t>
            </a:r>
            <a:endParaRPr lang="it-IT" b="1" dirty="0"/>
          </a:p>
          <a:p>
            <a:pPr marL="342900" lvl="0" indent="-342900">
              <a:spcAft>
                <a:spcPts val="1200"/>
              </a:spcAft>
              <a:buFont typeface="+mj-lt"/>
              <a:buAutoNum type="arabicPeriod"/>
            </a:pPr>
            <a:r>
              <a:rPr lang="en-US" b="1" i="1" dirty="0"/>
              <a:t>Role of the local actors in governance</a:t>
            </a:r>
            <a:endParaRPr lang="it-IT" b="1" dirty="0"/>
          </a:p>
          <a:p>
            <a:pPr marL="342900" lvl="0" indent="-342900">
              <a:spcAft>
                <a:spcPts val="1200"/>
              </a:spcAft>
              <a:buFont typeface="+mj-lt"/>
              <a:buAutoNum type="arabicPeriod"/>
            </a:pPr>
            <a:r>
              <a:rPr lang="en-US" b="1" i="1" dirty="0"/>
              <a:t>The Governance Coordinates: task, relationship, nature, institutionalization</a:t>
            </a:r>
            <a:endParaRPr lang="it-IT" b="1" dirty="0"/>
          </a:p>
          <a:p>
            <a:pPr marL="342900" lvl="0" indent="-342900">
              <a:spcAft>
                <a:spcPts val="1200"/>
              </a:spcAft>
              <a:buFont typeface="+mj-lt"/>
              <a:buAutoNum type="arabicPeriod"/>
            </a:pPr>
            <a:r>
              <a:rPr lang="en-US" b="1" i="1" dirty="0"/>
              <a:t>Impact of the governance coordinates   </a:t>
            </a:r>
            <a:endParaRPr lang="it-IT" b="1" dirty="0"/>
          </a:p>
        </p:txBody>
      </p:sp>
    </p:spTree>
    <p:extLst>
      <p:ext uri="{BB962C8B-B14F-4D97-AF65-F5344CB8AC3E}">
        <p14:creationId xmlns:p14="http://schemas.microsoft.com/office/powerpoint/2010/main" val="16241538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393127" y="423311"/>
            <a:ext cx="7786957" cy="5775158"/>
            <a:chOff x="393127" y="423311"/>
            <a:chExt cx="7786957" cy="5775158"/>
          </a:xfrm>
          <a:solidFill>
            <a:schemeClr val="bg1">
              <a:lumMod val="95000"/>
              <a:alpha val="41000"/>
            </a:schemeClr>
          </a:solidFill>
        </p:grpSpPr>
        <p:sp>
          <p:nvSpPr>
            <p:cNvPr id="8" name="Freeform 216"/>
            <p:cNvSpPr>
              <a:spLocks/>
            </p:cNvSpPr>
            <p:nvPr/>
          </p:nvSpPr>
          <p:spPr bwMode="auto">
            <a:xfrm>
              <a:off x="393127" y="423311"/>
              <a:ext cx="7786957" cy="5775158"/>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grp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7" name="Freeform 216"/>
            <p:cNvSpPr>
              <a:spLocks/>
            </p:cNvSpPr>
            <p:nvPr/>
          </p:nvSpPr>
          <p:spPr bwMode="auto">
            <a:xfrm>
              <a:off x="1315459" y="997799"/>
              <a:ext cx="5944650" cy="4566919"/>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grp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6" name="Freeform 216"/>
            <p:cNvSpPr>
              <a:spLocks/>
            </p:cNvSpPr>
            <p:nvPr/>
          </p:nvSpPr>
          <p:spPr bwMode="auto">
            <a:xfrm>
              <a:off x="2026109" y="1557171"/>
              <a:ext cx="4537280" cy="3673731"/>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grp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5" name="Freeform 216"/>
            <p:cNvSpPr>
              <a:spLocks/>
            </p:cNvSpPr>
            <p:nvPr/>
          </p:nvSpPr>
          <p:spPr bwMode="auto">
            <a:xfrm>
              <a:off x="2782125" y="2056073"/>
              <a:ext cx="3145023" cy="2645687"/>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grp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p:txBody>
        </p:sp>
        <p:sp>
          <p:nvSpPr>
            <p:cNvPr id="4" name="Freeform 216"/>
            <p:cNvSpPr>
              <a:spLocks/>
            </p:cNvSpPr>
            <p:nvPr/>
          </p:nvSpPr>
          <p:spPr bwMode="auto">
            <a:xfrm>
              <a:off x="3682544" y="2696600"/>
              <a:ext cx="1341130" cy="1350533"/>
            </a:xfrm>
            <a:custGeom>
              <a:avLst/>
              <a:gdLst>
                <a:gd name="T0" fmla="*/ 66 w 141"/>
                <a:gd name="T1" fmla="*/ 135 h 142"/>
                <a:gd name="T2" fmla="*/ 54 w 141"/>
                <a:gd name="T3" fmla="*/ 140 h 142"/>
                <a:gd name="T4" fmla="*/ 49 w 141"/>
                <a:gd name="T5" fmla="*/ 132 h 142"/>
                <a:gd name="T6" fmla="*/ 42 w 141"/>
                <a:gd name="T7" fmla="*/ 129 h 142"/>
                <a:gd name="T8" fmla="*/ 29 w 141"/>
                <a:gd name="T9" fmla="*/ 128 h 142"/>
                <a:gd name="T10" fmla="*/ 28 w 141"/>
                <a:gd name="T11" fmla="*/ 119 h 142"/>
                <a:gd name="T12" fmla="*/ 22 w 141"/>
                <a:gd name="T13" fmla="*/ 114 h 142"/>
                <a:gd name="T14" fmla="*/ 10 w 141"/>
                <a:gd name="T15" fmla="*/ 108 h 142"/>
                <a:gd name="T16" fmla="*/ 12 w 141"/>
                <a:gd name="T17" fmla="*/ 99 h 142"/>
                <a:gd name="T18" fmla="*/ 10 w 141"/>
                <a:gd name="T19" fmla="*/ 92 h 142"/>
                <a:gd name="T20" fmla="*/ 1 w 141"/>
                <a:gd name="T21" fmla="*/ 82 h 142"/>
                <a:gd name="T22" fmla="*/ 6 w 141"/>
                <a:gd name="T23" fmla="*/ 75 h 142"/>
                <a:gd name="T24" fmla="*/ 6 w 141"/>
                <a:gd name="T25" fmla="*/ 67 h 142"/>
                <a:gd name="T26" fmla="*/ 1 w 141"/>
                <a:gd name="T27" fmla="*/ 60 h 142"/>
                <a:gd name="T28" fmla="*/ 10 w 141"/>
                <a:gd name="T29" fmla="*/ 50 h 142"/>
                <a:gd name="T30" fmla="*/ 12 w 141"/>
                <a:gd name="T31" fmla="*/ 43 h 142"/>
                <a:gd name="T32" fmla="*/ 10 w 141"/>
                <a:gd name="T33" fmla="*/ 34 h 142"/>
                <a:gd name="T34" fmla="*/ 22 w 141"/>
                <a:gd name="T35" fmla="*/ 29 h 142"/>
                <a:gd name="T36" fmla="*/ 28 w 141"/>
                <a:gd name="T37" fmla="*/ 23 h 142"/>
                <a:gd name="T38" fmla="*/ 29 w 141"/>
                <a:gd name="T39" fmla="*/ 14 h 142"/>
                <a:gd name="T40" fmla="*/ 42 w 141"/>
                <a:gd name="T41" fmla="*/ 13 h 142"/>
                <a:gd name="T42" fmla="*/ 49 w 141"/>
                <a:gd name="T43" fmla="*/ 10 h 142"/>
                <a:gd name="T44" fmla="*/ 54 w 141"/>
                <a:gd name="T45" fmla="*/ 2 h 142"/>
                <a:gd name="T46" fmla="*/ 66 w 141"/>
                <a:gd name="T47" fmla="*/ 7 h 142"/>
                <a:gd name="T48" fmla="*/ 73 w 141"/>
                <a:gd name="T49" fmla="*/ 0 h 142"/>
                <a:gd name="T50" fmla="*/ 79 w 141"/>
                <a:gd name="T51" fmla="*/ 7 h 142"/>
                <a:gd name="T52" fmla="*/ 87 w 141"/>
                <a:gd name="T53" fmla="*/ 9 h 142"/>
                <a:gd name="T54" fmla="*/ 100 w 141"/>
                <a:gd name="T55" fmla="*/ 7 h 142"/>
                <a:gd name="T56" fmla="*/ 103 w 141"/>
                <a:gd name="T57" fmla="*/ 16 h 142"/>
                <a:gd name="T58" fmla="*/ 109 w 141"/>
                <a:gd name="T59" fmla="*/ 20 h 142"/>
                <a:gd name="T60" fmla="*/ 122 w 141"/>
                <a:gd name="T61" fmla="*/ 23 h 142"/>
                <a:gd name="T62" fmla="*/ 122 w 141"/>
                <a:gd name="T63" fmla="*/ 32 h 142"/>
                <a:gd name="T64" fmla="*/ 126 w 141"/>
                <a:gd name="T65" fmla="*/ 39 h 142"/>
                <a:gd name="T66" fmla="*/ 137 w 141"/>
                <a:gd name="T67" fmla="*/ 47 h 142"/>
                <a:gd name="T68" fmla="*/ 133 w 141"/>
                <a:gd name="T69" fmla="*/ 55 h 142"/>
                <a:gd name="T70" fmla="*/ 134 w 141"/>
                <a:gd name="T71" fmla="*/ 62 h 142"/>
                <a:gd name="T72" fmla="*/ 141 w 141"/>
                <a:gd name="T73" fmla="*/ 71 h 142"/>
                <a:gd name="T74" fmla="*/ 134 w 141"/>
                <a:gd name="T75" fmla="*/ 80 h 142"/>
                <a:gd name="T76" fmla="*/ 133 w 141"/>
                <a:gd name="T77" fmla="*/ 87 h 142"/>
                <a:gd name="T78" fmla="*/ 137 w 141"/>
                <a:gd name="T79" fmla="*/ 95 h 142"/>
                <a:gd name="T80" fmla="*/ 126 w 141"/>
                <a:gd name="T81" fmla="*/ 103 h 142"/>
                <a:gd name="T82" fmla="*/ 122 w 141"/>
                <a:gd name="T83" fmla="*/ 110 h 142"/>
                <a:gd name="T84" fmla="*/ 122 w 141"/>
                <a:gd name="T85" fmla="*/ 119 h 142"/>
                <a:gd name="T86" fmla="*/ 109 w 141"/>
                <a:gd name="T87" fmla="*/ 122 h 142"/>
                <a:gd name="T88" fmla="*/ 103 w 141"/>
                <a:gd name="T89" fmla="*/ 126 h 142"/>
                <a:gd name="T90" fmla="*/ 100 w 141"/>
                <a:gd name="T91" fmla="*/ 135 h 142"/>
                <a:gd name="T92" fmla="*/ 87 w 141"/>
                <a:gd name="T93" fmla="*/ 133 h 142"/>
                <a:gd name="T94" fmla="*/ 79 w 141"/>
                <a:gd name="T95" fmla="*/ 135 h 142"/>
                <a:gd name="T96" fmla="*/ 73 w 141"/>
                <a:gd name="T9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 h="142">
                  <a:moveTo>
                    <a:pt x="70" y="142"/>
                  </a:moveTo>
                  <a:cubicBezTo>
                    <a:pt x="69" y="142"/>
                    <a:pt x="68" y="142"/>
                    <a:pt x="67" y="142"/>
                  </a:cubicBezTo>
                  <a:cubicBezTo>
                    <a:pt x="67" y="135"/>
                    <a:pt x="67" y="135"/>
                    <a:pt x="67" y="135"/>
                  </a:cubicBezTo>
                  <a:cubicBezTo>
                    <a:pt x="66" y="135"/>
                    <a:pt x="66" y="135"/>
                    <a:pt x="66" y="135"/>
                  </a:cubicBezTo>
                  <a:cubicBezTo>
                    <a:pt x="65" y="135"/>
                    <a:pt x="63" y="135"/>
                    <a:pt x="62" y="135"/>
                  </a:cubicBezTo>
                  <a:cubicBezTo>
                    <a:pt x="61" y="135"/>
                    <a:pt x="61" y="135"/>
                    <a:pt x="61" y="135"/>
                  </a:cubicBezTo>
                  <a:cubicBezTo>
                    <a:pt x="60" y="141"/>
                    <a:pt x="60" y="141"/>
                    <a:pt x="60" y="141"/>
                  </a:cubicBezTo>
                  <a:cubicBezTo>
                    <a:pt x="58" y="141"/>
                    <a:pt x="56" y="140"/>
                    <a:pt x="54" y="140"/>
                  </a:cubicBezTo>
                  <a:cubicBezTo>
                    <a:pt x="54" y="133"/>
                    <a:pt x="54" y="133"/>
                    <a:pt x="54" y="133"/>
                  </a:cubicBezTo>
                  <a:cubicBezTo>
                    <a:pt x="54" y="133"/>
                    <a:pt x="54" y="133"/>
                    <a:pt x="54" y="133"/>
                  </a:cubicBezTo>
                  <a:cubicBezTo>
                    <a:pt x="52" y="133"/>
                    <a:pt x="51" y="132"/>
                    <a:pt x="50" y="132"/>
                  </a:cubicBezTo>
                  <a:cubicBezTo>
                    <a:pt x="49" y="132"/>
                    <a:pt x="49" y="132"/>
                    <a:pt x="49" y="132"/>
                  </a:cubicBezTo>
                  <a:cubicBezTo>
                    <a:pt x="46" y="137"/>
                    <a:pt x="46" y="137"/>
                    <a:pt x="46" y="137"/>
                  </a:cubicBezTo>
                  <a:cubicBezTo>
                    <a:pt x="44" y="137"/>
                    <a:pt x="42" y="136"/>
                    <a:pt x="41" y="135"/>
                  </a:cubicBezTo>
                  <a:cubicBezTo>
                    <a:pt x="42" y="129"/>
                    <a:pt x="42" y="129"/>
                    <a:pt x="42" y="129"/>
                  </a:cubicBezTo>
                  <a:cubicBezTo>
                    <a:pt x="42" y="129"/>
                    <a:pt x="42" y="129"/>
                    <a:pt x="42" y="129"/>
                  </a:cubicBezTo>
                  <a:cubicBezTo>
                    <a:pt x="41" y="128"/>
                    <a:pt x="39" y="127"/>
                    <a:pt x="38" y="127"/>
                  </a:cubicBezTo>
                  <a:cubicBezTo>
                    <a:pt x="38" y="126"/>
                    <a:pt x="38" y="126"/>
                    <a:pt x="38" y="126"/>
                  </a:cubicBezTo>
                  <a:cubicBezTo>
                    <a:pt x="34" y="131"/>
                    <a:pt x="34" y="131"/>
                    <a:pt x="34" y="131"/>
                  </a:cubicBezTo>
                  <a:cubicBezTo>
                    <a:pt x="32" y="130"/>
                    <a:pt x="30" y="129"/>
                    <a:pt x="29" y="128"/>
                  </a:cubicBezTo>
                  <a:cubicBezTo>
                    <a:pt x="32" y="122"/>
                    <a:pt x="32" y="122"/>
                    <a:pt x="32" y="122"/>
                  </a:cubicBezTo>
                  <a:cubicBezTo>
                    <a:pt x="31" y="122"/>
                    <a:pt x="31" y="122"/>
                    <a:pt x="31" y="122"/>
                  </a:cubicBezTo>
                  <a:cubicBezTo>
                    <a:pt x="30" y="121"/>
                    <a:pt x="29" y="120"/>
                    <a:pt x="28" y="119"/>
                  </a:cubicBezTo>
                  <a:cubicBezTo>
                    <a:pt x="28" y="119"/>
                    <a:pt x="28" y="119"/>
                    <a:pt x="28" y="119"/>
                  </a:cubicBezTo>
                  <a:cubicBezTo>
                    <a:pt x="23" y="123"/>
                    <a:pt x="23" y="123"/>
                    <a:pt x="23" y="123"/>
                  </a:cubicBezTo>
                  <a:cubicBezTo>
                    <a:pt x="21" y="122"/>
                    <a:pt x="20" y="120"/>
                    <a:pt x="18" y="119"/>
                  </a:cubicBezTo>
                  <a:cubicBezTo>
                    <a:pt x="22" y="114"/>
                    <a:pt x="22" y="114"/>
                    <a:pt x="22" y="114"/>
                  </a:cubicBezTo>
                  <a:cubicBezTo>
                    <a:pt x="22" y="114"/>
                    <a:pt x="22" y="114"/>
                    <a:pt x="22" y="114"/>
                  </a:cubicBezTo>
                  <a:cubicBezTo>
                    <a:pt x="21" y="112"/>
                    <a:pt x="20" y="111"/>
                    <a:pt x="19" y="110"/>
                  </a:cubicBezTo>
                  <a:cubicBezTo>
                    <a:pt x="19" y="110"/>
                    <a:pt x="19" y="110"/>
                    <a:pt x="19" y="110"/>
                  </a:cubicBezTo>
                  <a:cubicBezTo>
                    <a:pt x="13" y="113"/>
                    <a:pt x="13" y="113"/>
                    <a:pt x="13" y="113"/>
                  </a:cubicBezTo>
                  <a:cubicBezTo>
                    <a:pt x="12" y="111"/>
                    <a:pt x="11" y="109"/>
                    <a:pt x="10" y="108"/>
                  </a:cubicBezTo>
                  <a:cubicBezTo>
                    <a:pt x="15" y="104"/>
                    <a:pt x="15" y="104"/>
                    <a:pt x="15" y="104"/>
                  </a:cubicBezTo>
                  <a:cubicBezTo>
                    <a:pt x="15" y="103"/>
                    <a:pt x="15" y="103"/>
                    <a:pt x="15" y="103"/>
                  </a:cubicBezTo>
                  <a:cubicBezTo>
                    <a:pt x="14" y="102"/>
                    <a:pt x="13" y="101"/>
                    <a:pt x="13" y="99"/>
                  </a:cubicBezTo>
                  <a:cubicBezTo>
                    <a:pt x="12" y="99"/>
                    <a:pt x="12" y="99"/>
                    <a:pt x="12" y="99"/>
                  </a:cubicBezTo>
                  <a:cubicBezTo>
                    <a:pt x="6" y="101"/>
                    <a:pt x="6" y="101"/>
                    <a:pt x="6" y="101"/>
                  </a:cubicBezTo>
                  <a:cubicBezTo>
                    <a:pt x="5" y="99"/>
                    <a:pt x="5" y="97"/>
                    <a:pt x="4" y="95"/>
                  </a:cubicBezTo>
                  <a:cubicBezTo>
                    <a:pt x="10" y="92"/>
                    <a:pt x="10" y="92"/>
                    <a:pt x="10" y="92"/>
                  </a:cubicBezTo>
                  <a:cubicBezTo>
                    <a:pt x="10" y="92"/>
                    <a:pt x="10" y="92"/>
                    <a:pt x="10" y="92"/>
                  </a:cubicBezTo>
                  <a:cubicBezTo>
                    <a:pt x="9" y="90"/>
                    <a:pt x="9" y="89"/>
                    <a:pt x="8" y="88"/>
                  </a:cubicBezTo>
                  <a:cubicBezTo>
                    <a:pt x="8" y="87"/>
                    <a:pt x="8" y="87"/>
                    <a:pt x="8" y="87"/>
                  </a:cubicBezTo>
                  <a:cubicBezTo>
                    <a:pt x="2" y="88"/>
                    <a:pt x="2" y="88"/>
                    <a:pt x="2" y="88"/>
                  </a:cubicBezTo>
                  <a:cubicBezTo>
                    <a:pt x="1" y="86"/>
                    <a:pt x="1" y="84"/>
                    <a:pt x="1" y="82"/>
                  </a:cubicBezTo>
                  <a:cubicBezTo>
                    <a:pt x="7" y="80"/>
                    <a:pt x="7" y="80"/>
                    <a:pt x="7" y="80"/>
                  </a:cubicBezTo>
                  <a:cubicBezTo>
                    <a:pt x="7" y="80"/>
                    <a:pt x="7" y="80"/>
                    <a:pt x="7" y="80"/>
                  </a:cubicBezTo>
                  <a:cubicBezTo>
                    <a:pt x="6" y="78"/>
                    <a:pt x="6" y="77"/>
                    <a:pt x="6" y="75"/>
                  </a:cubicBezTo>
                  <a:cubicBezTo>
                    <a:pt x="6" y="75"/>
                    <a:pt x="6" y="75"/>
                    <a:pt x="6" y="75"/>
                  </a:cubicBezTo>
                  <a:cubicBezTo>
                    <a:pt x="0" y="74"/>
                    <a:pt x="0" y="74"/>
                    <a:pt x="0" y="74"/>
                  </a:cubicBezTo>
                  <a:cubicBezTo>
                    <a:pt x="0" y="73"/>
                    <a:pt x="0" y="72"/>
                    <a:pt x="0" y="71"/>
                  </a:cubicBezTo>
                  <a:cubicBezTo>
                    <a:pt x="0" y="70"/>
                    <a:pt x="0" y="69"/>
                    <a:pt x="0" y="68"/>
                  </a:cubicBezTo>
                  <a:cubicBezTo>
                    <a:pt x="6" y="67"/>
                    <a:pt x="6" y="67"/>
                    <a:pt x="6" y="67"/>
                  </a:cubicBezTo>
                  <a:cubicBezTo>
                    <a:pt x="6" y="67"/>
                    <a:pt x="6" y="67"/>
                    <a:pt x="6" y="67"/>
                  </a:cubicBezTo>
                  <a:cubicBezTo>
                    <a:pt x="6" y="65"/>
                    <a:pt x="6" y="64"/>
                    <a:pt x="7" y="62"/>
                  </a:cubicBezTo>
                  <a:cubicBezTo>
                    <a:pt x="7" y="62"/>
                    <a:pt x="7" y="62"/>
                    <a:pt x="7" y="62"/>
                  </a:cubicBezTo>
                  <a:cubicBezTo>
                    <a:pt x="1" y="60"/>
                    <a:pt x="1" y="60"/>
                    <a:pt x="1" y="60"/>
                  </a:cubicBezTo>
                  <a:cubicBezTo>
                    <a:pt x="1" y="58"/>
                    <a:pt x="1" y="56"/>
                    <a:pt x="2" y="54"/>
                  </a:cubicBezTo>
                  <a:cubicBezTo>
                    <a:pt x="8" y="55"/>
                    <a:pt x="8" y="55"/>
                    <a:pt x="8" y="55"/>
                  </a:cubicBezTo>
                  <a:cubicBezTo>
                    <a:pt x="8" y="54"/>
                    <a:pt x="8" y="54"/>
                    <a:pt x="8" y="54"/>
                  </a:cubicBezTo>
                  <a:cubicBezTo>
                    <a:pt x="9" y="53"/>
                    <a:pt x="9" y="52"/>
                    <a:pt x="10" y="50"/>
                  </a:cubicBezTo>
                  <a:cubicBezTo>
                    <a:pt x="10" y="50"/>
                    <a:pt x="10" y="50"/>
                    <a:pt x="10" y="50"/>
                  </a:cubicBezTo>
                  <a:cubicBezTo>
                    <a:pt x="4" y="47"/>
                    <a:pt x="4" y="47"/>
                    <a:pt x="4" y="47"/>
                  </a:cubicBezTo>
                  <a:cubicBezTo>
                    <a:pt x="5" y="45"/>
                    <a:pt x="5" y="43"/>
                    <a:pt x="6" y="41"/>
                  </a:cubicBezTo>
                  <a:cubicBezTo>
                    <a:pt x="12" y="43"/>
                    <a:pt x="12" y="43"/>
                    <a:pt x="12" y="43"/>
                  </a:cubicBezTo>
                  <a:cubicBezTo>
                    <a:pt x="13" y="43"/>
                    <a:pt x="13" y="43"/>
                    <a:pt x="13" y="43"/>
                  </a:cubicBezTo>
                  <a:cubicBezTo>
                    <a:pt x="13" y="41"/>
                    <a:pt x="14" y="40"/>
                    <a:pt x="15" y="39"/>
                  </a:cubicBezTo>
                  <a:cubicBezTo>
                    <a:pt x="15" y="38"/>
                    <a:pt x="15" y="38"/>
                    <a:pt x="15" y="38"/>
                  </a:cubicBezTo>
                  <a:cubicBezTo>
                    <a:pt x="10" y="34"/>
                    <a:pt x="10" y="34"/>
                    <a:pt x="10" y="34"/>
                  </a:cubicBezTo>
                  <a:cubicBezTo>
                    <a:pt x="11" y="33"/>
                    <a:pt x="12" y="31"/>
                    <a:pt x="13" y="29"/>
                  </a:cubicBezTo>
                  <a:cubicBezTo>
                    <a:pt x="19" y="32"/>
                    <a:pt x="19" y="32"/>
                    <a:pt x="19" y="32"/>
                  </a:cubicBezTo>
                  <a:cubicBezTo>
                    <a:pt x="19" y="32"/>
                    <a:pt x="19" y="32"/>
                    <a:pt x="19" y="32"/>
                  </a:cubicBezTo>
                  <a:cubicBezTo>
                    <a:pt x="20" y="31"/>
                    <a:pt x="21" y="30"/>
                    <a:pt x="22" y="29"/>
                  </a:cubicBezTo>
                  <a:cubicBezTo>
                    <a:pt x="22" y="28"/>
                    <a:pt x="22" y="28"/>
                    <a:pt x="22" y="28"/>
                  </a:cubicBezTo>
                  <a:cubicBezTo>
                    <a:pt x="18" y="23"/>
                    <a:pt x="18" y="23"/>
                    <a:pt x="18" y="23"/>
                  </a:cubicBezTo>
                  <a:cubicBezTo>
                    <a:pt x="20" y="22"/>
                    <a:pt x="21" y="20"/>
                    <a:pt x="23" y="19"/>
                  </a:cubicBezTo>
                  <a:cubicBezTo>
                    <a:pt x="28" y="23"/>
                    <a:pt x="28" y="23"/>
                    <a:pt x="28" y="23"/>
                  </a:cubicBezTo>
                  <a:cubicBezTo>
                    <a:pt x="28" y="23"/>
                    <a:pt x="28" y="23"/>
                    <a:pt x="28" y="23"/>
                  </a:cubicBezTo>
                  <a:cubicBezTo>
                    <a:pt x="29" y="22"/>
                    <a:pt x="30" y="21"/>
                    <a:pt x="31" y="20"/>
                  </a:cubicBezTo>
                  <a:cubicBezTo>
                    <a:pt x="32" y="20"/>
                    <a:pt x="32" y="20"/>
                    <a:pt x="32" y="20"/>
                  </a:cubicBezTo>
                  <a:cubicBezTo>
                    <a:pt x="29" y="14"/>
                    <a:pt x="29" y="14"/>
                    <a:pt x="29" y="14"/>
                  </a:cubicBezTo>
                  <a:cubicBezTo>
                    <a:pt x="30" y="13"/>
                    <a:pt x="32" y="12"/>
                    <a:pt x="34" y="11"/>
                  </a:cubicBezTo>
                  <a:cubicBezTo>
                    <a:pt x="38" y="16"/>
                    <a:pt x="38" y="16"/>
                    <a:pt x="38" y="16"/>
                  </a:cubicBezTo>
                  <a:cubicBezTo>
                    <a:pt x="38" y="15"/>
                    <a:pt x="38" y="15"/>
                    <a:pt x="38" y="15"/>
                  </a:cubicBezTo>
                  <a:cubicBezTo>
                    <a:pt x="39" y="15"/>
                    <a:pt x="41" y="14"/>
                    <a:pt x="42" y="13"/>
                  </a:cubicBezTo>
                  <a:cubicBezTo>
                    <a:pt x="42" y="13"/>
                    <a:pt x="42" y="13"/>
                    <a:pt x="42" y="13"/>
                  </a:cubicBezTo>
                  <a:cubicBezTo>
                    <a:pt x="41" y="7"/>
                    <a:pt x="41" y="7"/>
                    <a:pt x="41" y="7"/>
                  </a:cubicBezTo>
                  <a:cubicBezTo>
                    <a:pt x="42" y="6"/>
                    <a:pt x="44" y="5"/>
                    <a:pt x="46" y="5"/>
                  </a:cubicBezTo>
                  <a:cubicBezTo>
                    <a:pt x="49" y="10"/>
                    <a:pt x="49" y="10"/>
                    <a:pt x="49" y="10"/>
                  </a:cubicBezTo>
                  <a:cubicBezTo>
                    <a:pt x="50" y="10"/>
                    <a:pt x="50" y="10"/>
                    <a:pt x="50" y="10"/>
                  </a:cubicBezTo>
                  <a:cubicBezTo>
                    <a:pt x="51" y="10"/>
                    <a:pt x="52" y="9"/>
                    <a:pt x="54" y="9"/>
                  </a:cubicBezTo>
                  <a:cubicBezTo>
                    <a:pt x="54" y="9"/>
                    <a:pt x="54" y="9"/>
                    <a:pt x="54" y="9"/>
                  </a:cubicBezTo>
                  <a:cubicBezTo>
                    <a:pt x="54" y="2"/>
                    <a:pt x="54" y="2"/>
                    <a:pt x="54" y="2"/>
                  </a:cubicBezTo>
                  <a:cubicBezTo>
                    <a:pt x="56" y="2"/>
                    <a:pt x="58" y="1"/>
                    <a:pt x="60" y="1"/>
                  </a:cubicBezTo>
                  <a:cubicBezTo>
                    <a:pt x="61" y="7"/>
                    <a:pt x="61" y="7"/>
                    <a:pt x="61" y="7"/>
                  </a:cubicBezTo>
                  <a:cubicBezTo>
                    <a:pt x="62" y="7"/>
                    <a:pt x="62" y="7"/>
                    <a:pt x="62" y="7"/>
                  </a:cubicBezTo>
                  <a:cubicBezTo>
                    <a:pt x="63" y="7"/>
                    <a:pt x="65" y="7"/>
                    <a:pt x="66" y="7"/>
                  </a:cubicBezTo>
                  <a:cubicBezTo>
                    <a:pt x="67" y="7"/>
                    <a:pt x="67" y="7"/>
                    <a:pt x="67" y="7"/>
                  </a:cubicBezTo>
                  <a:cubicBezTo>
                    <a:pt x="67" y="0"/>
                    <a:pt x="67" y="0"/>
                    <a:pt x="67" y="0"/>
                  </a:cubicBezTo>
                  <a:cubicBezTo>
                    <a:pt x="68" y="0"/>
                    <a:pt x="69" y="0"/>
                    <a:pt x="70" y="0"/>
                  </a:cubicBezTo>
                  <a:cubicBezTo>
                    <a:pt x="71" y="0"/>
                    <a:pt x="72" y="0"/>
                    <a:pt x="73" y="0"/>
                  </a:cubicBezTo>
                  <a:cubicBezTo>
                    <a:pt x="74" y="7"/>
                    <a:pt x="74" y="7"/>
                    <a:pt x="74" y="7"/>
                  </a:cubicBezTo>
                  <a:cubicBezTo>
                    <a:pt x="74" y="7"/>
                    <a:pt x="74" y="7"/>
                    <a:pt x="74" y="7"/>
                  </a:cubicBezTo>
                  <a:cubicBezTo>
                    <a:pt x="76" y="7"/>
                    <a:pt x="77" y="7"/>
                    <a:pt x="79" y="7"/>
                  </a:cubicBezTo>
                  <a:cubicBezTo>
                    <a:pt x="79" y="7"/>
                    <a:pt x="79" y="7"/>
                    <a:pt x="79" y="7"/>
                  </a:cubicBezTo>
                  <a:cubicBezTo>
                    <a:pt x="81" y="1"/>
                    <a:pt x="81" y="1"/>
                    <a:pt x="81" y="1"/>
                  </a:cubicBezTo>
                  <a:cubicBezTo>
                    <a:pt x="83" y="1"/>
                    <a:pt x="85" y="2"/>
                    <a:pt x="87" y="2"/>
                  </a:cubicBezTo>
                  <a:cubicBezTo>
                    <a:pt x="87" y="9"/>
                    <a:pt x="87" y="9"/>
                    <a:pt x="87" y="9"/>
                  </a:cubicBezTo>
                  <a:cubicBezTo>
                    <a:pt x="87" y="9"/>
                    <a:pt x="87" y="9"/>
                    <a:pt x="87" y="9"/>
                  </a:cubicBezTo>
                  <a:cubicBezTo>
                    <a:pt x="88" y="9"/>
                    <a:pt x="90" y="10"/>
                    <a:pt x="91" y="10"/>
                  </a:cubicBezTo>
                  <a:cubicBezTo>
                    <a:pt x="92" y="10"/>
                    <a:pt x="92" y="10"/>
                    <a:pt x="92" y="10"/>
                  </a:cubicBezTo>
                  <a:cubicBezTo>
                    <a:pt x="95" y="5"/>
                    <a:pt x="95" y="5"/>
                    <a:pt x="95" y="5"/>
                  </a:cubicBezTo>
                  <a:cubicBezTo>
                    <a:pt x="96" y="5"/>
                    <a:pt x="98" y="6"/>
                    <a:pt x="100" y="7"/>
                  </a:cubicBezTo>
                  <a:cubicBezTo>
                    <a:pt x="98" y="13"/>
                    <a:pt x="98" y="13"/>
                    <a:pt x="98" y="13"/>
                  </a:cubicBezTo>
                  <a:cubicBezTo>
                    <a:pt x="99" y="13"/>
                    <a:pt x="99" y="13"/>
                    <a:pt x="99" y="13"/>
                  </a:cubicBezTo>
                  <a:cubicBezTo>
                    <a:pt x="100" y="14"/>
                    <a:pt x="101" y="15"/>
                    <a:pt x="103" y="15"/>
                  </a:cubicBezTo>
                  <a:cubicBezTo>
                    <a:pt x="103" y="16"/>
                    <a:pt x="103" y="16"/>
                    <a:pt x="103" y="16"/>
                  </a:cubicBezTo>
                  <a:cubicBezTo>
                    <a:pt x="107" y="11"/>
                    <a:pt x="107" y="11"/>
                    <a:pt x="107" y="11"/>
                  </a:cubicBezTo>
                  <a:cubicBezTo>
                    <a:pt x="109" y="12"/>
                    <a:pt x="111" y="13"/>
                    <a:pt x="112" y="14"/>
                  </a:cubicBezTo>
                  <a:cubicBezTo>
                    <a:pt x="109" y="20"/>
                    <a:pt x="109" y="20"/>
                    <a:pt x="109" y="20"/>
                  </a:cubicBezTo>
                  <a:cubicBezTo>
                    <a:pt x="109" y="20"/>
                    <a:pt x="109" y="20"/>
                    <a:pt x="109" y="20"/>
                  </a:cubicBezTo>
                  <a:cubicBezTo>
                    <a:pt x="111" y="21"/>
                    <a:pt x="112" y="22"/>
                    <a:pt x="113" y="23"/>
                  </a:cubicBezTo>
                  <a:cubicBezTo>
                    <a:pt x="113" y="23"/>
                    <a:pt x="113" y="23"/>
                    <a:pt x="113" y="23"/>
                  </a:cubicBezTo>
                  <a:cubicBezTo>
                    <a:pt x="118" y="19"/>
                    <a:pt x="118" y="19"/>
                    <a:pt x="118" y="19"/>
                  </a:cubicBezTo>
                  <a:cubicBezTo>
                    <a:pt x="120" y="20"/>
                    <a:pt x="121" y="22"/>
                    <a:pt x="122" y="23"/>
                  </a:cubicBezTo>
                  <a:cubicBezTo>
                    <a:pt x="118" y="28"/>
                    <a:pt x="118" y="28"/>
                    <a:pt x="118" y="28"/>
                  </a:cubicBezTo>
                  <a:cubicBezTo>
                    <a:pt x="119" y="29"/>
                    <a:pt x="119" y="29"/>
                    <a:pt x="119" y="29"/>
                  </a:cubicBezTo>
                  <a:cubicBezTo>
                    <a:pt x="120" y="30"/>
                    <a:pt x="121" y="31"/>
                    <a:pt x="121" y="32"/>
                  </a:cubicBezTo>
                  <a:cubicBezTo>
                    <a:pt x="122" y="32"/>
                    <a:pt x="122" y="32"/>
                    <a:pt x="122" y="32"/>
                  </a:cubicBezTo>
                  <a:cubicBezTo>
                    <a:pt x="127" y="29"/>
                    <a:pt x="127" y="29"/>
                    <a:pt x="127" y="29"/>
                  </a:cubicBezTo>
                  <a:cubicBezTo>
                    <a:pt x="129" y="31"/>
                    <a:pt x="130" y="33"/>
                    <a:pt x="131" y="34"/>
                  </a:cubicBezTo>
                  <a:cubicBezTo>
                    <a:pt x="126" y="38"/>
                    <a:pt x="126" y="38"/>
                    <a:pt x="126" y="38"/>
                  </a:cubicBezTo>
                  <a:cubicBezTo>
                    <a:pt x="126" y="39"/>
                    <a:pt x="126" y="39"/>
                    <a:pt x="126" y="39"/>
                  </a:cubicBezTo>
                  <a:cubicBezTo>
                    <a:pt x="127" y="40"/>
                    <a:pt x="128" y="41"/>
                    <a:pt x="128" y="43"/>
                  </a:cubicBezTo>
                  <a:cubicBezTo>
                    <a:pt x="128" y="43"/>
                    <a:pt x="128" y="43"/>
                    <a:pt x="128" y="43"/>
                  </a:cubicBezTo>
                  <a:cubicBezTo>
                    <a:pt x="134" y="41"/>
                    <a:pt x="134" y="41"/>
                    <a:pt x="134" y="41"/>
                  </a:cubicBezTo>
                  <a:cubicBezTo>
                    <a:pt x="135" y="43"/>
                    <a:pt x="136" y="45"/>
                    <a:pt x="137" y="47"/>
                  </a:cubicBezTo>
                  <a:cubicBezTo>
                    <a:pt x="131" y="50"/>
                    <a:pt x="131" y="50"/>
                    <a:pt x="131" y="50"/>
                  </a:cubicBezTo>
                  <a:cubicBezTo>
                    <a:pt x="131" y="50"/>
                    <a:pt x="131" y="50"/>
                    <a:pt x="131" y="50"/>
                  </a:cubicBezTo>
                  <a:cubicBezTo>
                    <a:pt x="132" y="52"/>
                    <a:pt x="132" y="53"/>
                    <a:pt x="133" y="54"/>
                  </a:cubicBezTo>
                  <a:cubicBezTo>
                    <a:pt x="133" y="55"/>
                    <a:pt x="133" y="55"/>
                    <a:pt x="133" y="55"/>
                  </a:cubicBezTo>
                  <a:cubicBezTo>
                    <a:pt x="139" y="54"/>
                    <a:pt x="139" y="54"/>
                    <a:pt x="139" y="54"/>
                  </a:cubicBezTo>
                  <a:cubicBezTo>
                    <a:pt x="140" y="56"/>
                    <a:pt x="140" y="58"/>
                    <a:pt x="140" y="60"/>
                  </a:cubicBezTo>
                  <a:cubicBezTo>
                    <a:pt x="134" y="62"/>
                    <a:pt x="134" y="62"/>
                    <a:pt x="134" y="62"/>
                  </a:cubicBezTo>
                  <a:cubicBezTo>
                    <a:pt x="134" y="62"/>
                    <a:pt x="134" y="62"/>
                    <a:pt x="134" y="62"/>
                  </a:cubicBezTo>
                  <a:cubicBezTo>
                    <a:pt x="134" y="64"/>
                    <a:pt x="134" y="65"/>
                    <a:pt x="135" y="67"/>
                  </a:cubicBezTo>
                  <a:cubicBezTo>
                    <a:pt x="135" y="67"/>
                    <a:pt x="135" y="67"/>
                    <a:pt x="135" y="67"/>
                  </a:cubicBezTo>
                  <a:cubicBezTo>
                    <a:pt x="141" y="68"/>
                    <a:pt x="141" y="68"/>
                    <a:pt x="141" y="68"/>
                  </a:cubicBezTo>
                  <a:cubicBezTo>
                    <a:pt x="141" y="69"/>
                    <a:pt x="141" y="70"/>
                    <a:pt x="141" y="71"/>
                  </a:cubicBezTo>
                  <a:cubicBezTo>
                    <a:pt x="141" y="72"/>
                    <a:pt x="141" y="73"/>
                    <a:pt x="141" y="74"/>
                  </a:cubicBezTo>
                  <a:cubicBezTo>
                    <a:pt x="135" y="75"/>
                    <a:pt x="135" y="75"/>
                    <a:pt x="135" y="75"/>
                  </a:cubicBezTo>
                  <a:cubicBezTo>
                    <a:pt x="135" y="75"/>
                    <a:pt x="135" y="75"/>
                    <a:pt x="135" y="75"/>
                  </a:cubicBezTo>
                  <a:cubicBezTo>
                    <a:pt x="134" y="77"/>
                    <a:pt x="134" y="78"/>
                    <a:pt x="134" y="80"/>
                  </a:cubicBezTo>
                  <a:cubicBezTo>
                    <a:pt x="134" y="80"/>
                    <a:pt x="134" y="80"/>
                    <a:pt x="134" y="80"/>
                  </a:cubicBezTo>
                  <a:cubicBezTo>
                    <a:pt x="140" y="82"/>
                    <a:pt x="140" y="82"/>
                    <a:pt x="140" y="82"/>
                  </a:cubicBezTo>
                  <a:cubicBezTo>
                    <a:pt x="140" y="84"/>
                    <a:pt x="140" y="86"/>
                    <a:pt x="139" y="88"/>
                  </a:cubicBezTo>
                  <a:cubicBezTo>
                    <a:pt x="133" y="87"/>
                    <a:pt x="133" y="87"/>
                    <a:pt x="133" y="87"/>
                  </a:cubicBezTo>
                  <a:cubicBezTo>
                    <a:pt x="133" y="88"/>
                    <a:pt x="133" y="88"/>
                    <a:pt x="133" y="88"/>
                  </a:cubicBezTo>
                  <a:cubicBezTo>
                    <a:pt x="132" y="89"/>
                    <a:pt x="132" y="90"/>
                    <a:pt x="131" y="92"/>
                  </a:cubicBezTo>
                  <a:cubicBezTo>
                    <a:pt x="131" y="92"/>
                    <a:pt x="131" y="92"/>
                    <a:pt x="131" y="92"/>
                  </a:cubicBezTo>
                  <a:cubicBezTo>
                    <a:pt x="137" y="95"/>
                    <a:pt x="137" y="95"/>
                    <a:pt x="137" y="95"/>
                  </a:cubicBezTo>
                  <a:cubicBezTo>
                    <a:pt x="136" y="97"/>
                    <a:pt x="135" y="99"/>
                    <a:pt x="134" y="101"/>
                  </a:cubicBezTo>
                  <a:cubicBezTo>
                    <a:pt x="128" y="99"/>
                    <a:pt x="128" y="99"/>
                    <a:pt x="128" y="99"/>
                  </a:cubicBezTo>
                  <a:cubicBezTo>
                    <a:pt x="128" y="99"/>
                    <a:pt x="128" y="99"/>
                    <a:pt x="128" y="99"/>
                  </a:cubicBezTo>
                  <a:cubicBezTo>
                    <a:pt x="128" y="101"/>
                    <a:pt x="127" y="102"/>
                    <a:pt x="126" y="103"/>
                  </a:cubicBezTo>
                  <a:cubicBezTo>
                    <a:pt x="126" y="104"/>
                    <a:pt x="126" y="104"/>
                    <a:pt x="126" y="104"/>
                  </a:cubicBezTo>
                  <a:cubicBezTo>
                    <a:pt x="131" y="108"/>
                    <a:pt x="131" y="108"/>
                    <a:pt x="131" y="108"/>
                  </a:cubicBezTo>
                  <a:cubicBezTo>
                    <a:pt x="130" y="109"/>
                    <a:pt x="129" y="111"/>
                    <a:pt x="127" y="113"/>
                  </a:cubicBezTo>
                  <a:cubicBezTo>
                    <a:pt x="122" y="110"/>
                    <a:pt x="122" y="110"/>
                    <a:pt x="122" y="110"/>
                  </a:cubicBezTo>
                  <a:cubicBezTo>
                    <a:pt x="121" y="110"/>
                    <a:pt x="121" y="110"/>
                    <a:pt x="121" y="110"/>
                  </a:cubicBezTo>
                  <a:cubicBezTo>
                    <a:pt x="121" y="111"/>
                    <a:pt x="120" y="112"/>
                    <a:pt x="119" y="114"/>
                  </a:cubicBezTo>
                  <a:cubicBezTo>
                    <a:pt x="118" y="114"/>
                    <a:pt x="118" y="114"/>
                    <a:pt x="118" y="114"/>
                  </a:cubicBezTo>
                  <a:cubicBezTo>
                    <a:pt x="122" y="119"/>
                    <a:pt x="122" y="119"/>
                    <a:pt x="122" y="119"/>
                  </a:cubicBezTo>
                  <a:cubicBezTo>
                    <a:pt x="121" y="120"/>
                    <a:pt x="120" y="122"/>
                    <a:pt x="118" y="123"/>
                  </a:cubicBezTo>
                  <a:cubicBezTo>
                    <a:pt x="113" y="119"/>
                    <a:pt x="113" y="119"/>
                    <a:pt x="113" y="119"/>
                  </a:cubicBezTo>
                  <a:cubicBezTo>
                    <a:pt x="113" y="119"/>
                    <a:pt x="113" y="119"/>
                    <a:pt x="113" y="119"/>
                  </a:cubicBezTo>
                  <a:cubicBezTo>
                    <a:pt x="112" y="120"/>
                    <a:pt x="111" y="121"/>
                    <a:pt x="109" y="122"/>
                  </a:cubicBezTo>
                  <a:cubicBezTo>
                    <a:pt x="109" y="122"/>
                    <a:pt x="109" y="122"/>
                    <a:pt x="109" y="122"/>
                  </a:cubicBezTo>
                  <a:cubicBezTo>
                    <a:pt x="112" y="128"/>
                    <a:pt x="112" y="128"/>
                    <a:pt x="112" y="128"/>
                  </a:cubicBezTo>
                  <a:cubicBezTo>
                    <a:pt x="111" y="129"/>
                    <a:pt x="109" y="130"/>
                    <a:pt x="107" y="131"/>
                  </a:cubicBezTo>
                  <a:cubicBezTo>
                    <a:pt x="103" y="126"/>
                    <a:pt x="103" y="126"/>
                    <a:pt x="103" y="126"/>
                  </a:cubicBezTo>
                  <a:cubicBezTo>
                    <a:pt x="103" y="127"/>
                    <a:pt x="103" y="127"/>
                    <a:pt x="103" y="127"/>
                  </a:cubicBezTo>
                  <a:cubicBezTo>
                    <a:pt x="101" y="127"/>
                    <a:pt x="100" y="128"/>
                    <a:pt x="99" y="129"/>
                  </a:cubicBezTo>
                  <a:cubicBezTo>
                    <a:pt x="98" y="129"/>
                    <a:pt x="98" y="129"/>
                    <a:pt x="98" y="129"/>
                  </a:cubicBezTo>
                  <a:cubicBezTo>
                    <a:pt x="100" y="135"/>
                    <a:pt x="100" y="135"/>
                    <a:pt x="100" y="135"/>
                  </a:cubicBezTo>
                  <a:cubicBezTo>
                    <a:pt x="98" y="136"/>
                    <a:pt x="96" y="137"/>
                    <a:pt x="95" y="137"/>
                  </a:cubicBezTo>
                  <a:cubicBezTo>
                    <a:pt x="92" y="132"/>
                    <a:pt x="92" y="132"/>
                    <a:pt x="92" y="132"/>
                  </a:cubicBezTo>
                  <a:cubicBezTo>
                    <a:pt x="91" y="132"/>
                    <a:pt x="91" y="132"/>
                    <a:pt x="91" y="132"/>
                  </a:cubicBezTo>
                  <a:cubicBezTo>
                    <a:pt x="90" y="132"/>
                    <a:pt x="88" y="133"/>
                    <a:pt x="87" y="133"/>
                  </a:cubicBezTo>
                  <a:cubicBezTo>
                    <a:pt x="87" y="133"/>
                    <a:pt x="87" y="133"/>
                    <a:pt x="87" y="133"/>
                  </a:cubicBezTo>
                  <a:cubicBezTo>
                    <a:pt x="87" y="140"/>
                    <a:pt x="87" y="140"/>
                    <a:pt x="87" y="140"/>
                  </a:cubicBezTo>
                  <a:cubicBezTo>
                    <a:pt x="85" y="140"/>
                    <a:pt x="83" y="141"/>
                    <a:pt x="81" y="141"/>
                  </a:cubicBezTo>
                  <a:cubicBezTo>
                    <a:pt x="79" y="135"/>
                    <a:pt x="79" y="135"/>
                    <a:pt x="79" y="135"/>
                  </a:cubicBezTo>
                  <a:cubicBezTo>
                    <a:pt x="79" y="135"/>
                    <a:pt x="79" y="135"/>
                    <a:pt x="79" y="135"/>
                  </a:cubicBezTo>
                  <a:cubicBezTo>
                    <a:pt x="77" y="135"/>
                    <a:pt x="76" y="135"/>
                    <a:pt x="74" y="135"/>
                  </a:cubicBezTo>
                  <a:cubicBezTo>
                    <a:pt x="74" y="135"/>
                    <a:pt x="74" y="135"/>
                    <a:pt x="74" y="135"/>
                  </a:cubicBezTo>
                  <a:cubicBezTo>
                    <a:pt x="73" y="142"/>
                    <a:pt x="73" y="142"/>
                    <a:pt x="73" y="142"/>
                  </a:cubicBezTo>
                  <a:cubicBezTo>
                    <a:pt x="72" y="142"/>
                    <a:pt x="71" y="142"/>
                    <a:pt x="70" y="142"/>
                  </a:cubicBezTo>
                  <a:close/>
                </a:path>
              </a:pathLst>
            </a:custGeom>
            <a:grp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pPr algn="ctr"/>
              <a:endParaRPr lang="en-US" b="1" dirty="0" smtClean="0"/>
            </a:p>
            <a:p>
              <a:pPr algn="ctr"/>
              <a:r>
                <a:rPr lang="en-US" b="1" dirty="0" smtClean="0"/>
                <a:t>Allocation</a:t>
              </a:r>
            </a:p>
            <a:p>
              <a:pPr algn="ctr"/>
              <a:r>
                <a:rPr lang="en-US" b="1" dirty="0" smtClean="0"/>
                <a:t>Restoration</a:t>
              </a:r>
            </a:p>
          </p:txBody>
        </p:sp>
      </p:grpSp>
      <p:sp>
        <p:nvSpPr>
          <p:cNvPr id="9" name="Callout 1 8"/>
          <p:cNvSpPr/>
          <p:nvPr/>
        </p:nvSpPr>
        <p:spPr>
          <a:xfrm>
            <a:off x="6847726" y="93862"/>
            <a:ext cx="2218904" cy="559374"/>
          </a:xfrm>
          <a:prstGeom prst="borderCallout1">
            <a:avLst>
              <a:gd name="adj1" fmla="val 64696"/>
              <a:gd name="adj2" fmla="val -1519"/>
              <a:gd name="adj3" fmla="val 230981"/>
              <a:gd name="adj4" fmla="val -26717"/>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INFRASTRUCTURE</a:t>
            </a:r>
            <a:endParaRPr lang="it-IT" dirty="0">
              <a:solidFill>
                <a:srgbClr val="000000"/>
              </a:solidFill>
            </a:endParaRPr>
          </a:p>
        </p:txBody>
      </p:sp>
      <p:sp>
        <p:nvSpPr>
          <p:cNvPr id="10" name="Callout 1 9"/>
          <p:cNvSpPr/>
          <p:nvPr/>
        </p:nvSpPr>
        <p:spPr>
          <a:xfrm>
            <a:off x="1672673" y="6180558"/>
            <a:ext cx="2218904" cy="559374"/>
          </a:xfrm>
          <a:prstGeom prst="borderCallout1">
            <a:avLst>
              <a:gd name="adj1" fmla="val 2534"/>
              <a:gd name="adj2" fmla="val 71394"/>
              <a:gd name="adj3" fmla="val -268456"/>
              <a:gd name="adj4" fmla="val 37076"/>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SERVICES</a:t>
            </a:r>
            <a:endParaRPr lang="it-IT" dirty="0">
              <a:solidFill>
                <a:srgbClr val="000000"/>
              </a:solidFill>
            </a:endParaRPr>
          </a:p>
        </p:txBody>
      </p:sp>
      <p:sp>
        <p:nvSpPr>
          <p:cNvPr id="11" name="Callout 1 10"/>
          <p:cNvSpPr/>
          <p:nvPr/>
        </p:nvSpPr>
        <p:spPr>
          <a:xfrm>
            <a:off x="6683177" y="5564718"/>
            <a:ext cx="2218904" cy="559374"/>
          </a:xfrm>
          <a:prstGeom prst="borderCallout1">
            <a:avLst>
              <a:gd name="adj1" fmla="val 64696"/>
              <a:gd name="adj2" fmla="val -1519"/>
              <a:gd name="adj3" fmla="val -273986"/>
              <a:gd name="adj4" fmla="val -34245"/>
            </a:avLst>
          </a:prstGeom>
          <a:solidFill>
            <a:schemeClr val="accent6">
              <a:lumMod val="20000"/>
              <a:lumOff val="80000"/>
            </a:schemeClr>
          </a:solidFill>
          <a:ln w="38100" cmpd="sng">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solidFill>
                  <a:srgbClr val="000000"/>
                </a:solidFill>
              </a:rPr>
              <a:t>COMPLEMENTARY BUSIESSES</a:t>
            </a:r>
            <a:endParaRPr lang="it-IT" dirty="0">
              <a:solidFill>
                <a:srgbClr val="000000"/>
              </a:solidFill>
            </a:endParaRPr>
          </a:p>
        </p:txBody>
      </p:sp>
      <p:sp>
        <p:nvSpPr>
          <p:cNvPr id="12" name="CasellaDiTesto 11"/>
          <p:cNvSpPr txBox="1"/>
          <p:nvPr/>
        </p:nvSpPr>
        <p:spPr>
          <a:xfrm rot="18760219">
            <a:off x="-136095" y="1696796"/>
            <a:ext cx="4324410" cy="400110"/>
          </a:xfrm>
          <a:prstGeom prst="rect">
            <a:avLst/>
          </a:prstGeom>
          <a:solidFill>
            <a:schemeClr val="accent1">
              <a:lumMod val="75000"/>
            </a:schemeClr>
          </a:solidFill>
          <a:ln>
            <a:solidFill>
              <a:srgbClr val="FFFFFF"/>
            </a:solidFill>
          </a:ln>
        </p:spPr>
        <p:txBody>
          <a:bodyPr wrap="square" rtlCol="0">
            <a:spAutoFit/>
          </a:bodyPr>
          <a:lstStyle/>
          <a:p>
            <a:r>
              <a:rPr lang="it-IT" sz="2000" b="1" dirty="0" smtClean="0">
                <a:solidFill>
                  <a:schemeClr val="bg1"/>
                </a:solidFill>
                <a:latin typeface="+mj-lt"/>
                <a:cs typeface="Krungthep"/>
              </a:rPr>
              <a:t>BUSINESSES AND LOCAL CONTEXT </a:t>
            </a:r>
            <a:endParaRPr lang="it-IT" sz="2000" b="1" dirty="0">
              <a:solidFill>
                <a:schemeClr val="bg1"/>
              </a:solidFill>
              <a:latin typeface="+mj-lt"/>
              <a:cs typeface="Krungthep"/>
            </a:endParaRPr>
          </a:p>
        </p:txBody>
      </p:sp>
      <p:sp>
        <p:nvSpPr>
          <p:cNvPr id="13" name="CasellaDiTesto 12"/>
          <p:cNvSpPr txBox="1"/>
          <p:nvPr/>
        </p:nvSpPr>
        <p:spPr>
          <a:xfrm>
            <a:off x="6143881" y="5095176"/>
            <a:ext cx="1971899" cy="338554"/>
          </a:xfrm>
          <a:prstGeom prst="rect">
            <a:avLst/>
          </a:prstGeom>
          <a:noFill/>
        </p:spPr>
        <p:txBody>
          <a:bodyPr wrap="square" rtlCol="0">
            <a:spAutoFit/>
          </a:bodyPr>
          <a:lstStyle/>
          <a:p>
            <a:pPr algn="ctr"/>
            <a:r>
              <a:rPr lang="it-IT" sz="1600" b="1" dirty="0">
                <a:latin typeface="Arial"/>
                <a:cs typeface="Arial"/>
              </a:rPr>
              <a:t>Supply </a:t>
            </a:r>
            <a:r>
              <a:rPr lang="it-IT" sz="1600" b="1" dirty="0" smtClean="0">
                <a:latin typeface="Arial"/>
                <a:cs typeface="Arial"/>
              </a:rPr>
              <a:t> </a:t>
            </a:r>
            <a:r>
              <a:rPr lang="it-IT" sz="1600" b="1" dirty="0" err="1" smtClean="0">
                <a:latin typeface="Arial"/>
                <a:cs typeface="Arial"/>
              </a:rPr>
              <a:t>chain</a:t>
            </a:r>
            <a:endParaRPr lang="it-IT" sz="1600" b="1" dirty="0">
              <a:latin typeface="Arial"/>
              <a:cs typeface="Arial"/>
            </a:endParaRPr>
          </a:p>
        </p:txBody>
      </p:sp>
      <p:sp>
        <p:nvSpPr>
          <p:cNvPr id="14" name="Rettangolo 13"/>
          <p:cNvSpPr/>
          <p:nvPr/>
        </p:nvSpPr>
        <p:spPr>
          <a:xfrm>
            <a:off x="4566330" y="5106998"/>
            <a:ext cx="1749197" cy="584776"/>
          </a:xfrm>
          <a:prstGeom prst="rect">
            <a:avLst/>
          </a:prstGeom>
        </p:spPr>
        <p:txBody>
          <a:bodyPr wrap="none">
            <a:spAutoFit/>
          </a:bodyPr>
          <a:lstStyle/>
          <a:p>
            <a:pPr algn="ctr"/>
            <a:r>
              <a:rPr lang="it-IT" sz="1600" b="1" dirty="0" err="1">
                <a:latin typeface="Arial"/>
                <a:cs typeface="Arial"/>
              </a:rPr>
              <a:t>Complementary</a:t>
            </a:r>
            <a:r>
              <a:rPr lang="it-IT" sz="1600" b="1" dirty="0">
                <a:latin typeface="Arial"/>
                <a:cs typeface="Arial"/>
              </a:rPr>
              <a:t> </a:t>
            </a:r>
            <a:endParaRPr lang="it-IT" sz="1600" b="1" dirty="0" smtClean="0">
              <a:latin typeface="Arial"/>
              <a:cs typeface="Arial"/>
            </a:endParaRPr>
          </a:p>
          <a:p>
            <a:pPr algn="ctr"/>
            <a:r>
              <a:rPr lang="it-IT" sz="1600" b="1" dirty="0" smtClean="0">
                <a:latin typeface="Arial"/>
                <a:cs typeface="Arial"/>
              </a:rPr>
              <a:t>Businesses</a:t>
            </a:r>
            <a:endParaRPr lang="it-IT" sz="1600" b="1" dirty="0">
              <a:latin typeface="Arial"/>
              <a:cs typeface="Arial"/>
            </a:endParaRPr>
          </a:p>
        </p:txBody>
      </p:sp>
      <p:sp>
        <p:nvSpPr>
          <p:cNvPr id="15" name="CasellaDiTesto 14"/>
          <p:cNvSpPr txBox="1"/>
          <p:nvPr/>
        </p:nvSpPr>
        <p:spPr>
          <a:xfrm>
            <a:off x="6065565" y="4494679"/>
            <a:ext cx="2656961" cy="338554"/>
          </a:xfrm>
          <a:prstGeom prst="rect">
            <a:avLst/>
          </a:prstGeom>
          <a:noFill/>
        </p:spPr>
        <p:txBody>
          <a:bodyPr wrap="square" rtlCol="0">
            <a:spAutoFit/>
          </a:bodyPr>
          <a:lstStyle/>
          <a:p>
            <a:pPr algn="ctr"/>
            <a:r>
              <a:rPr lang="it-IT" sz="1600" b="1" dirty="0" err="1" smtClean="0">
                <a:latin typeface="Arial"/>
                <a:cs typeface="Arial"/>
              </a:rPr>
              <a:t>Logistics</a:t>
            </a:r>
            <a:r>
              <a:rPr lang="it-IT" sz="1600" b="1" dirty="0">
                <a:latin typeface="Arial"/>
                <a:cs typeface="Arial"/>
              </a:rPr>
              <a:t> </a:t>
            </a:r>
            <a:r>
              <a:rPr lang="it-IT" sz="1600" b="1" dirty="0" smtClean="0">
                <a:latin typeface="Arial"/>
                <a:cs typeface="Arial"/>
              </a:rPr>
              <a:t>- Distribution</a:t>
            </a:r>
            <a:endParaRPr lang="it-IT" sz="1600" b="1" dirty="0">
              <a:latin typeface="Arial"/>
              <a:cs typeface="Arial"/>
            </a:endParaRPr>
          </a:p>
        </p:txBody>
      </p:sp>
      <p:sp>
        <p:nvSpPr>
          <p:cNvPr id="16" name="CasellaDiTesto 15"/>
          <p:cNvSpPr txBox="1"/>
          <p:nvPr/>
        </p:nvSpPr>
        <p:spPr>
          <a:xfrm>
            <a:off x="786113" y="5523250"/>
            <a:ext cx="2341788" cy="338554"/>
          </a:xfrm>
          <a:prstGeom prst="rect">
            <a:avLst/>
          </a:prstGeom>
          <a:noFill/>
        </p:spPr>
        <p:txBody>
          <a:bodyPr wrap="square" rtlCol="0">
            <a:spAutoFit/>
          </a:bodyPr>
          <a:lstStyle/>
          <a:p>
            <a:pPr algn="ctr"/>
            <a:r>
              <a:rPr lang="it-IT" sz="1600" b="1" dirty="0">
                <a:latin typeface="Arial"/>
                <a:cs typeface="Arial"/>
              </a:rPr>
              <a:t>Technical Assistance</a:t>
            </a:r>
          </a:p>
        </p:txBody>
      </p:sp>
      <p:sp>
        <p:nvSpPr>
          <p:cNvPr id="17" name="CasellaDiTesto 16"/>
          <p:cNvSpPr txBox="1"/>
          <p:nvPr/>
        </p:nvSpPr>
        <p:spPr>
          <a:xfrm>
            <a:off x="182854" y="5147578"/>
            <a:ext cx="2805588" cy="338554"/>
          </a:xfrm>
          <a:prstGeom prst="rect">
            <a:avLst/>
          </a:prstGeom>
          <a:noFill/>
        </p:spPr>
        <p:txBody>
          <a:bodyPr wrap="square" rtlCol="0">
            <a:spAutoFit/>
          </a:bodyPr>
          <a:lstStyle/>
          <a:p>
            <a:pPr algn="ctr"/>
            <a:r>
              <a:rPr lang="it-IT" sz="1600" b="1" dirty="0" err="1" smtClean="0">
                <a:latin typeface="Arial"/>
                <a:cs typeface="Arial"/>
              </a:rPr>
              <a:t>Women</a:t>
            </a:r>
            <a:r>
              <a:rPr lang="it-IT" sz="1600" b="1" dirty="0">
                <a:latin typeface="Arial"/>
                <a:cs typeface="Arial"/>
              </a:rPr>
              <a:t> </a:t>
            </a:r>
            <a:r>
              <a:rPr lang="it-IT" sz="1600" b="1" dirty="0" smtClean="0">
                <a:latin typeface="Arial"/>
                <a:cs typeface="Arial"/>
              </a:rPr>
              <a:t>Empowerment</a:t>
            </a:r>
            <a:endParaRPr lang="it-IT" sz="1600" b="1" dirty="0">
              <a:latin typeface="Arial"/>
              <a:cs typeface="Arial"/>
            </a:endParaRPr>
          </a:p>
        </p:txBody>
      </p:sp>
      <p:sp>
        <p:nvSpPr>
          <p:cNvPr id="18" name="CasellaDiTesto 17"/>
          <p:cNvSpPr txBox="1"/>
          <p:nvPr/>
        </p:nvSpPr>
        <p:spPr>
          <a:xfrm>
            <a:off x="211252" y="4755091"/>
            <a:ext cx="2657874" cy="338554"/>
          </a:xfrm>
          <a:prstGeom prst="rect">
            <a:avLst/>
          </a:prstGeom>
          <a:noFill/>
        </p:spPr>
        <p:txBody>
          <a:bodyPr wrap="square" rtlCol="0">
            <a:spAutoFit/>
          </a:bodyPr>
          <a:lstStyle/>
          <a:p>
            <a:pPr algn="ctr"/>
            <a:r>
              <a:rPr lang="it-IT" sz="1600" b="1" dirty="0">
                <a:latin typeface="Arial"/>
                <a:cs typeface="Arial"/>
              </a:rPr>
              <a:t>Financial </a:t>
            </a:r>
            <a:r>
              <a:rPr lang="it-IT" sz="1600" b="1" dirty="0" smtClean="0">
                <a:latin typeface="Arial"/>
                <a:cs typeface="Arial"/>
              </a:rPr>
              <a:t> </a:t>
            </a:r>
            <a:r>
              <a:rPr lang="it-IT" sz="1600" b="1" dirty="0" err="1" smtClean="0">
                <a:latin typeface="Arial"/>
                <a:cs typeface="Arial"/>
              </a:rPr>
              <a:t>Support</a:t>
            </a:r>
            <a:endParaRPr lang="it-IT" sz="1600" b="1" dirty="0">
              <a:latin typeface="Arial"/>
              <a:cs typeface="Arial"/>
            </a:endParaRPr>
          </a:p>
        </p:txBody>
      </p:sp>
      <p:sp>
        <p:nvSpPr>
          <p:cNvPr id="19" name="CasellaDiTesto 18"/>
          <p:cNvSpPr txBox="1"/>
          <p:nvPr/>
        </p:nvSpPr>
        <p:spPr>
          <a:xfrm>
            <a:off x="2468555" y="5270752"/>
            <a:ext cx="1787689" cy="338554"/>
          </a:xfrm>
          <a:prstGeom prst="rect">
            <a:avLst/>
          </a:prstGeom>
          <a:noFill/>
        </p:spPr>
        <p:txBody>
          <a:bodyPr wrap="square" rtlCol="0">
            <a:spAutoFit/>
          </a:bodyPr>
          <a:lstStyle/>
          <a:p>
            <a:pPr algn="ctr"/>
            <a:r>
              <a:rPr lang="it-IT" sz="1600" b="1" dirty="0" smtClean="0">
                <a:latin typeface="Arial"/>
                <a:cs typeface="Arial"/>
              </a:rPr>
              <a:t>Training</a:t>
            </a:r>
            <a:endParaRPr lang="it-IT" sz="1600" b="1" dirty="0">
              <a:latin typeface="Arial"/>
              <a:cs typeface="Arial"/>
            </a:endParaRPr>
          </a:p>
        </p:txBody>
      </p:sp>
      <p:sp>
        <p:nvSpPr>
          <p:cNvPr id="20" name="CasellaDiTesto 19"/>
          <p:cNvSpPr txBox="1"/>
          <p:nvPr/>
        </p:nvSpPr>
        <p:spPr>
          <a:xfrm>
            <a:off x="2230747" y="4724140"/>
            <a:ext cx="1757455" cy="338554"/>
          </a:xfrm>
          <a:prstGeom prst="rect">
            <a:avLst/>
          </a:prstGeom>
          <a:noFill/>
        </p:spPr>
        <p:txBody>
          <a:bodyPr wrap="square" rtlCol="0">
            <a:spAutoFit/>
          </a:bodyPr>
          <a:lstStyle/>
          <a:p>
            <a:pPr algn="ctr"/>
            <a:r>
              <a:rPr lang="it-IT" sz="1600" b="1" dirty="0">
                <a:latin typeface="Arial"/>
                <a:cs typeface="Arial"/>
              </a:rPr>
              <a:t>Marketing</a:t>
            </a:r>
          </a:p>
        </p:txBody>
      </p:sp>
      <p:sp>
        <p:nvSpPr>
          <p:cNvPr id="21" name="CasellaDiTesto 20"/>
          <p:cNvSpPr txBox="1"/>
          <p:nvPr/>
        </p:nvSpPr>
        <p:spPr>
          <a:xfrm>
            <a:off x="1090342" y="5877341"/>
            <a:ext cx="2103231" cy="338554"/>
          </a:xfrm>
          <a:prstGeom prst="rect">
            <a:avLst/>
          </a:prstGeom>
          <a:noFill/>
        </p:spPr>
        <p:txBody>
          <a:bodyPr wrap="square" rtlCol="0">
            <a:spAutoFit/>
          </a:bodyPr>
          <a:lstStyle/>
          <a:p>
            <a:pPr algn="ctr"/>
            <a:r>
              <a:rPr lang="it-IT" sz="1600" b="1" dirty="0">
                <a:latin typeface="Arial"/>
                <a:cs typeface="Arial"/>
              </a:rPr>
              <a:t>Support to </a:t>
            </a:r>
            <a:r>
              <a:rPr lang="it-IT" sz="1600" b="1" dirty="0" err="1">
                <a:latin typeface="Arial"/>
                <a:cs typeface="Arial"/>
              </a:rPr>
              <a:t>tourists</a:t>
            </a:r>
            <a:endParaRPr lang="it-IT" sz="1600" b="1" dirty="0">
              <a:latin typeface="Arial"/>
              <a:cs typeface="Arial"/>
            </a:endParaRPr>
          </a:p>
        </p:txBody>
      </p:sp>
      <p:sp>
        <p:nvSpPr>
          <p:cNvPr id="22" name="CasellaDiTesto 21"/>
          <p:cNvSpPr txBox="1"/>
          <p:nvPr/>
        </p:nvSpPr>
        <p:spPr>
          <a:xfrm>
            <a:off x="6285803" y="754153"/>
            <a:ext cx="2264017" cy="338554"/>
          </a:xfrm>
          <a:prstGeom prst="rect">
            <a:avLst/>
          </a:prstGeom>
          <a:noFill/>
        </p:spPr>
        <p:txBody>
          <a:bodyPr wrap="square" rtlCol="0">
            <a:spAutoFit/>
          </a:bodyPr>
          <a:lstStyle/>
          <a:p>
            <a:pPr algn="ctr"/>
            <a:r>
              <a:rPr lang="it-IT" sz="1600" b="1" dirty="0">
                <a:latin typeface="Arial"/>
                <a:cs typeface="Arial"/>
              </a:rPr>
              <a:t>Road - Railroad</a:t>
            </a:r>
          </a:p>
        </p:txBody>
      </p:sp>
      <p:sp>
        <p:nvSpPr>
          <p:cNvPr id="23" name="CasellaDiTesto 22"/>
          <p:cNvSpPr txBox="1"/>
          <p:nvPr/>
        </p:nvSpPr>
        <p:spPr>
          <a:xfrm>
            <a:off x="5906503" y="1107475"/>
            <a:ext cx="2446873" cy="584776"/>
          </a:xfrm>
          <a:prstGeom prst="rect">
            <a:avLst/>
          </a:prstGeom>
          <a:noFill/>
        </p:spPr>
        <p:txBody>
          <a:bodyPr wrap="square" rtlCol="0">
            <a:spAutoFit/>
          </a:bodyPr>
          <a:lstStyle/>
          <a:p>
            <a:pPr algn="ctr"/>
            <a:r>
              <a:rPr lang="it-IT" sz="1600" b="1" dirty="0" smtClean="0">
                <a:latin typeface="Arial"/>
                <a:cs typeface="Arial"/>
              </a:rPr>
              <a:t>Port–</a:t>
            </a:r>
            <a:r>
              <a:rPr lang="it-IT" sz="1600" b="1" dirty="0" err="1" smtClean="0">
                <a:latin typeface="Arial"/>
                <a:cs typeface="Arial"/>
              </a:rPr>
              <a:t>Airport</a:t>
            </a:r>
            <a:r>
              <a:rPr lang="it-IT" sz="1600" b="1" dirty="0" smtClean="0">
                <a:latin typeface="Arial"/>
                <a:cs typeface="Arial"/>
              </a:rPr>
              <a:t> </a:t>
            </a:r>
          </a:p>
          <a:p>
            <a:pPr algn="ctr"/>
            <a:r>
              <a:rPr lang="it-IT" sz="1600" b="1" dirty="0" smtClean="0">
                <a:latin typeface="Arial"/>
                <a:cs typeface="Arial"/>
              </a:rPr>
              <a:t>–</a:t>
            </a:r>
            <a:r>
              <a:rPr lang="it-IT" sz="1600" b="1" dirty="0" err="1" smtClean="0">
                <a:latin typeface="Arial"/>
                <a:cs typeface="Arial"/>
              </a:rPr>
              <a:t>Rail</a:t>
            </a:r>
            <a:r>
              <a:rPr lang="it-IT" sz="1600" b="1" dirty="0" smtClean="0">
                <a:latin typeface="Arial"/>
                <a:cs typeface="Arial"/>
              </a:rPr>
              <a:t> </a:t>
            </a:r>
            <a:r>
              <a:rPr lang="it-IT" sz="1600" b="1" dirty="0" err="1" smtClean="0">
                <a:latin typeface="Arial"/>
                <a:cs typeface="Arial"/>
              </a:rPr>
              <a:t>stations</a:t>
            </a:r>
            <a:endParaRPr lang="it-IT" sz="1600" b="1" dirty="0">
              <a:latin typeface="Arial"/>
              <a:cs typeface="Arial"/>
            </a:endParaRPr>
          </a:p>
        </p:txBody>
      </p:sp>
      <p:sp>
        <p:nvSpPr>
          <p:cNvPr id="24" name="CasellaDiTesto 23"/>
          <p:cNvSpPr txBox="1"/>
          <p:nvPr/>
        </p:nvSpPr>
        <p:spPr>
          <a:xfrm>
            <a:off x="4526931" y="1098512"/>
            <a:ext cx="1763488" cy="338554"/>
          </a:xfrm>
          <a:prstGeom prst="rect">
            <a:avLst/>
          </a:prstGeom>
          <a:noFill/>
        </p:spPr>
        <p:txBody>
          <a:bodyPr wrap="square" rtlCol="0">
            <a:spAutoFit/>
          </a:bodyPr>
          <a:lstStyle/>
          <a:p>
            <a:pPr algn="ctr"/>
            <a:r>
              <a:rPr lang="it-IT" sz="1600" b="1" dirty="0" err="1">
                <a:latin typeface="Arial"/>
                <a:cs typeface="Arial"/>
              </a:rPr>
              <a:t>Communication</a:t>
            </a:r>
            <a:endParaRPr lang="it-IT" sz="1600" b="1" dirty="0">
              <a:latin typeface="Arial"/>
              <a:cs typeface="Arial"/>
            </a:endParaRPr>
          </a:p>
        </p:txBody>
      </p:sp>
      <p:sp>
        <p:nvSpPr>
          <p:cNvPr id="25" name="CasellaDiTesto 24"/>
          <p:cNvSpPr txBox="1"/>
          <p:nvPr/>
        </p:nvSpPr>
        <p:spPr>
          <a:xfrm>
            <a:off x="5372921" y="444554"/>
            <a:ext cx="1787689" cy="338554"/>
          </a:xfrm>
          <a:prstGeom prst="rect">
            <a:avLst/>
          </a:prstGeom>
          <a:noFill/>
        </p:spPr>
        <p:txBody>
          <a:bodyPr wrap="square" rtlCol="0">
            <a:spAutoFit/>
          </a:bodyPr>
          <a:lstStyle/>
          <a:p>
            <a:pPr algn="ctr"/>
            <a:r>
              <a:rPr lang="it-IT" sz="1600" b="1" dirty="0">
                <a:latin typeface="Arial"/>
                <a:cs typeface="Arial"/>
              </a:rPr>
              <a:t>Energy</a:t>
            </a:r>
          </a:p>
        </p:txBody>
      </p:sp>
      <p:sp>
        <p:nvSpPr>
          <p:cNvPr id="26" name="CasellaDiTesto 25"/>
          <p:cNvSpPr txBox="1"/>
          <p:nvPr/>
        </p:nvSpPr>
        <p:spPr>
          <a:xfrm>
            <a:off x="5159294" y="767811"/>
            <a:ext cx="1412801" cy="338554"/>
          </a:xfrm>
          <a:prstGeom prst="rect">
            <a:avLst/>
          </a:prstGeom>
          <a:noFill/>
        </p:spPr>
        <p:txBody>
          <a:bodyPr wrap="square" rtlCol="0">
            <a:spAutoFit/>
          </a:bodyPr>
          <a:lstStyle/>
          <a:p>
            <a:pPr algn="ctr"/>
            <a:r>
              <a:rPr lang="it-IT" sz="1600" b="1" dirty="0" err="1">
                <a:latin typeface="Arial"/>
                <a:cs typeface="Arial"/>
              </a:rPr>
              <a:t>Health</a:t>
            </a:r>
            <a:r>
              <a:rPr lang="it-IT" sz="1600" b="1" dirty="0">
                <a:latin typeface="Arial"/>
                <a:cs typeface="Arial"/>
              </a:rPr>
              <a:t> Care</a:t>
            </a:r>
          </a:p>
        </p:txBody>
      </p:sp>
      <p:sp>
        <p:nvSpPr>
          <p:cNvPr id="27" name="CasellaDiTesto 26"/>
          <p:cNvSpPr txBox="1"/>
          <p:nvPr/>
        </p:nvSpPr>
        <p:spPr>
          <a:xfrm>
            <a:off x="4480882" y="4535513"/>
            <a:ext cx="1735294" cy="338554"/>
          </a:xfrm>
          <a:prstGeom prst="rect">
            <a:avLst/>
          </a:prstGeom>
          <a:noFill/>
        </p:spPr>
        <p:txBody>
          <a:bodyPr wrap="square" rtlCol="0">
            <a:spAutoFit/>
          </a:bodyPr>
          <a:lstStyle/>
          <a:p>
            <a:pPr algn="ctr"/>
            <a:r>
              <a:rPr lang="it-IT" sz="1600" b="1" dirty="0" smtClean="0">
                <a:latin typeface="Arial"/>
                <a:cs typeface="Arial"/>
              </a:rPr>
              <a:t>Entertainment</a:t>
            </a:r>
            <a:endParaRPr lang="it-IT" sz="1600" b="1" dirty="0">
              <a:latin typeface="Arial"/>
              <a:cs typeface="Arial"/>
            </a:endParaRPr>
          </a:p>
        </p:txBody>
      </p:sp>
    </p:spTree>
    <p:extLst>
      <p:ext uri="{BB962C8B-B14F-4D97-AF65-F5344CB8AC3E}">
        <p14:creationId xmlns:p14="http://schemas.microsoft.com/office/powerpoint/2010/main" val="30137301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dissolv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dissolv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ssolv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dissolv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dissolv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dissolv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ssolve">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dissolve">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dissolve">
                                      <p:cBhvr>
                                        <p:cTn id="72" dur="500"/>
                                        <p:tgtEl>
                                          <p:spTgt spid="2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dissolve">
                                      <p:cBhvr>
                                        <p:cTn id="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0"/>
            <a:ext cx="9144000" cy="6919242"/>
          </a:xfrm>
          <a:prstGeom prst="rect">
            <a:avLst/>
          </a:prstGeom>
        </p:spPr>
      </p:pic>
      <p:sp>
        <p:nvSpPr>
          <p:cNvPr id="3" name="Rettangolo 2"/>
          <p:cNvSpPr/>
          <p:nvPr/>
        </p:nvSpPr>
        <p:spPr>
          <a:xfrm>
            <a:off x="502378" y="1995816"/>
            <a:ext cx="6475111" cy="1153136"/>
          </a:xfrm>
          <a:prstGeom prst="rect">
            <a:avLst/>
          </a:prstGeom>
        </p:spPr>
        <p:txBody>
          <a:bodyPr wrap="square">
            <a:spAutoFit/>
          </a:bodyPr>
          <a:lstStyle/>
          <a:p>
            <a:pPr>
              <a:lnSpc>
                <a:spcPct val="120000"/>
              </a:lnSpc>
            </a:pPr>
            <a:r>
              <a:rPr lang="en-GB" b="1" dirty="0" smtClean="0">
                <a:cs typeface="Ayuthaya"/>
              </a:rPr>
              <a:t>In the analysis of public policies the concept of governance is used to designate the concrete Government </a:t>
            </a:r>
            <a:r>
              <a:rPr lang="en-GB" sz="2000" b="1" i="1" dirty="0" smtClean="0">
                <a:solidFill>
                  <a:srgbClr val="800000"/>
                </a:solidFill>
                <a:cs typeface="Ayuthaya"/>
              </a:rPr>
              <a:t>activity </a:t>
            </a:r>
          </a:p>
          <a:p>
            <a:pPr>
              <a:lnSpc>
                <a:spcPct val="120000"/>
              </a:lnSpc>
            </a:pPr>
            <a:r>
              <a:rPr lang="en-GB" b="1" dirty="0" smtClean="0">
                <a:cs typeface="Ayuthaya"/>
              </a:rPr>
              <a:t>and the concrete </a:t>
            </a:r>
            <a:r>
              <a:rPr lang="en-GB" sz="2000" b="1" i="1" dirty="0" smtClean="0">
                <a:solidFill>
                  <a:srgbClr val="800000"/>
                </a:solidFill>
                <a:cs typeface="Ayuthaya"/>
              </a:rPr>
              <a:t>participants</a:t>
            </a:r>
            <a:r>
              <a:rPr lang="en-GB" b="1" dirty="0" smtClean="0">
                <a:solidFill>
                  <a:srgbClr val="800000"/>
                </a:solidFill>
                <a:cs typeface="Ayuthaya"/>
              </a:rPr>
              <a:t> </a:t>
            </a:r>
            <a:r>
              <a:rPr lang="en-GB" b="1" dirty="0" smtClean="0">
                <a:cs typeface="Ayuthaya"/>
              </a:rPr>
              <a:t>to the policy making process </a:t>
            </a:r>
            <a:endParaRPr lang="en-GB" b="1" dirty="0">
              <a:cs typeface="Ayuthaya"/>
            </a:endParaRPr>
          </a:p>
        </p:txBody>
      </p:sp>
      <p:sp>
        <p:nvSpPr>
          <p:cNvPr id="4" name="CasellaDiTesto 3"/>
          <p:cNvSpPr txBox="1"/>
          <p:nvPr/>
        </p:nvSpPr>
        <p:spPr>
          <a:xfrm>
            <a:off x="3516655" y="711795"/>
            <a:ext cx="4409774" cy="461665"/>
          </a:xfrm>
          <a:prstGeom prst="rect">
            <a:avLst/>
          </a:prstGeom>
          <a:noFill/>
        </p:spPr>
        <p:txBody>
          <a:bodyPr wrap="square" rtlCol="0">
            <a:spAutoFit/>
          </a:bodyPr>
          <a:lstStyle/>
          <a:p>
            <a:pPr algn="ctr"/>
            <a:r>
              <a:rPr lang="it-IT" sz="2400" b="1" dirty="0" err="1"/>
              <a:t>About</a:t>
            </a:r>
            <a:r>
              <a:rPr lang="it-IT" sz="2400" b="1" dirty="0"/>
              <a:t> </a:t>
            </a:r>
            <a:r>
              <a:rPr lang="it-IT" sz="2400" b="1" dirty="0" err="1"/>
              <a:t>Governance</a:t>
            </a:r>
            <a:r>
              <a:rPr lang="it-IT" sz="2400" b="1" dirty="0"/>
              <a:t> </a:t>
            </a:r>
          </a:p>
        </p:txBody>
      </p:sp>
      <p:sp>
        <p:nvSpPr>
          <p:cNvPr id="5" name="Rettangolo 4"/>
          <p:cNvSpPr/>
          <p:nvPr/>
        </p:nvSpPr>
        <p:spPr>
          <a:xfrm>
            <a:off x="502378" y="3495899"/>
            <a:ext cx="6865852" cy="747897"/>
          </a:xfrm>
          <a:prstGeom prst="rect">
            <a:avLst/>
          </a:prstGeom>
        </p:spPr>
        <p:txBody>
          <a:bodyPr wrap="square">
            <a:spAutoFit/>
          </a:bodyPr>
          <a:lstStyle/>
          <a:p>
            <a:pPr>
              <a:lnSpc>
                <a:spcPct val="120000"/>
              </a:lnSpc>
            </a:pPr>
            <a:r>
              <a:rPr lang="en-GB" b="1" dirty="0" smtClean="0">
                <a:cs typeface="Ayuthaya"/>
              </a:rPr>
              <a:t>rather than the formal governmental institutions (for which the term government is used), </a:t>
            </a:r>
            <a:endParaRPr lang="en-GB" b="1" dirty="0">
              <a:cs typeface="Ayuthaya"/>
            </a:endParaRPr>
          </a:p>
        </p:txBody>
      </p:sp>
      <p:sp>
        <p:nvSpPr>
          <p:cNvPr id="6" name="Rettangolo 5"/>
          <p:cNvSpPr/>
          <p:nvPr/>
        </p:nvSpPr>
        <p:spPr>
          <a:xfrm>
            <a:off x="544243" y="4682948"/>
            <a:ext cx="6433246" cy="400110"/>
          </a:xfrm>
          <a:prstGeom prst="rect">
            <a:avLst/>
          </a:prstGeom>
        </p:spPr>
        <p:txBody>
          <a:bodyPr wrap="square">
            <a:spAutoFit/>
          </a:bodyPr>
          <a:lstStyle/>
          <a:p>
            <a:r>
              <a:rPr lang="en-GB" b="1" smtClean="0">
                <a:highlight>
                  <a:srgbClr val="FFFF00"/>
                </a:highlight>
                <a:cs typeface="Ayuthaya"/>
              </a:rPr>
              <a:t>therefore referring to the </a:t>
            </a:r>
            <a:r>
              <a:rPr lang="en-GB" sz="2000" b="1" i="1" smtClean="0">
                <a:solidFill>
                  <a:srgbClr val="800000"/>
                </a:solidFill>
                <a:highlight>
                  <a:srgbClr val="FFFF00"/>
                </a:highlight>
                <a:cs typeface="Ayuthaya"/>
              </a:rPr>
              <a:t>dynamics</a:t>
            </a:r>
            <a:r>
              <a:rPr lang="en-GB" b="1" smtClean="0">
                <a:highlight>
                  <a:srgbClr val="FFFF00"/>
                </a:highlight>
                <a:cs typeface="Ayuthaya"/>
              </a:rPr>
              <a:t>, the actual procedures </a:t>
            </a:r>
            <a:endParaRPr lang="en-GB" b="1">
              <a:highlight>
                <a:srgbClr val="FFFF00"/>
              </a:highlight>
            </a:endParaRPr>
          </a:p>
        </p:txBody>
      </p:sp>
      <p:sp>
        <p:nvSpPr>
          <p:cNvPr id="7" name="Rettangolo 6"/>
          <p:cNvSpPr/>
          <p:nvPr/>
        </p:nvSpPr>
        <p:spPr>
          <a:xfrm>
            <a:off x="544243" y="5316047"/>
            <a:ext cx="6433246" cy="747897"/>
          </a:xfrm>
          <a:prstGeom prst="rect">
            <a:avLst/>
          </a:prstGeom>
        </p:spPr>
        <p:txBody>
          <a:bodyPr wrap="square">
            <a:spAutoFit/>
          </a:bodyPr>
          <a:lstStyle/>
          <a:p>
            <a:pPr>
              <a:lnSpc>
                <a:spcPct val="120000"/>
              </a:lnSpc>
            </a:pPr>
            <a:r>
              <a:rPr lang="en-GB" b="1" dirty="0" smtClean="0">
                <a:highlight>
                  <a:srgbClr val="FFFF00"/>
                </a:highlight>
                <a:cs typeface="Ayuthaya"/>
              </a:rPr>
              <a:t>and not only to what is formally provided in advance by the reference standards.</a:t>
            </a:r>
            <a:endParaRPr lang="en-GB" b="1" dirty="0">
              <a:highlight>
                <a:srgbClr val="FFFF00"/>
              </a:highlight>
              <a:cs typeface="Ayuthaya"/>
            </a:endParaRPr>
          </a:p>
        </p:txBody>
      </p:sp>
    </p:spTree>
    <p:extLst>
      <p:ext uri="{BB962C8B-B14F-4D97-AF65-F5344CB8AC3E}">
        <p14:creationId xmlns:p14="http://schemas.microsoft.com/office/powerpoint/2010/main" val="42791935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0" presetClass="path" presetSubtype="0" accel="50000" decel="50000" fill="hold" grpId="1" nodeType="withEffect">
                                  <p:stCondLst>
                                    <p:cond delay="0"/>
                                  </p:stCondLst>
                                  <p:childTnLst>
                                    <p:animMotion origin="layout" path="M -0.38781 0.11212 L 0.16655 -0.08964 " pathEditMode="relative" rAng="0" ptsTypes="AA">
                                      <p:cBhvr>
                                        <p:cTn id="9" dur="2000" fill="hold"/>
                                        <p:tgtEl>
                                          <p:spTgt spid="3"/>
                                        </p:tgtEl>
                                        <p:attrNameLst>
                                          <p:attrName>ppt_x</p:attrName>
                                          <p:attrName>ppt_y</p:attrName>
                                        </p:attrNameLst>
                                      </p:cBhvr>
                                      <p:rCtr x="27718" y="-10100"/>
                                    </p:animMotion>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par>
                                <p:cTn id="15" presetID="0" presetClass="path" presetSubtype="0" accel="50000" decel="50000" fill="hold" grpId="1" nodeType="withEffect">
                                  <p:stCondLst>
                                    <p:cond delay="0"/>
                                  </p:stCondLst>
                                  <p:childTnLst>
                                    <p:animMotion origin="layout" path="M -0.38781 0.07945 L 0.16672 -0.12231 " pathEditMode="relative" rAng="0" ptsTypes="AA">
                                      <p:cBhvr>
                                        <p:cTn id="16" dur="2000" fill="hold"/>
                                        <p:tgtEl>
                                          <p:spTgt spid="5"/>
                                        </p:tgtEl>
                                        <p:attrNameLst>
                                          <p:attrName>ppt_x</p:attrName>
                                          <p:attrName>ppt_y</p:attrName>
                                        </p:attrNameLst>
                                      </p:cBhvr>
                                      <p:rCtr x="27718" y="-10100"/>
                                    </p:animMotion>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500"/>
                                        <p:tgtEl>
                                          <p:spTgt spid="6"/>
                                        </p:tgtEl>
                                      </p:cBhvr>
                                    </p:animEffect>
                                  </p:childTnLst>
                                </p:cTn>
                              </p:par>
                              <p:par>
                                <p:cTn id="22" presetID="0" presetClass="path" presetSubtype="0" accel="50000" decel="50000" fill="hold" grpId="1" nodeType="withEffect">
                                  <p:stCondLst>
                                    <p:cond delay="0"/>
                                  </p:stCondLst>
                                  <p:childTnLst>
                                    <p:animMotion origin="layout" path="M -0.39059 0.10887 L 0.16412 -0.11976 " pathEditMode="relative" rAng="0" ptsTypes="AA">
                                      <p:cBhvr>
                                        <p:cTn id="23" dur="2000" fill="hold"/>
                                        <p:tgtEl>
                                          <p:spTgt spid="6"/>
                                        </p:tgtEl>
                                        <p:attrNameLst>
                                          <p:attrName>ppt_x</p:attrName>
                                          <p:attrName>ppt_y</p:attrName>
                                        </p:attrNameLst>
                                      </p:cBhvr>
                                      <p:rCtr x="27735" y="-11443"/>
                                    </p:animMotion>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dissolve">
                                      <p:cBhvr>
                                        <p:cTn id="28" dur="500"/>
                                        <p:tgtEl>
                                          <p:spTgt spid="7"/>
                                        </p:tgtEl>
                                      </p:cBhvr>
                                    </p:animEffect>
                                  </p:childTnLst>
                                </p:cTn>
                              </p:par>
                              <p:par>
                                <p:cTn id="29" presetID="0" presetClass="path" presetSubtype="0" accel="50000" decel="50000" fill="hold" grpId="1" nodeType="withEffect">
                                  <p:stCondLst>
                                    <p:cond delay="0"/>
                                  </p:stCondLst>
                                  <p:childTnLst>
                                    <p:animMotion origin="layout" path="M -0.36888 0.1267 L 0.16429 -0.09799 " pathEditMode="relative" rAng="0" ptsTypes="AA">
                                      <p:cBhvr>
                                        <p:cTn id="30" dur="2000" fill="hold"/>
                                        <p:tgtEl>
                                          <p:spTgt spid="7"/>
                                        </p:tgtEl>
                                        <p:attrNameLst>
                                          <p:attrName>ppt_x</p:attrName>
                                          <p:attrName>ppt_y</p:attrName>
                                        </p:attrNameLst>
                                      </p:cBhvr>
                                      <p:rCtr x="26659" y="-1123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6" grpId="0"/>
      <p:bldP spid="6" grpId="1"/>
      <p:bldP spid="7" grpId="0"/>
      <p:bldP spid="7"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0" y="15247"/>
            <a:ext cx="9144000" cy="6858000"/>
          </a:xfrm>
          <a:prstGeom prst="rect">
            <a:avLst/>
          </a:prstGeom>
        </p:spPr>
      </p:pic>
      <p:sp>
        <p:nvSpPr>
          <p:cNvPr id="9" name="CasellaDiTesto 8"/>
          <p:cNvSpPr txBox="1"/>
          <p:nvPr/>
        </p:nvSpPr>
        <p:spPr>
          <a:xfrm>
            <a:off x="2834481" y="662234"/>
            <a:ext cx="5792684" cy="338554"/>
          </a:xfrm>
          <a:prstGeom prst="rect">
            <a:avLst/>
          </a:prstGeom>
          <a:noFill/>
        </p:spPr>
        <p:txBody>
          <a:bodyPr wrap="square" rtlCol="0">
            <a:spAutoFit/>
          </a:bodyPr>
          <a:lstStyle/>
          <a:p>
            <a:pPr algn="ctr"/>
            <a:r>
              <a:rPr lang="it-IT" sz="1600" b="1" i="1" dirty="0" err="1" smtClean="0">
                <a:solidFill>
                  <a:srgbClr val="800000"/>
                </a:solidFill>
              </a:rPr>
              <a:t>Exercise</a:t>
            </a:r>
            <a:r>
              <a:rPr lang="it-IT" sz="1600" b="1" i="1" dirty="0" smtClean="0">
                <a:solidFill>
                  <a:srgbClr val="800000"/>
                </a:solidFill>
              </a:rPr>
              <a:t> N</a:t>
            </a:r>
            <a:r>
              <a:rPr lang="it-IT" sz="1600" b="1" i="1" dirty="0">
                <a:solidFill>
                  <a:srgbClr val="800000"/>
                </a:solidFill>
              </a:rPr>
              <a:t>°  </a:t>
            </a:r>
            <a:r>
              <a:rPr lang="it-IT" sz="1600" b="1" i="1" dirty="0" smtClean="0">
                <a:solidFill>
                  <a:srgbClr val="800000"/>
                </a:solidFill>
              </a:rPr>
              <a:t>3</a:t>
            </a:r>
            <a:endParaRPr lang="it-IT" sz="1600" b="1" i="1" dirty="0">
              <a:solidFill>
                <a:srgbClr val="800000"/>
              </a:solidFill>
            </a:endParaRPr>
          </a:p>
        </p:txBody>
      </p:sp>
      <p:sp>
        <p:nvSpPr>
          <p:cNvPr id="10" name="Rettangolo 9"/>
          <p:cNvSpPr/>
          <p:nvPr/>
        </p:nvSpPr>
        <p:spPr>
          <a:xfrm>
            <a:off x="1714561" y="3565145"/>
            <a:ext cx="5818420" cy="1015663"/>
          </a:xfrm>
          <a:prstGeom prst="rect">
            <a:avLst/>
          </a:prstGeom>
          <a:ln>
            <a:solidFill>
              <a:srgbClr val="800000"/>
            </a:solidFill>
          </a:ln>
        </p:spPr>
        <p:txBody>
          <a:bodyPr wrap="square">
            <a:spAutoFit/>
          </a:bodyPr>
          <a:lstStyle/>
          <a:p>
            <a:r>
              <a:rPr lang="it-IT" sz="2000" dirty="0" err="1" smtClean="0">
                <a:latin typeface="Arial"/>
                <a:cs typeface="Arial"/>
              </a:rPr>
              <a:t>Governance</a:t>
            </a:r>
            <a:r>
              <a:rPr lang="it-IT" sz="2000" dirty="0" smtClean="0">
                <a:latin typeface="Arial"/>
                <a:cs typeface="Arial"/>
              </a:rPr>
              <a:t> </a:t>
            </a:r>
            <a:r>
              <a:rPr lang="it-IT" sz="2000" dirty="0" err="1" smtClean="0">
                <a:latin typeface="Arial"/>
                <a:cs typeface="Arial"/>
              </a:rPr>
              <a:t>regards</a:t>
            </a:r>
            <a:r>
              <a:rPr lang="it-IT" sz="2000" dirty="0" smtClean="0">
                <a:latin typeface="Arial"/>
                <a:cs typeface="Arial"/>
              </a:rPr>
              <a:t> </a:t>
            </a:r>
            <a:r>
              <a:rPr lang="it-IT" sz="2000" dirty="0">
                <a:latin typeface="Arial"/>
                <a:cs typeface="Arial"/>
              </a:rPr>
              <a:t>the </a:t>
            </a:r>
            <a:r>
              <a:rPr lang="en-GB" sz="2000" dirty="0">
                <a:latin typeface="Arial"/>
                <a:cs typeface="Arial"/>
              </a:rPr>
              <a:t>formal government institution and its procedures to support development</a:t>
            </a:r>
            <a:endParaRPr lang="it-IT" sz="2000" dirty="0">
              <a:latin typeface="Arial"/>
              <a:cs typeface="Arial"/>
            </a:endParaRPr>
          </a:p>
        </p:txBody>
      </p:sp>
      <p:sp>
        <p:nvSpPr>
          <p:cNvPr id="12" name="Rettangolo 11"/>
          <p:cNvSpPr/>
          <p:nvPr/>
        </p:nvSpPr>
        <p:spPr>
          <a:xfrm>
            <a:off x="1714562" y="2434289"/>
            <a:ext cx="5818419" cy="707886"/>
          </a:xfrm>
          <a:prstGeom prst="rect">
            <a:avLst/>
          </a:prstGeom>
          <a:ln>
            <a:solidFill>
              <a:srgbClr val="800000"/>
            </a:solidFill>
          </a:ln>
        </p:spPr>
        <p:txBody>
          <a:bodyPr wrap="square">
            <a:spAutoFit/>
          </a:bodyPr>
          <a:lstStyle/>
          <a:p>
            <a:pPr lvl="0"/>
            <a:r>
              <a:rPr lang="it-IT" sz="2000" dirty="0" err="1" smtClean="0">
                <a:latin typeface="Arial"/>
                <a:cs typeface="Arial"/>
              </a:rPr>
              <a:t>Governance</a:t>
            </a:r>
            <a:r>
              <a:rPr lang="it-IT" sz="2000" dirty="0" smtClean="0">
                <a:latin typeface="Arial"/>
                <a:cs typeface="Arial"/>
              </a:rPr>
              <a:t> </a:t>
            </a:r>
            <a:r>
              <a:rPr lang="it-IT" sz="2000" dirty="0" err="1" smtClean="0">
                <a:latin typeface="Arial"/>
                <a:cs typeface="Arial"/>
              </a:rPr>
              <a:t>regards</a:t>
            </a:r>
            <a:r>
              <a:rPr lang="it-IT" sz="2000" dirty="0" smtClean="0">
                <a:latin typeface="Arial"/>
                <a:cs typeface="Arial"/>
              </a:rPr>
              <a:t> </a:t>
            </a:r>
            <a:r>
              <a:rPr lang="it-IT" sz="2000" dirty="0" err="1" smtClean="0">
                <a:latin typeface="Arial"/>
                <a:cs typeface="Arial"/>
              </a:rPr>
              <a:t>gobernment</a:t>
            </a:r>
            <a:r>
              <a:rPr lang="it-IT" sz="2000" dirty="0" smtClean="0">
                <a:latin typeface="Arial"/>
                <a:cs typeface="Arial"/>
              </a:rPr>
              <a:t> </a:t>
            </a:r>
            <a:r>
              <a:rPr lang="it-IT" sz="2000" dirty="0" err="1" smtClean="0">
                <a:latin typeface="Arial"/>
                <a:cs typeface="Arial"/>
              </a:rPr>
              <a:t>activities</a:t>
            </a:r>
            <a:r>
              <a:rPr lang="it-IT" sz="2000" dirty="0" smtClean="0">
                <a:latin typeface="Arial"/>
                <a:cs typeface="Arial"/>
              </a:rPr>
              <a:t> and </a:t>
            </a:r>
            <a:r>
              <a:rPr lang="it-IT" sz="2000" dirty="0" err="1" smtClean="0">
                <a:latin typeface="Arial"/>
                <a:cs typeface="Arial"/>
              </a:rPr>
              <a:t>participants</a:t>
            </a:r>
            <a:r>
              <a:rPr lang="it-IT" sz="2000" dirty="0" smtClean="0">
                <a:latin typeface="Arial"/>
                <a:cs typeface="Arial"/>
              </a:rPr>
              <a:t> tot he </a:t>
            </a:r>
            <a:r>
              <a:rPr lang="it-IT" sz="2000" dirty="0" err="1" smtClean="0">
                <a:latin typeface="Arial"/>
                <a:cs typeface="Arial"/>
              </a:rPr>
              <a:t>decision</a:t>
            </a:r>
            <a:r>
              <a:rPr lang="it-IT" sz="2000" dirty="0" smtClean="0">
                <a:latin typeface="Arial"/>
                <a:cs typeface="Arial"/>
              </a:rPr>
              <a:t> </a:t>
            </a:r>
            <a:r>
              <a:rPr lang="it-IT" sz="2000" dirty="0" err="1" smtClean="0">
                <a:latin typeface="Arial"/>
                <a:cs typeface="Arial"/>
              </a:rPr>
              <a:t>making</a:t>
            </a:r>
            <a:r>
              <a:rPr lang="it-IT" sz="2000" dirty="0" smtClean="0">
                <a:latin typeface="Arial"/>
                <a:cs typeface="Arial"/>
              </a:rPr>
              <a:t> </a:t>
            </a:r>
            <a:r>
              <a:rPr lang="it-IT" sz="2000" dirty="0" err="1" smtClean="0">
                <a:latin typeface="Arial"/>
                <a:cs typeface="Arial"/>
              </a:rPr>
              <a:t>process</a:t>
            </a:r>
            <a:endParaRPr lang="it-IT" sz="2000" dirty="0">
              <a:latin typeface="Arial"/>
              <a:cs typeface="Arial"/>
            </a:endParaRPr>
          </a:p>
        </p:txBody>
      </p:sp>
      <p:sp>
        <p:nvSpPr>
          <p:cNvPr id="13" name="Rettangolo 12"/>
          <p:cNvSpPr/>
          <p:nvPr/>
        </p:nvSpPr>
        <p:spPr>
          <a:xfrm>
            <a:off x="1714562" y="5052686"/>
            <a:ext cx="5818419" cy="707886"/>
          </a:xfrm>
          <a:prstGeom prst="rect">
            <a:avLst/>
          </a:prstGeom>
          <a:ln>
            <a:solidFill>
              <a:srgbClr val="800000"/>
            </a:solidFill>
          </a:ln>
        </p:spPr>
        <p:txBody>
          <a:bodyPr wrap="square">
            <a:spAutoFit/>
          </a:bodyPr>
          <a:lstStyle/>
          <a:p>
            <a:pPr lvl="0"/>
            <a:r>
              <a:rPr lang="it-IT" sz="2000" dirty="0" err="1" smtClean="0">
                <a:latin typeface="Arial"/>
                <a:cs typeface="Arial"/>
              </a:rPr>
              <a:t>Governance</a:t>
            </a:r>
            <a:r>
              <a:rPr lang="it-IT" sz="2000" dirty="0" smtClean="0">
                <a:latin typeface="Arial"/>
                <a:cs typeface="Arial"/>
              </a:rPr>
              <a:t> </a:t>
            </a:r>
            <a:r>
              <a:rPr lang="it-IT" sz="2000" dirty="0" err="1" smtClean="0">
                <a:latin typeface="Arial"/>
                <a:cs typeface="Arial"/>
              </a:rPr>
              <a:t>regards</a:t>
            </a:r>
            <a:r>
              <a:rPr lang="it-IT" sz="2000" dirty="0" smtClean="0">
                <a:latin typeface="Arial"/>
                <a:cs typeface="Arial"/>
              </a:rPr>
              <a:t> the </a:t>
            </a:r>
            <a:r>
              <a:rPr lang="it-IT" sz="2000" dirty="0" err="1" smtClean="0">
                <a:latin typeface="Arial"/>
                <a:cs typeface="Arial"/>
              </a:rPr>
              <a:t>form</a:t>
            </a:r>
            <a:r>
              <a:rPr lang="it-IT" sz="2000" dirty="0">
                <a:latin typeface="Arial"/>
                <a:cs typeface="Arial"/>
              </a:rPr>
              <a:t> </a:t>
            </a:r>
            <a:r>
              <a:rPr lang="it-IT" sz="2000" dirty="0" smtClean="0">
                <a:latin typeface="Arial"/>
                <a:cs typeface="Arial"/>
              </a:rPr>
              <a:t>with </a:t>
            </a:r>
            <a:r>
              <a:rPr lang="it-IT" sz="2000" dirty="0" err="1" smtClean="0">
                <a:latin typeface="Arial"/>
                <a:cs typeface="Arial"/>
              </a:rPr>
              <a:t>which</a:t>
            </a:r>
            <a:r>
              <a:rPr lang="it-IT" sz="2000" dirty="0" smtClean="0">
                <a:latin typeface="Arial"/>
                <a:cs typeface="Arial"/>
              </a:rPr>
              <a:t> </a:t>
            </a:r>
            <a:r>
              <a:rPr lang="it-IT" sz="2000" dirty="0" err="1" smtClean="0">
                <a:latin typeface="Arial"/>
                <a:cs typeface="Arial"/>
              </a:rPr>
              <a:t>government</a:t>
            </a:r>
            <a:r>
              <a:rPr lang="it-IT" sz="2000" dirty="0" smtClean="0">
                <a:latin typeface="Arial"/>
                <a:cs typeface="Arial"/>
              </a:rPr>
              <a:t> </a:t>
            </a:r>
            <a:r>
              <a:rPr lang="it-IT" sz="2000" dirty="0" err="1" smtClean="0">
                <a:latin typeface="Arial"/>
                <a:cs typeface="Arial"/>
              </a:rPr>
              <a:t>exercises</a:t>
            </a:r>
            <a:r>
              <a:rPr lang="it-IT" sz="2000" dirty="0" smtClean="0">
                <a:latin typeface="Arial"/>
                <a:cs typeface="Arial"/>
              </a:rPr>
              <a:t> </a:t>
            </a:r>
            <a:r>
              <a:rPr lang="it-IT" sz="2000" dirty="0" err="1" smtClean="0">
                <a:latin typeface="Arial"/>
                <a:cs typeface="Arial"/>
              </a:rPr>
              <a:t>its</a:t>
            </a:r>
            <a:r>
              <a:rPr lang="it-IT" sz="2000" dirty="0" smtClean="0">
                <a:latin typeface="Arial"/>
                <a:cs typeface="Arial"/>
              </a:rPr>
              <a:t> executive </a:t>
            </a:r>
            <a:r>
              <a:rPr lang="it-IT" sz="2000" dirty="0" err="1" smtClean="0">
                <a:latin typeface="Arial"/>
                <a:cs typeface="Arial"/>
              </a:rPr>
              <a:t>power</a:t>
            </a:r>
            <a:endParaRPr lang="it-IT" sz="2000" dirty="0">
              <a:latin typeface="Arial"/>
              <a:cs typeface="Arial"/>
            </a:endParaRPr>
          </a:p>
        </p:txBody>
      </p:sp>
      <p:sp>
        <p:nvSpPr>
          <p:cNvPr id="14" name="Rettangolo 13"/>
          <p:cNvSpPr/>
          <p:nvPr/>
        </p:nvSpPr>
        <p:spPr>
          <a:xfrm>
            <a:off x="891194" y="2551273"/>
            <a:ext cx="529093" cy="400110"/>
          </a:xfrm>
          <a:prstGeom prst="rect">
            <a:avLst/>
          </a:prstGeom>
          <a:ln>
            <a:solidFill>
              <a:srgbClr val="800000"/>
            </a:solidFill>
          </a:ln>
        </p:spPr>
        <p:txBody>
          <a:bodyPr wrap="square">
            <a:spAutoFit/>
          </a:bodyPr>
          <a:lstStyle/>
          <a:p>
            <a:pPr lvl="0" algn="ctr"/>
            <a:r>
              <a:rPr lang="en-US" sz="2000" dirty="0">
                <a:latin typeface="Avenir Black Oblique"/>
                <a:cs typeface="Avenir Black Oblique"/>
              </a:rPr>
              <a:t>A</a:t>
            </a:r>
            <a:endParaRPr lang="it-IT" sz="2000" dirty="0">
              <a:latin typeface="Avenir Black Oblique"/>
              <a:cs typeface="Avenir Black Oblique"/>
            </a:endParaRPr>
          </a:p>
        </p:txBody>
      </p:sp>
      <p:sp>
        <p:nvSpPr>
          <p:cNvPr id="17" name="Rettangolo 16"/>
          <p:cNvSpPr/>
          <p:nvPr/>
        </p:nvSpPr>
        <p:spPr>
          <a:xfrm>
            <a:off x="920725" y="3848374"/>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B</a:t>
            </a:r>
          </a:p>
        </p:txBody>
      </p:sp>
      <p:sp>
        <p:nvSpPr>
          <p:cNvPr id="18" name="Rettangolo 17"/>
          <p:cNvSpPr/>
          <p:nvPr/>
        </p:nvSpPr>
        <p:spPr>
          <a:xfrm>
            <a:off x="920725" y="5185600"/>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C</a:t>
            </a:r>
          </a:p>
        </p:txBody>
      </p:sp>
      <p:grpSp>
        <p:nvGrpSpPr>
          <p:cNvPr id="19" name="Gruppo 18"/>
          <p:cNvGrpSpPr/>
          <p:nvPr/>
        </p:nvGrpSpPr>
        <p:grpSpPr>
          <a:xfrm>
            <a:off x="3810234" y="224075"/>
            <a:ext cx="3035735" cy="1254562"/>
            <a:chOff x="2586576" y="0"/>
            <a:chExt cx="3035735" cy="1254562"/>
          </a:xfrm>
        </p:grpSpPr>
        <p:pic>
          <p:nvPicPr>
            <p:cNvPr id="20" name="Immagine 19"/>
            <p:cNvPicPr>
              <a:picLocks noChangeAspect="1"/>
            </p:cNvPicPr>
            <p:nvPr/>
          </p:nvPicPr>
          <p:blipFill>
            <a:blip r:embed="rId3"/>
            <a:stretch>
              <a:fillRect/>
            </a:stretch>
          </p:blipFill>
          <p:spPr>
            <a:xfrm>
              <a:off x="2586576" y="0"/>
              <a:ext cx="1254562" cy="1254562"/>
            </a:xfrm>
            <a:prstGeom prst="rect">
              <a:avLst/>
            </a:prstGeom>
          </p:spPr>
        </p:pic>
        <p:cxnSp>
          <p:nvCxnSpPr>
            <p:cNvPr id="21" name="Connettore 1 20"/>
            <p:cNvCxnSpPr/>
            <p:nvPr/>
          </p:nvCxnSpPr>
          <p:spPr>
            <a:xfrm>
              <a:off x="3546858" y="433704"/>
              <a:ext cx="2075453"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Connettore 1 21"/>
            <p:cNvCxnSpPr/>
            <p:nvPr/>
          </p:nvCxnSpPr>
          <p:spPr>
            <a:xfrm>
              <a:off x="3559866" y="787474"/>
              <a:ext cx="2062445"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6" name="CasellaDiTesto 15"/>
          <p:cNvSpPr txBox="1"/>
          <p:nvPr/>
        </p:nvSpPr>
        <p:spPr>
          <a:xfrm>
            <a:off x="686120" y="1553882"/>
            <a:ext cx="7503518" cy="369332"/>
          </a:xfrm>
          <a:prstGeom prst="rect">
            <a:avLst/>
          </a:prstGeom>
          <a:noFill/>
        </p:spPr>
        <p:txBody>
          <a:bodyPr wrap="square" rtlCol="0">
            <a:spAutoFit/>
          </a:bodyPr>
          <a:lstStyle/>
          <a:p>
            <a:r>
              <a:rPr lang="it-IT" dirty="0" smtClean="0"/>
              <a:t>In </a:t>
            </a:r>
            <a:r>
              <a:rPr lang="it-IT" dirty="0" err="1" smtClean="0"/>
              <a:t>your</a:t>
            </a:r>
            <a:r>
              <a:rPr lang="it-IT" dirty="0" smtClean="0"/>
              <a:t> opinion </a:t>
            </a:r>
            <a:r>
              <a:rPr lang="it-IT" dirty="0" err="1" smtClean="0"/>
              <a:t>what</a:t>
            </a:r>
            <a:r>
              <a:rPr lang="it-IT" dirty="0" smtClean="0"/>
              <a:t> statement </a:t>
            </a:r>
            <a:r>
              <a:rPr lang="it-IT" dirty="0" err="1" smtClean="0"/>
              <a:t>is</a:t>
            </a:r>
            <a:r>
              <a:rPr lang="it-IT" dirty="0" smtClean="0"/>
              <a:t> </a:t>
            </a:r>
            <a:r>
              <a:rPr lang="it-IT" dirty="0" err="1" smtClean="0"/>
              <a:t>true</a:t>
            </a:r>
            <a:r>
              <a:rPr lang="it-IT" dirty="0" smtClean="0"/>
              <a:t> and </a:t>
            </a:r>
            <a:r>
              <a:rPr lang="it-IT" dirty="0" err="1" smtClean="0"/>
              <a:t>what</a:t>
            </a:r>
            <a:r>
              <a:rPr lang="it-IT" dirty="0" smtClean="0"/>
              <a:t> false</a:t>
            </a:r>
          </a:p>
        </p:txBody>
      </p:sp>
    </p:spTree>
    <p:extLst>
      <p:ext uri="{BB962C8B-B14F-4D97-AF65-F5344CB8AC3E}">
        <p14:creationId xmlns:p14="http://schemas.microsoft.com/office/powerpoint/2010/main" val="11683746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2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2000"/>
                                        <p:tgtEl>
                                          <p:spTgt spid="17"/>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2000"/>
                                        <p:tgtEl>
                                          <p:spTgt spid="18"/>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17"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p:cNvPicPr>
            <a:picLocks noChangeAspect="1"/>
          </p:cNvPicPr>
          <p:nvPr/>
        </p:nvPicPr>
        <p:blipFill>
          <a:blip r:embed="rId3"/>
          <a:stretch>
            <a:fillRect/>
          </a:stretch>
        </p:blipFill>
        <p:spPr>
          <a:xfrm>
            <a:off x="0" y="0"/>
            <a:ext cx="9144000" cy="6919242"/>
          </a:xfrm>
          <a:prstGeom prst="rect">
            <a:avLst/>
          </a:prstGeom>
        </p:spPr>
      </p:pic>
      <p:sp>
        <p:nvSpPr>
          <p:cNvPr id="2" name="CasellaDiTesto 1"/>
          <p:cNvSpPr txBox="1"/>
          <p:nvPr/>
        </p:nvSpPr>
        <p:spPr>
          <a:xfrm>
            <a:off x="-47034" y="6069715"/>
            <a:ext cx="2417489" cy="646331"/>
          </a:xfrm>
          <a:prstGeom prst="rect">
            <a:avLst/>
          </a:prstGeom>
          <a:noFill/>
        </p:spPr>
        <p:txBody>
          <a:bodyPr wrap="square" rtlCol="0">
            <a:spAutoFit/>
          </a:bodyPr>
          <a:lstStyle/>
          <a:p>
            <a:pPr algn="ctr"/>
            <a:r>
              <a:rPr lang="en-GB">
                <a:solidFill>
                  <a:schemeClr val="bg1"/>
                </a:solidFill>
              </a:rPr>
              <a:t>UNAD</a:t>
            </a:r>
          </a:p>
          <a:p>
            <a:pPr algn="ctr"/>
            <a:r>
              <a:rPr lang="en-GB">
                <a:solidFill>
                  <a:schemeClr val="bg1"/>
                </a:solidFill>
              </a:rPr>
              <a:t>ILS LEDA-REDADELCO</a:t>
            </a:r>
          </a:p>
        </p:txBody>
      </p:sp>
      <p:sp>
        <p:nvSpPr>
          <p:cNvPr id="3" name="CasellaDiTesto 2"/>
          <p:cNvSpPr txBox="1"/>
          <p:nvPr/>
        </p:nvSpPr>
        <p:spPr>
          <a:xfrm>
            <a:off x="3949260" y="437359"/>
            <a:ext cx="3507173" cy="707886"/>
          </a:xfrm>
          <a:prstGeom prst="rect">
            <a:avLst/>
          </a:prstGeom>
          <a:solidFill>
            <a:srgbClr val="C3D69B"/>
          </a:solidFill>
        </p:spPr>
        <p:txBody>
          <a:bodyPr wrap="square" rtlCol="0">
            <a:spAutoFit/>
          </a:bodyPr>
          <a:lstStyle/>
          <a:p>
            <a:pPr algn="ctr"/>
            <a:r>
              <a:rPr lang="en-GB" sz="2000" b="1" dirty="0">
                <a:solidFill>
                  <a:srgbClr val="000000"/>
                </a:solidFill>
              </a:rPr>
              <a:t>THE ROLE OF THE ACTORS IN LOCAL GOVERNANCE</a:t>
            </a:r>
          </a:p>
        </p:txBody>
      </p:sp>
      <p:sp>
        <p:nvSpPr>
          <p:cNvPr id="5" name="CasellaDiTesto 4"/>
          <p:cNvSpPr txBox="1"/>
          <p:nvPr/>
        </p:nvSpPr>
        <p:spPr>
          <a:xfrm>
            <a:off x="280019" y="1340960"/>
            <a:ext cx="2493642" cy="369332"/>
          </a:xfrm>
          <a:prstGeom prst="rect">
            <a:avLst/>
          </a:prstGeom>
          <a:solidFill>
            <a:schemeClr val="tx1"/>
          </a:solidFill>
          <a:ln>
            <a:solidFill>
              <a:srgbClr val="FF6600"/>
            </a:solidFill>
          </a:ln>
        </p:spPr>
        <p:txBody>
          <a:bodyPr wrap="square" rtlCol="0">
            <a:spAutoFit/>
          </a:bodyPr>
          <a:lstStyle/>
          <a:p>
            <a:pPr algn="ctr"/>
            <a:r>
              <a:rPr lang="en-GB" dirty="0">
                <a:solidFill>
                  <a:srgbClr val="FFFFFF"/>
                </a:solidFill>
              </a:rPr>
              <a:t>Public Administration</a:t>
            </a:r>
          </a:p>
        </p:txBody>
      </p:sp>
      <p:sp>
        <p:nvSpPr>
          <p:cNvPr id="6" name="CasellaDiTesto 5"/>
          <p:cNvSpPr txBox="1"/>
          <p:nvPr/>
        </p:nvSpPr>
        <p:spPr>
          <a:xfrm>
            <a:off x="280019" y="1710292"/>
            <a:ext cx="8334679" cy="2174442"/>
          </a:xfrm>
          <a:prstGeom prst="rect">
            <a:avLst/>
          </a:prstGeom>
          <a:solidFill>
            <a:schemeClr val="bg1">
              <a:lumMod val="85000"/>
            </a:schemeClr>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lnSpc>
                <a:spcPct val="90000"/>
              </a:lnSpc>
              <a:buFont typeface="Arial"/>
              <a:buChar char="•"/>
            </a:pPr>
            <a:r>
              <a:rPr lang="en-GB" b="1" dirty="0">
                <a:solidFill>
                  <a:schemeClr val="tx1"/>
                </a:solidFill>
              </a:rPr>
              <a:t>Realization of the regulatory framework</a:t>
            </a:r>
          </a:p>
          <a:p>
            <a:pPr marL="285750" indent="-285750">
              <a:lnSpc>
                <a:spcPct val="90000"/>
              </a:lnSpc>
              <a:buFont typeface="Arial"/>
              <a:buChar char="•"/>
            </a:pPr>
            <a:endParaRPr lang="en-GB" sz="1200" b="1" dirty="0">
              <a:solidFill>
                <a:schemeClr val="tx1"/>
              </a:solidFill>
            </a:endParaRPr>
          </a:p>
          <a:p>
            <a:pPr marL="285750" indent="-285750">
              <a:lnSpc>
                <a:spcPct val="90000"/>
              </a:lnSpc>
              <a:buFont typeface="Arial"/>
              <a:buChar char="•"/>
            </a:pPr>
            <a:r>
              <a:rPr lang="en-GB" b="1" dirty="0">
                <a:solidFill>
                  <a:schemeClr val="tx1"/>
                </a:solidFill>
              </a:rPr>
              <a:t>Realisation of the priority infrastructure</a:t>
            </a:r>
          </a:p>
          <a:p>
            <a:pPr>
              <a:lnSpc>
                <a:spcPct val="90000"/>
              </a:lnSpc>
            </a:pPr>
            <a:endParaRPr lang="en-GB" sz="1200" b="1" dirty="0">
              <a:solidFill>
                <a:schemeClr val="tx1"/>
              </a:solidFill>
            </a:endParaRPr>
          </a:p>
          <a:p>
            <a:pPr marL="285750" indent="-285750">
              <a:lnSpc>
                <a:spcPct val="90000"/>
              </a:lnSpc>
              <a:buFont typeface="Arial"/>
              <a:buChar char="•"/>
            </a:pPr>
            <a:r>
              <a:rPr lang="en-GB" b="1" dirty="0">
                <a:solidFill>
                  <a:schemeClr val="tx1"/>
                </a:solidFill>
              </a:rPr>
              <a:t>Liaison between the different levels (national-local)</a:t>
            </a:r>
          </a:p>
          <a:p>
            <a:pPr marL="285750" indent="-285750">
              <a:lnSpc>
                <a:spcPct val="90000"/>
              </a:lnSpc>
              <a:buFont typeface="Arial"/>
              <a:buChar char="•"/>
            </a:pPr>
            <a:endParaRPr lang="en-GB" b="1" dirty="0">
              <a:solidFill>
                <a:schemeClr val="tx1"/>
              </a:solidFill>
            </a:endParaRPr>
          </a:p>
          <a:p>
            <a:pPr marL="285750" indent="-285750">
              <a:lnSpc>
                <a:spcPct val="90000"/>
              </a:lnSpc>
              <a:buFont typeface="Arial"/>
              <a:buChar char="•"/>
            </a:pPr>
            <a:r>
              <a:rPr lang="en-GB" b="1" dirty="0">
                <a:solidFill>
                  <a:schemeClr val="tx1"/>
                </a:solidFill>
              </a:rPr>
              <a:t>Provision of basic services</a:t>
            </a:r>
          </a:p>
          <a:p>
            <a:pPr marL="285750" indent="-285750">
              <a:lnSpc>
                <a:spcPct val="90000"/>
              </a:lnSpc>
              <a:buFont typeface="Arial"/>
              <a:buChar char="•"/>
            </a:pPr>
            <a:endParaRPr lang="en-GB" b="1" dirty="0">
              <a:solidFill>
                <a:schemeClr val="tx1"/>
              </a:solidFill>
            </a:endParaRPr>
          </a:p>
          <a:p>
            <a:pPr marL="285750" indent="-285750">
              <a:lnSpc>
                <a:spcPct val="90000"/>
              </a:lnSpc>
              <a:buFont typeface="Arial"/>
              <a:buChar char="•"/>
            </a:pPr>
            <a:r>
              <a:rPr lang="en-GB" b="1" dirty="0">
                <a:solidFill>
                  <a:schemeClr val="tx1"/>
                </a:solidFill>
              </a:rPr>
              <a:t>Implementation </a:t>
            </a:r>
            <a:r>
              <a:rPr lang="en-GB" b="1" dirty="0" smtClean="0">
                <a:solidFill>
                  <a:schemeClr val="tx1"/>
                </a:solidFill>
              </a:rPr>
              <a:t>of gender </a:t>
            </a:r>
            <a:r>
              <a:rPr lang="en-GB" b="1" dirty="0" err="1" smtClean="0">
                <a:solidFill>
                  <a:schemeClr val="tx1"/>
                </a:solidFill>
              </a:rPr>
              <a:t>senwitive</a:t>
            </a:r>
            <a:r>
              <a:rPr lang="en-GB" b="1" dirty="0" smtClean="0">
                <a:solidFill>
                  <a:schemeClr val="tx1"/>
                </a:solidFill>
              </a:rPr>
              <a:t> national policies/Plans/programs</a:t>
            </a:r>
            <a:endParaRPr lang="en-GB" b="1" dirty="0">
              <a:solidFill>
                <a:schemeClr val="tx1"/>
              </a:solidFill>
            </a:endParaRPr>
          </a:p>
        </p:txBody>
      </p:sp>
      <p:sp>
        <p:nvSpPr>
          <p:cNvPr id="13" name="CasellaDiTesto 12"/>
          <p:cNvSpPr txBox="1"/>
          <p:nvPr/>
        </p:nvSpPr>
        <p:spPr>
          <a:xfrm>
            <a:off x="280019" y="3959102"/>
            <a:ext cx="6968011" cy="2862323"/>
          </a:xfrm>
          <a:prstGeom prst="rect">
            <a:avLst/>
          </a:prstGeom>
          <a:solidFill>
            <a:srgbClr val="FFCC66"/>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buFont typeface="Wingdings" charset="2"/>
              <a:buChar char="Ø"/>
            </a:pPr>
            <a:r>
              <a:rPr lang="en-GB" b="1" i="1" dirty="0">
                <a:solidFill>
                  <a:schemeClr val="tx1"/>
                </a:solidFill>
              </a:rPr>
              <a:t>Local Administrations</a:t>
            </a:r>
          </a:p>
          <a:p>
            <a:pPr marL="285750" indent="-285750">
              <a:buFont typeface="Wingdings" charset="2"/>
              <a:buChar char="Ø"/>
            </a:pPr>
            <a:endParaRPr lang="en-GB" b="1" i="1" dirty="0">
              <a:solidFill>
                <a:schemeClr val="tx1"/>
              </a:solidFill>
            </a:endParaRPr>
          </a:p>
          <a:p>
            <a:pPr marL="285750" indent="-285750">
              <a:buFont typeface="Wingdings" charset="2"/>
              <a:buChar char="Ø"/>
            </a:pPr>
            <a:r>
              <a:rPr lang="en-GB" b="1" i="1" dirty="0">
                <a:solidFill>
                  <a:schemeClr val="tx1"/>
                </a:solidFill>
              </a:rPr>
              <a:t>Decentralised branch of the State</a:t>
            </a:r>
          </a:p>
          <a:p>
            <a:pPr marL="285750" indent="-285750">
              <a:buFont typeface="Wingdings" charset="2"/>
              <a:buChar char="Ø"/>
            </a:pPr>
            <a:endParaRPr lang="en-GB" b="1" i="1" dirty="0">
              <a:solidFill>
                <a:schemeClr val="tx1"/>
              </a:solidFill>
            </a:endParaRPr>
          </a:p>
          <a:p>
            <a:pPr marL="285750" indent="-285750">
              <a:buFont typeface="Wingdings" charset="2"/>
              <a:buChar char="Ø"/>
            </a:pPr>
            <a:r>
              <a:rPr lang="en-GB" b="1" i="1" dirty="0">
                <a:solidFill>
                  <a:schemeClr val="tx1"/>
                </a:solidFill>
              </a:rPr>
              <a:t>Other public institutions (Education, Health, Research, Finance, etc.)</a:t>
            </a:r>
          </a:p>
          <a:p>
            <a:pPr marL="285750" indent="-285750">
              <a:buFont typeface="Wingdings" charset="2"/>
              <a:buChar char="Ø"/>
            </a:pPr>
            <a:endParaRPr lang="en-GB" b="1" i="1" dirty="0">
              <a:solidFill>
                <a:schemeClr val="tx1"/>
              </a:solidFill>
            </a:endParaRPr>
          </a:p>
          <a:p>
            <a:pPr marL="285750" indent="-285750">
              <a:buFont typeface="Wingdings" charset="2"/>
              <a:buChar char="Ø"/>
            </a:pPr>
            <a:r>
              <a:rPr lang="en-GB" b="1" i="1" dirty="0">
                <a:solidFill>
                  <a:schemeClr val="tx1"/>
                </a:solidFill>
              </a:rPr>
              <a:t>Public services </a:t>
            </a:r>
            <a:r>
              <a:rPr lang="en-GB" b="1" i="1" dirty="0" smtClean="0">
                <a:solidFill>
                  <a:schemeClr val="tx1"/>
                </a:solidFill>
              </a:rPr>
              <a:t>unities</a:t>
            </a:r>
          </a:p>
          <a:p>
            <a:endParaRPr lang="en-GB" b="1" i="1" dirty="0" smtClean="0">
              <a:solidFill>
                <a:schemeClr val="tx1"/>
              </a:solidFill>
            </a:endParaRPr>
          </a:p>
          <a:p>
            <a:pPr marL="285750" indent="-285750">
              <a:buFont typeface="Wingdings" charset="2"/>
              <a:buChar char="Ø"/>
            </a:pPr>
            <a:r>
              <a:rPr lang="en-GB" b="1" i="1" dirty="0" smtClean="0">
                <a:solidFill>
                  <a:schemeClr val="tx1"/>
                </a:solidFill>
              </a:rPr>
              <a:t>Entities implementing </a:t>
            </a:r>
            <a:r>
              <a:rPr lang="en-GB" b="1" i="1" dirty="0">
                <a:solidFill>
                  <a:schemeClr val="tx1"/>
                </a:solidFill>
              </a:rPr>
              <a:t>of </a:t>
            </a:r>
            <a:r>
              <a:rPr lang="en-GB" b="1" dirty="0">
                <a:solidFill>
                  <a:schemeClr val="tx1"/>
                </a:solidFill>
              </a:rPr>
              <a:t>gender </a:t>
            </a:r>
            <a:r>
              <a:rPr lang="en-GB" b="1" dirty="0" err="1">
                <a:solidFill>
                  <a:schemeClr val="tx1"/>
                </a:solidFill>
              </a:rPr>
              <a:t>senwitive</a:t>
            </a:r>
            <a:r>
              <a:rPr lang="en-GB" b="1" dirty="0">
                <a:solidFill>
                  <a:schemeClr val="tx1"/>
                </a:solidFill>
              </a:rPr>
              <a:t> national policies/Plans/programs</a:t>
            </a:r>
          </a:p>
        </p:txBody>
      </p:sp>
    </p:spTree>
    <p:extLst>
      <p:ext uri="{BB962C8B-B14F-4D97-AF65-F5344CB8AC3E}">
        <p14:creationId xmlns:p14="http://schemas.microsoft.com/office/powerpoint/2010/main" val="18557808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bg/>
                                          </p:spTgt>
                                        </p:tgtEl>
                                        <p:attrNameLst>
                                          <p:attrName>style.visibility</p:attrName>
                                        </p:attrNameLst>
                                      </p:cBhvr>
                                      <p:to>
                                        <p:strVal val="visible"/>
                                      </p:to>
                                    </p:set>
                                    <p:animEffect transition="in" filter="wipe(left)">
                                      <p:cBhvr>
                                        <p:cTn id="12" dur="500"/>
                                        <p:tgtEl>
                                          <p:spTgt spid="1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ipe(left)">
                                      <p:cBhvr>
                                        <p:cTn id="17" dur="5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wipe(left)">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wipe(left)">
                                      <p:cBhvr>
                                        <p:cTn id="27" dur="5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
                                            <p:txEl>
                                              <p:pRg st="6" end="6"/>
                                            </p:txEl>
                                          </p:spTgt>
                                        </p:tgtEl>
                                        <p:attrNameLst>
                                          <p:attrName>style.visibility</p:attrName>
                                        </p:attrNameLst>
                                      </p:cBhvr>
                                      <p:to>
                                        <p:strVal val="visible"/>
                                      </p:to>
                                    </p:set>
                                    <p:animEffect transition="in" filter="wipe(left)">
                                      <p:cBhvr>
                                        <p:cTn id="32" dur="500"/>
                                        <p:tgtEl>
                                          <p:spTgt spid="1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Effect transition="in" filter="wipe(left)">
                                      <p:cBhvr>
                                        <p:cTn id="37"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2"/>
          <a:stretch>
            <a:fillRect/>
          </a:stretch>
        </p:blipFill>
        <p:spPr>
          <a:xfrm>
            <a:off x="0" y="0"/>
            <a:ext cx="9144000" cy="6919242"/>
          </a:xfrm>
          <a:prstGeom prst="rect">
            <a:avLst/>
          </a:prstGeom>
        </p:spPr>
      </p:pic>
      <p:sp>
        <p:nvSpPr>
          <p:cNvPr id="13" name="CasellaDiTesto 12"/>
          <p:cNvSpPr txBox="1"/>
          <p:nvPr/>
        </p:nvSpPr>
        <p:spPr>
          <a:xfrm>
            <a:off x="3949260" y="437359"/>
            <a:ext cx="3507173" cy="707886"/>
          </a:xfrm>
          <a:prstGeom prst="rect">
            <a:avLst/>
          </a:prstGeom>
          <a:solidFill>
            <a:srgbClr val="C3D69B"/>
          </a:solidFill>
        </p:spPr>
        <p:txBody>
          <a:bodyPr wrap="square" rtlCol="0">
            <a:spAutoFit/>
          </a:bodyPr>
          <a:lstStyle/>
          <a:p>
            <a:pPr algn="ctr"/>
            <a:r>
              <a:rPr lang="en-GB" sz="2000" b="1" dirty="0">
                <a:solidFill>
                  <a:srgbClr val="000000"/>
                </a:solidFill>
              </a:rPr>
              <a:t>THE ROLE OF THE ACTORS IN LOCAL GOVERNANCE</a:t>
            </a:r>
          </a:p>
        </p:txBody>
      </p:sp>
      <p:sp>
        <p:nvSpPr>
          <p:cNvPr id="4" name="CasellaDiTesto 3"/>
          <p:cNvSpPr txBox="1"/>
          <p:nvPr/>
        </p:nvSpPr>
        <p:spPr>
          <a:xfrm>
            <a:off x="291432" y="1217541"/>
            <a:ext cx="2493642" cy="369332"/>
          </a:xfrm>
          <a:prstGeom prst="rect">
            <a:avLst/>
          </a:prstGeom>
          <a:solidFill>
            <a:srgbClr val="000000"/>
          </a:solidFill>
          <a:ln>
            <a:solidFill>
              <a:srgbClr val="FF6600"/>
            </a:solidFill>
          </a:ln>
        </p:spPr>
        <p:txBody>
          <a:bodyPr wrap="square" rtlCol="0">
            <a:spAutoFit/>
          </a:bodyPr>
          <a:lstStyle/>
          <a:p>
            <a:pPr algn="ctr"/>
            <a:r>
              <a:rPr lang="en-GB">
                <a:solidFill>
                  <a:srgbClr val="FFFFFF"/>
                </a:solidFill>
              </a:rPr>
              <a:t>Private actors</a:t>
            </a:r>
          </a:p>
        </p:txBody>
      </p:sp>
      <p:sp>
        <p:nvSpPr>
          <p:cNvPr id="5" name="CasellaDiTesto 4"/>
          <p:cNvSpPr txBox="1"/>
          <p:nvPr/>
        </p:nvSpPr>
        <p:spPr>
          <a:xfrm>
            <a:off x="237139" y="1577455"/>
            <a:ext cx="7759063" cy="1600438"/>
          </a:xfrm>
          <a:prstGeom prst="rect">
            <a:avLst/>
          </a:prstGeom>
          <a:solidFill>
            <a:schemeClr val="bg1">
              <a:lumMod val="85000"/>
            </a:schemeClr>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buFont typeface="Arial"/>
              <a:buChar char="•"/>
            </a:pPr>
            <a:r>
              <a:rPr lang="en-GB" b="1" dirty="0">
                <a:solidFill>
                  <a:schemeClr val="tx1"/>
                </a:solidFill>
              </a:rPr>
              <a:t>Realization of the Business investment</a:t>
            </a:r>
          </a:p>
          <a:p>
            <a:endParaRPr lang="en-GB" sz="1600" b="1" dirty="0">
              <a:solidFill>
                <a:schemeClr val="tx1"/>
              </a:solidFill>
            </a:endParaRPr>
          </a:p>
          <a:p>
            <a:pPr marL="285750" indent="-285750">
              <a:buFont typeface="Arial"/>
              <a:buChar char="•"/>
            </a:pPr>
            <a:r>
              <a:rPr lang="en-GB" b="1" dirty="0">
                <a:solidFill>
                  <a:schemeClr val="tx1"/>
                </a:solidFill>
              </a:rPr>
              <a:t>Updating the economic service and infrastructure demand</a:t>
            </a:r>
          </a:p>
          <a:p>
            <a:pPr marL="285750" indent="-285750">
              <a:buFont typeface="Arial"/>
              <a:buChar char="•"/>
            </a:pPr>
            <a:endParaRPr lang="en-GB" sz="1600" b="1" dirty="0">
              <a:solidFill>
                <a:schemeClr val="tx1"/>
              </a:solidFill>
            </a:endParaRPr>
          </a:p>
          <a:p>
            <a:pPr marL="285750" indent="-285750">
              <a:buFont typeface="Arial"/>
              <a:buChar char="•"/>
            </a:pPr>
            <a:r>
              <a:rPr lang="en-GB" b="1" dirty="0">
                <a:solidFill>
                  <a:schemeClr val="tx1"/>
                </a:solidFill>
              </a:rPr>
              <a:t>Provision of private services</a:t>
            </a:r>
          </a:p>
          <a:p>
            <a:endParaRPr lang="en-GB" sz="1200" b="1" dirty="0">
              <a:solidFill>
                <a:schemeClr val="tx1"/>
              </a:solidFill>
            </a:endParaRPr>
          </a:p>
        </p:txBody>
      </p:sp>
      <p:sp>
        <p:nvSpPr>
          <p:cNvPr id="11" name="CasellaDiTesto 10"/>
          <p:cNvSpPr txBox="1"/>
          <p:nvPr/>
        </p:nvSpPr>
        <p:spPr>
          <a:xfrm>
            <a:off x="291432" y="3243498"/>
            <a:ext cx="6968011" cy="3587136"/>
          </a:xfrm>
          <a:prstGeom prst="rect">
            <a:avLst/>
          </a:prstGeom>
          <a:solidFill>
            <a:srgbClr val="FFCC66"/>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lnSpc>
                <a:spcPct val="90000"/>
              </a:lnSpc>
              <a:buFont typeface="Wingdings" charset="2"/>
              <a:buChar char="Ø"/>
            </a:pPr>
            <a:r>
              <a:rPr lang="en-GB" b="1" i="1" dirty="0">
                <a:solidFill>
                  <a:schemeClr val="tx1"/>
                </a:solidFill>
              </a:rPr>
              <a:t>Associations of producers (farmers, industry, artisans, etc.)</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Chamber od Commerce</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Associations of business women</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Associations of tourist operators (hotel, Guest houses, restaurants, etc.)</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Private service providers (including university, research </a:t>
            </a:r>
            <a:r>
              <a:rPr lang="en-GB" b="1" i="1" dirty="0" err="1">
                <a:solidFill>
                  <a:schemeClr val="tx1"/>
                </a:solidFill>
              </a:rPr>
              <a:t>centers</a:t>
            </a:r>
            <a:r>
              <a:rPr lang="en-GB" b="1" i="1" dirty="0">
                <a:solidFill>
                  <a:schemeClr val="tx1"/>
                </a:solidFill>
              </a:rPr>
              <a:t>, training, etc.)</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Banks and financial Institutions</a:t>
            </a:r>
          </a:p>
          <a:p>
            <a:pPr>
              <a:lnSpc>
                <a:spcPct val="90000"/>
              </a:lnSpc>
            </a:pPr>
            <a:endParaRPr lang="en-GB" b="1" i="1" dirty="0">
              <a:solidFill>
                <a:schemeClr val="tx1"/>
              </a:solidFill>
            </a:endParaRPr>
          </a:p>
        </p:txBody>
      </p:sp>
    </p:spTree>
    <p:extLst>
      <p:ext uri="{BB962C8B-B14F-4D97-AF65-F5344CB8AC3E}">
        <p14:creationId xmlns:p14="http://schemas.microsoft.com/office/powerpoint/2010/main" val="16060565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1" nodeType="clickEffect">
                                  <p:stCondLst>
                                    <p:cond delay="0"/>
                                  </p:stCondLst>
                                  <p:childTnLst>
                                    <p:set>
                                      <p:cBhvr>
                                        <p:cTn id="11" dur="1" fill="hold">
                                          <p:stCondLst>
                                            <p:cond delay="0"/>
                                          </p:stCondLst>
                                        </p:cTn>
                                        <p:tgtEl>
                                          <p:spTgt spid="11">
                                            <p:bg/>
                                          </p:spTgt>
                                        </p:tgtEl>
                                        <p:attrNameLst>
                                          <p:attrName>style.visibility</p:attrName>
                                        </p:attrNameLst>
                                      </p:cBhvr>
                                      <p:to>
                                        <p:strVal val="visible"/>
                                      </p:to>
                                    </p:set>
                                    <p:animEffect transition="in" filter="wipe(left)">
                                      <p:cBhvr>
                                        <p:cTn id="12" dur="500"/>
                                        <p:tgtEl>
                                          <p:spTgt spid="11">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wipe(left)">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1"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wipe(left)">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1"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wipe(left)">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1" nodeType="click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wipe(left)">
                                      <p:cBhvr>
                                        <p:cTn id="32" dur="500"/>
                                        <p:tgtEl>
                                          <p:spTgt spid="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1" nodeType="clickEffect">
                                  <p:stCondLst>
                                    <p:cond delay="0"/>
                                  </p:stCondLst>
                                  <p:childTnLst>
                                    <p:set>
                                      <p:cBhvr>
                                        <p:cTn id="36" dur="1" fill="hold">
                                          <p:stCondLst>
                                            <p:cond delay="0"/>
                                          </p:stCondLst>
                                        </p:cTn>
                                        <p:tgtEl>
                                          <p:spTgt spid="11">
                                            <p:txEl>
                                              <p:pRg st="8" end="8"/>
                                            </p:txEl>
                                          </p:spTgt>
                                        </p:tgtEl>
                                        <p:attrNameLst>
                                          <p:attrName>style.visibility</p:attrName>
                                        </p:attrNameLst>
                                      </p:cBhvr>
                                      <p:to>
                                        <p:strVal val="visible"/>
                                      </p:to>
                                    </p:set>
                                    <p:animEffect transition="in" filter="wipe(left)">
                                      <p:cBhvr>
                                        <p:cTn id="37" dur="500"/>
                                        <p:tgtEl>
                                          <p:spTgt spid="11">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1" nodeType="clickEffect">
                                  <p:stCondLst>
                                    <p:cond delay="0"/>
                                  </p:stCondLst>
                                  <p:childTnLst>
                                    <p:set>
                                      <p:cBhvr>
                                        <p:cTn id="41" dur="1" fill="hold">
                                          <p:stCondLst>
                                            <p:cond delay="0"/>
                                          </p:stCondLst>
                                        </p:cTn>
                                        <p:tgtEl>
                                          <p:spTgt spid="11">
                                            <p:txEl>
                                              <p:pRg st="10" end="10"/>
                                            </p:txEl>
                                          </p:spTgt>
                                        </p:tgtEl>
                                        <p:attrNameLst>
                                          <p:attrName>style.visibility</p:attrName>
                                        </p:attrNameLst>
                                      </p:cBhvr>
                                      <p:to>
                                        <p:strVal val="visible"/>
                                      </p:to>
                                    </p:set>
                                    <p:animEffect transition="in" filter="wipe(left)">
                                      <p:cBhvr>
                                        <p:cTn id="42" dur="500"/>
                                        <p:tgtEl>
                                          <p:spTgt spid="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p:cNvPicPr>
            <a:picLocks noChangeAspect="1"/>
          </p:cNvPicPr>
          <p:nvPr/>
        </p:nvPicPr>
        <p:blipFill>
          <a:blip r:embed="rId2"/>
          <a:stretch>
            <a:fillRect/>
          </a:stretch>
        </p:blipFill>
        <p:spPr>
          <a:xfrm>
            <a:off x="0" y="0"/>
            <a:ext cx="9144000" cy="6919242"/>
          </a:xfrm>
          <a:prstGeom prst="rect">
            <a:avLst/>
          </a:prstGeom>
        </p:spPr>
      </p:pic>
      <p:sp>
        <p:nvSpPr>
          <p:cNvPr id="10" name="CasellaDiTesto 9"/>
          <p:cNvSpPr txBox="1"/>
          <p:nvPr/>
        </p:nvSpPr>
        <p:spPr>
          <a:xfrm>
            <a:off x="3949260" y="437359"/>
            <a:ext cx="3507173" cy="707886"/>
          </a:xfrm>
          <a:prstGeom prst="rect">
            <a:avLst/>
          </a:prstGeom>
          <a:solidFill>
            <a:srgbClr val="C3D69B"/>
          </a:solidFill>
        </p:spPr>
        <p:txBody>
          <a:bodyPr wrap="square" rtlCol="0">
            <a:spAutoFit/>
          </a:bodyPr>
          <a:lstStyle/>
          <a:p>
            <a:pPr algn="ctr"/>
            <a:r>
              <a:rPr lang="en-GB" sz="2000" b="1" dirty="0">
                <a:solidFill>
                  <a:srgbClr val="000000"/>
                </a:solidFill>
              </a:rPr>
              <a:t>THE ROLE OF THE ACTORS IN LOCAL GOVERNANCE</a:t>
            </a:r>
          </a:p>
        </p:txBody>
      </p:sp>
      <p:sp>
        <p:nvSpPr>
          <p:cNvPr id="4" name="CasellaDiTesto 3"/>
          <p:cNvSpPr txBox="1"/>
          <p:nvPr/>
        </p:nvSpPr>
        <p:spPr>
          <a:xfrm>
            <a:off x="162281" y="1575415"/>
            <a:ext cx="2493642" cy="369332"/>
          </a:xfrm>
          <a:prstGeom prst="rect">
            <a:avLst/>
          </a:prstGeom>
          <a:solidFill>
            <a:srgbClr val="000000"/>
          </a:solidFill>
          <a:ln>
            <a:solidFill>
              <a:srgbClr val="FF6600"/>
            </a:solidFill>
          </a:ln>
        </p:spPr>
        <p:txBody>
          <a:bodyPr wrap="square" rtlCol="0">
            <a:spAutoFit/>
          </a:bodyPr>
          <a:lstStyle/>
          <a:p>
            <a:pPr algn="ctr"/>
            <a:r>
              <a:rPr lang="en-GB">
                <a:solidFill>
                  <a:srgbClr val="FFFFFF"/>
                </a:solidFill>
              </a:rPr>
              <a:t>Social actors</a:t>
            </a:r>
          </a:p>
        </p:txBody>
      </p:sp>
      <p:sp>
        <p:nvSpPr>
          <p:cNvPr id="5" name="CasellaDiTesto 4"/>
          <p:cNvSpPr txBox="1"/>
          <p:nvPr/>
        </p:nvSpPr>
        <p:spPr>
          <a:xfrm>
            <a:off x="178989" y="2093856"/>
            <a:ext cx="8012583" cy="2031325"/>
          </a:xfrm>
          <a:prstGeom prst="rect">
            <a:avLst/>
          </a:prstGeom>
          <a:solidFill>
            <a:srgbClr val="D9D9D9"/>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buFont typeface="Arial"/>
              <a:buChar char="•"/>
            </a:pPr>
            <a:r>
              <a:rPr lang="en-GB" b="1" dirty="0">
                <a:solidFill>
                  <a:schemeClr val="tx1"/>
                </a:solidFill>
              </a:rPr>
              <a:t>Channelling needs and demand</a:t>
            </a:r>
          </a:p>
          <a:p>
            <a:pPr marL="285750" indent="-285750">
              <a:buFont typeface="Arial"/>
              <a:buChar char="•"/>
            </a:pPr>
            <a:endParaRPr lang="en-GB" sz="2000" b="1" dirty="0">
              <a:solidFill>
                <a:schemeClr val="tx1"/>
              </a:solidFill>
            </a:endParaRPr>
          </a:p>
          <a:p>
            <a:pPr marL="285750" indent="-285750">
              <a:buFont typeface="Arial"/>
              <a:buChar char="•"/>
            </a:pPr>
            <a:r>
              <a:rPr lang="en-GB" b="1" dirty="0">
                <a:solidFill>
                  <a:schemeClr val="tx1"/>
                </a:solidFill>
              </a:rPr>
              <a:t>Organisation of civil society, participation, and cohesion</a:t>
            </a:r>
          </a:p>
          <a:p>
            <a:pPr marL="285750" indent="-285750">
              <a:buFont typeface="Arial"/>
              <a:buChar char="•"/>
            </a:pPr>
            <a:endParaRPr lang="en-GB" sz="2400" b="1" dirty="0">
              <a:solidFill>
                <a:schemeClr val="tx1"/>
              </a:solidFill>
            </a:endParaRPr>
          </a:p>
          <a:p>
            <a:pPr marL="285750" indent="-285750">
              <a:buFont typeface="Arial"/>
              <a:buChar char="•"/>
            </a:pPr>
            <a:r>
              <a:rPr lang="en-GB" b="1" dirty="0">
                <a:solidFill>
                  <a:schemeClr val="tx1"/>
                </a:solidFill>
              </a:rPr>
              <a:t>Monitoring social and environmental impact</a:t>
            </a:r>
          </a:p>
          <a:p>
            <a:pPr marL="285750" indent="-285750">
              <a:buFont typeface="Arial"/>
              <a:buChar char="•"/>
            </a:pPr>
            <a:endParaRPr lang="en-GB" sz="1600" b="1" dirty="0">
              <a:solidFill>
                <a:schemeClr val="tx1"/>
              </a:solidFill>
            </a:endParaRPr>
          </a:p>
          <a:p>
            <a:pPr marL="285750" indent="-285750">
              <a:buFont typeface="Arial"/>
              <a:buChar char="•"/>
            </a:pPr>
            <a:endParaRPr lang="en-GB" sz="1200" b="1" dirty="0">
              <a:solidFill>
                <a:schemeClr val="tx1"/>
              </a:solidFill>
            </a:endParaRPr>
          </a:p>
        </p:txBody>
      </p:sp>
      <p:sp>
        <p:nvSpPr>
          <p:cNvPr id="8" name="CasellaDiTesto 7"/>
          <p:cNvSpPr txBox="1"/>
          <p:nvPr/>
        </p:nvSpPr>
        <p:spPr>
          <a:xfrm>
            <a:off x="234489" y="4600203"/>
            <a:ext cx="6968011" cy="2091342"/>
          </a:xfrm>
          <a:prstGeom prst="rect">
            <a:avLst/>
          </a:prstGeom>
          <a:solidFill>
            <a:srgbClr val="FFCC66"/>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marL="285750" indent="-285750">
              <a:lnSpc>
                <a:spcPct val="90000"/>
              </a:lnSpc>
              <a:buFont typeface="Wingdings" charset="2"/>
              <a:buChar char="Ø"/>
            </a:pPr>
            <a:r>
              <a:rPr lang="en-GB" b="1" i="1" dirty="0">
                <a:solidFill>
                  <a:schemeClr val="tx1"/>
                </a:solidFill>
              </a:rPr>
              <a:t>Associations of civil society</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Associations of women</a:t>
            </a:r>
          </a:p>
          <a:p>
            <a:pPr marL="285750" indent="-285750">
              <a:lnSpc>
                <a:spcPct val="90000"/>
              </a:lnSpc>
              <a:buFont typeface="Wingdings" charset="2"/>
              <a:buChar char="Ø"/>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NGO’s and networks</a:t>
            </a:r>
          </a:p>
          <a:p>
            <a:pPr>
              <a:lnSpc>
                <a:spcPct val="90000"/>
              </a:lnSpc>
            </a:pPr>
            <a:endParaRPr lang="en-GB" b="1" i="1" dirty="0">
              <a:solidFill>
                <a:schemeClr val="tx1"/>
              </a:solidFill>
            </a:endParaRPr>
          </a:p>
          <a:p>
            <a:pPr marL="285750" indent="-285750">
              <a:lnSpc>
                <a:spcPct val="90000"/>
              </a:lnSpc>
              <a:buFont typeface="Wingdings" charset="2"/>
              <a:buChar char="Ø"/>
            </a:pPr>
            <a:r>
              <a:rPr lang="en-GB" b="1" i="1" dirty="0">
                <a:solidFill>
                  <a:schemeClr val="tx1"/>
                </a:solidFill>
              </a:rPr>
              <a:t>Community base organisations</a:t>
            </a:r>
          </a:p>
          <a:p>
            <a:pPr>
              <a:lnSpc>
                <a:spcPct val="90000"/>
              </a:lnSpc>
            </a:pPr>
            <a:endParaRPr lang="en-GB" b="1" i="1" dirty="0">
              <a:solidFill>
                <a:schemeClr val="tx1"/>
              </a:solidFill>
            </a:endParaRPr>
          </a:p>
        </p:txBody>
      </p:sp>
    </p:spTree>
    <p:extLst>
      <p:ext uri="{BB962C8B-B14F-4D97-AF65-F5344CB8AC3E}">
        <p14:creationId xmlns:p14="http://schemas.microsoft.com/office/powerpoint/2010/main" val="27816738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bg/>
                                          </p:spTgt>
                                        </p:tgtEl>
                                        <p:attrNameLst>
                                          <p:attrName>style.visibility</p:attrName>
                                        </p:attrNameLst>
                                      </p:cBhvr>
                                      <p:to>
                                        <p:strVal val="visible"/>
                                      </p:to>
                                    </p:set>
                                    <p:animEffect transition="in" filter="wipe(left)">
                                      <p:cBhvr>
                                        <p:cTn id="12" dur="500"/>
                                        <p:tgtEl>
                                          <p:spTgt spid="8">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left)">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wipe(left)">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left)">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6" end="6"/>
                                            </p:txEl>
                                          </p:spTgt>
                                        </p:tgtEl>
                                        <p:attrNameLst>
                                          <p:attrName>style.visibility</p:attrName>
                                        </p:attrNameLst>
                                      </p:cBhvr>
                                      <p:to>
                                        <p:strVal val="visible"/>
                                      </p:to>
                                    </p:set>
                                    <p:animEffect transition="in" filter="wipe(left)">
                                      <p:cBhvr>
                                        <p:cTn id="32"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13955" y="0"/>
            <a:ext cx="9144000" cy="6919242"/>
          </a:xfrm>
          <a:prstGeom prst="rect">
            <a:avLst/>
          </a:prstGeom>
        </p:spPr>
      </p:pic>
      <p:sp>
        <p:nvSpPr>
          <p:cNvPr id="3" name="CasellaDiTesto 2"/>
          <p:cNvSpPr txBox="1"/>
          <p:nvPr/>
        </p:nvSpPr>
        <p:spPr>
          <a:xfrm>
            <a:off x="3935305" y="437359"/>
            <a:ext cx="3507173" cy="707886"/>
          </a:xfrm>
          <a:prstGeom prst="rect">
            <a:avLst/>
          </a:prstGeom>
          <a:solidFill>
            <a:srgbClr val="C3D69B"/>
          </a:solidFill>
        </p:spPr>
        <p:txBody>
          <a:bodyPr wrap="square" rtlCol="0">
            <a:spAutoFit/>
          </a:bodyPr>
          <a:lstStyle/>
          <a:p>
            <a:pPr algn="ctr"/>
            <a:r>
              <a:rPr lang="en-GB" sz="2000" b="1" dirty="0">
                <a:solidFill>
                  <a:srgbClr val="000000"/>
                </a:solidFill>
              </a:rPr>
              <a:t>LOCAL GOVERNANCE</a:t>
            </a:r>
          </a:p>
          <a:p>
            <a:pPr algn="ctr"/>
            <a:r>
              <a:rPr lang="en-GB" sz="2000" b="1" dirty="0">
                <a:solidFill>
                  <a:srgbClr val="000000"/>
                </a:solidFill>
              </a:rPr>
              <a:t>COORDINATES</a:t>
            </a:r>
          </a:p>
        </p:txBody>
      </p:sp>
      <p:sp>
        <p:nvSpPr>
          <p:cNvPr id="5" name="Freccia a incrocio 4"/>
          <p:cNvSpPr/>
          <p:nvPr/>
        </p:nvSpPr>
        <p:spPr>
          <a:xfrm>
            <a:off x="3251509" y="2442432"/>
            <a:ext cx="2316527" cy="2093513"/>
          </a:xfrm>
          <a:prstGeom prst="quadArrow">
            <a:avLst>
              <a:gd name="adj1" fmla="val 19797"/>
              <a:gd name="adj2" fmla="val 22500"/>
              <a:gd name="adj3" fmla="val 2385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17" name="Gruppo 16"/>
          <p:cNvGrpSpPr/>
          <p:nvPr/>
        </p:nvGrpSpPr>
        <p:grpSpPr>
          <a:xfrm>
            <a:off x="3488745" y="1914173"/>
            <a:ext cx="1869967" cy="461665"/>
            <a:chOff x="3251510" y="1774603"/>
            <a:chExt cx="1869967" cy="461665"/>
          </a:xfrm>
        </p:grpSpPr>
        <p:sp>
          <p:nvSpPr>
            <p:cNvPr id="6" name="CasellaDiTesto 5"/>
            <p:cNvSpPr txBox="1"/>
            <p:nvPr/>
          </p:nvSpPr>
          <p:spPr>
            <a:xfrm>
              <a:off x="3251510" y="1842292"/>
              <a:ext cx="1869967" cy="369332"/>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ettangolo 7"/>
            <p:cNvSpPr/>
            <p:nvPr/>
          </p:nvSpPr>
          <p:spPr>
            <a:xfrm>
              <a:off x="3734005" y="1774603"/>
              <a:ext cx="838691" cy="461665"/>
            </a:xfrm>
            <a:prstGeom prst="rect">
              <a:avLst/>
            </a:prstGeom>
            <a:noFill/>
          </p:spPr>
          <p:txBody>
            <a:bodyPr wrap="none" lIns="91440" tIns="45720" rIns="91440" bIns="45720">
              <a:spAutoFit/>
            </a:bodyPr>
            <a:lstStyle/>
            <a:p>
              <a:pPr algn="ctr"/>
              <a:r>
                <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rPr>
                <a:t>TASK</a:t>
              </a:r>
            </a:p>
          </p:txBody>
        </p:sp>
      </p:grpSp>
      <p:grpSp>
        <p:nvGrpSpPr>
          <p:cNvPr id="15" name="Gruppo 14"/>
          <p:cNvGrpSpPr/>
          <p:nvPr/>
        </p:nvGrpSpPr>
        <p:grpSpPr>
          <a:xfrm>
            <a:off x="948939" y="3244271"/>
            <a:ext cx="2210559" cy="461665"/>
            <a:chOff x="669839" y="3244271"/>
            <a:chExt cx="2210559" cy="461665"/>
          </a:xfrm>
        </p:grpSpPr>
        <p:sp>
          <p:nvSpPr>
            <p:cNvPr id="9" name="CasellaDiTesto 8"/>
            <p:cNvSpPr txBox="1"/>
            <p:nvPr/>
          </p:nvSpPr>
          <p:spPr>
            <a:xfrm>
              <a:off x="669839" y="3338614"/>
              <a:ext cx="2204885" cy="335757"/>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0" name="Rettangolo 9"/>
            <p:cNvSpPr/>
            <p:nvPr/>
          </p:nvSpPr>
          <p:spPr>
            <a:xfrm>
              <a:off x="679405" y="3244271"/>
              <a:ext cx="2200993" cy="461665"/>
            </a:xfrm>
            <a:prstGeom prst="rect">
              <a:avLst/>
            </a:prstGeom>
            <a:noFill/>
          </p:spPr>
          <p:txBody>
            <a:bodyPr wrap="none" lIns="91440" tIns="45720" rIns="91440" bIns="45720">
              <a:spAutoFit/>
            </a:bodyPr>
            <a:lstStyle/>
            <a:p>
              <a:pPr algn="ctr"/>
              <a:r>
                <a:rPr lang="it-IT" sz="2400" b="1" dirty="0">
                  <a:ln w="12700">
                    <a:solidFill>
                      <a:schemeClr val="bg2"/>
                    </a:solidFill>
                    <a:prstDash val="solid"/>
                  </a:ln>
                  <a:solidFill>
                    <a:srgbClr val="800000"/>
                  </a:solidFill>
                  <a:effectLst>
                    <a:outerShdw blurRad="41275" dist="20320" dir="1800000" algn="tl" rotWithShape="0">
                      <a:srgbClr val="000000">
                        <a:alpha val="40000"/>
                      </a:srgbClr>
                    </a:outerShdw>
                  </a:effectLst>
                </a:rPr>
                <a:t>RELATIONSHIPS</a:t>
              </a:r>
              <a:endPar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endParaRPr>
            </a:p>
          </p:txBody>
        </p:sp>
      </p:grpSp>
      <p:grpSp>
        <p:nvGrpSpPr>
          <p:cNvPr id="18" name="Gruppo 17"/>
          <p:cNvGrpSpPr/>
          <p:nvPr/>
        </p:nvGrpSpPr>
        <p:grpSpPr>
          <a:xfrm>
            <a:off x="2738098" y="4589523"/>
            <a:ext cx="3388138" cy="461665"/>
            <a:chOff x="2514818" y="4645351"/>
            <a:chExt cx="3388138" cy="461665"/>
          </a:xfrm>
        </p:grpSpPr>
        <p:sp>
          <p:nvSpPr>
            <p:cNvPr id="11" name="CasellaDiTesto 10"/>
            <p:cNvSpPr txBox="1"/>
            <p:nvPr/>
          </p:nvSpPr>
          <p:spPr>
            <a:xfrm>
              <a:off x="2514818" y="4687222"/>
              <a:ext cx="3388138" cy="369332"/>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2" name="Rettangolo 11"/>
            <p:cNvSpPr/>
            <p:nvPr/>
          </p:nvSpPr>
          <p:spPr>
            <a:xfrm>
              <a:off x="2634374" y="4645351"/>
              <a:ext cx="3225612" cy="461665"/>
            </a:xfrm>
            <a:prstGeom prst="rect">
              <a:avLst/>
            </a:prstGeom>
            <a:noFill/>
          </p:spPr>
          <p:txBody>
            <a:bodyPr wrap="none" lIns="91440" tIns="45720" rIns="91440" bIns="45720">
              <a:spAutoFit/>
            </a:bodyPr>
            <a:lstStyle/>
            <a:p>
              <a:pPr algn="ctr"/>
              <a:r>
                <a:rPr lang="it-IT" sz="2400" b="1" dirty="0">
                  <a:ln w="12700">
                    <a:solidFill>
                      <a:schemeClr val="bg2"/>
                    </a:solidFill>
                    <a:prstDash val="solid"/>
                  </a:ln>
                  <a:solidFill>
                    <a:srgbClr val="800000"/>
                  </a:solidFill>
                  <a:effectLst>
                    <a:outerShdw blurRad="41275" dist="20320" dir="1800000" algn="tl" rotWithShape="0">
                      <a:srgbClr val="000000">
                        <a:alpha val="40000"/>
                      </a:srgbClr>
                    </a:outerShdw>
                  </a:effectLst>
                </a:rPr>
                <a:t>INSTITUTIONALIZATION</a:t>
              </a:r>
              <a:endPar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endParaRPr>
            </a:p>
          </p:txBody>
        </p:sp>
      </p:grpSp>
      <p:grpSp>
        <p:nvGrpSpPr>
          <p:cNvPr id="16" name="Gruppo 15"/>
          <p:cNvGrpSpPr/>
          <p:nvPr/>
        </p:nvGrpSpPr>
        <p:grpSpPr>
          <a:xfrm>
            <a:off x="5622752" y="3235646"/>
            <a:ext cx="1869967" cy="461665"/>
            <a:chOff x="5413427" y="3263560"/>
            <a:chExt cx="1869967" cy="461665"/>
          </a:xfrm>
        </p:grpSpPr>
        <p:sp>
          <p:nvSpPr>
            <p:cNvPr id="13" name="CasellaDiTesto 12"/>
            <p:cNvSpPr txBox="1"/>
            <p:nvPr/>
          </p:nvSpPr>
          <p:spPr>
            <a:xfrm>
              <a:off x="5413427" y="3331249"/>
              <a:ext cx="1869967" cy="369332"/>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4" name="Rettangolo 13"/>
            <p:cNvSpPr/>
            <p:nvPr/>
          </p:nvSpPr>
          <p:spPr>
            <a:xfrm>
              <a:off x="5689962" y="3263560"/>
              <a:ext cx="1250613" cy="461665"/>
            </a:xfrm>
            <a:prstGeom prst="rect">
              <a:avLst/>
            </a:prstGeom>
            <a:noFill/>
          </p:spPr>
          <p:txBody>
            <a:bodyPr wrap="none" lIns="91440" tIns="45720" rIns="91440" bIns="45720">
              <a:spAutoFit/>
            </a:bodyPr>
            <a:lstStyle/>
            <a:p>
              <a:pPr algn="ctr"/>
              <a:r>
                <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rPr>
                <a:t>NATURE</a:t>
              </a:r>
            </a:p>
          </p:txBody>
        </p:sp>
      </p:grpSp>
      <p:sp>
        <p:nvSpPr>
          <p:cNvPr id="19" name="CasellaDiTesto 18"/>
          <p:cNvSpPr txBox="1"/>
          <p:nvPr/>
        </p:nvSpPr>
        <p:spPr>
          <a:xfrm>
            <a:off x="5899287" y="1994647"/>
            <a:ext cx="2204887" cy="369332"/>
          </a:xfrm>
          <a:prstGeom prst="rect">
            <a:avLst/>
          </a:prstGeom>
          <a:noFill/>
          <a:ln>
            <a:solidFill>
              <a:srgbClr val="800000"/>
            </a:solidFill>
          </a:ln>
        </p:spPr>
        <p:txBody>
          <a:bodyPr wrap="square" rtlCol="0">
            <a:spAutoFit/>
          </a:bodyPr>
          <a:lstStyle/>
          <a:p>
            <a:pPr algn="ctr"/>
            <a:r>
              <a:rPr lang="it-IT" dirty="0" err="1"/>
              <a:t>Decision</a:t>
            </a:r>
            <a:r>
              <a:rPr lang="it-IT" dirty="0"/>
              <a:t>-making </a:t>
            </a:r>
            <a:r>
              <a:rPr lang="it-IT" dirty="0" err="1"/>
              <a:t>level</a:t>
            </a:r>
            <a:endParaRPr lang="it-IT" dirty="0"/>
          </a:p>
        </p:txBody>
      </p:sp>
      <p:cxnSp>
        <p:nvCxnSpPr>
          <p:cNvPr id="21" name="Connettore 2 20"/>
          <p:cNvCxnSpPr/>
          <p:nvPr/>
        </p:nvCxnSpPr>
        <p:spPr>
          <a:xfrm>
            <a:off x="5358712" y="2135384"/>
            <a:ext cx="540575" cy="139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CasellaDiTesto 21"/>
          <p:cNvSpPr txBox="1"/>
          <p:nvPr/>
        </p:nvSpPr>
        <p:spPr>
          <a:xfrm>
            <a:off x="533211" y="2496902"/>
            <a:ext cx="2204887" cy="369332"/>
          </a:xfrm>
          <a:prstGeom prst="rect">
            <a:avLst/>
          </a:prstGeom>
          <a:noFill/>
          <a:ln>
            <a:solidFill>
              <a:srgbClr val="800000"/>
            </a:solidFill>
          </a:ln>
        </p:spPr>
        <p:txBody>
          <a:bodyPr wrap="square" rtlCol="0">
            <a:spAutoFit/>
          </a:bodyPr>
          <a:lstStyle/>
          <a:p>
            <a:pPr algn="ctr"/>
            <a:r>
              <a:rPr lang="it-IT" dirty="0" err="1"/>
              <a:t>Typology</a:t>
            </a:r>
            <a:r>
              <a:rPr lang="it-IT" dirty="0"/>
              <a:t> of </a:t>
            </a:r>
            <a:r>
              <a:rPr lang="it-IT" dirty="0" err="1"/>
              <a:t>actors</a:t>
            </a:r>
            <a:endParaRPr lang="it-IT" dirty="0"/>
          </a:p>
        </p:txBody>
      </p:sp>
      <p:cxnSp>
        <p:nvCxnSpPr>
          <p:cNvPr id="24" name="Connettore 2 23"/>
          <p:cNvCxnSpPr/>
          <p:nvPr/>
        </p:nvCxnSpPr>
        <p:spPr>
          <a:xfrm flipH="1" flipV="1">
            <a:off x="1716463" y="2866234"/>
            <a:ext cx="418649" cy="4723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CasellaDiTesto 24"/>
          <p:cNvSpPr txBox="1"/>
          <p:nvPr/>
        </p:nvSpPr>
        <p:spPr>
          <a:xfrm>
            <a:off x="6526156" y="3947469"/>
            <a:ext cx="2204887" cy="646331"/>
          </a:xfrm>
          <a:prstGeom prst="rect">
            <a:avLst/>
          </a:prstGeom>
          <a:noFill/>
          <a:ln>
            <a:solidFill>
              <a:srgbClr val="800000"/>
            </a:solidFill>
          </a:ln>
        </p:spPr>
        <p:txBody>
          <a:bodyPr wrap="square" rtlCol="0">
            <a:spAutoFit/>
          </a:bodyPr>
          <a:lstStyle/>
          <a:p>
            <a:pPr algn="ctr"/>
            <a:r>
              <a:rPr lang="it-IT" dirty="0" err="1"/>
              <a:t>Contractual</a:t>
            </a:r>
            <a:r>
              <a:rPr lang="it-IT" dirty="0"/>
              <a:t>/</a:t>
            </a:r>
            <a:r>
              <a:rPr lang="it-IT" dirty="0" err="1"/>
              <a:t>Structural</a:t>
            </a:r>
            <a:endParaRPr lang="it-IT" dirty="0"/>
          </a:p>
        </p:txBody>
      </p:sp>
      <p:cxnSp>
        <p:nvCxnSpPr>
          <p:cNvPr id="27" name="Connettore 2 26"/>
          <p:cNvCxnSpPr>
            <a:stCxn id="13" idx="2"/>
          </p:cNvCxnSpPr>
          <p:nvPr/>
        </p:nvCxnSpPr>
        <p:spPr>
          <a:xfrm>
            <a:off x="6557736" y="3672667"/>
            <a:ext cx="934983" cy="2748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CasellaDiTesto 27"/>
          <p:cNvSpPr txBox="1"/>
          <p:nvPr/>
        </p:nvSpPr>
        <p:spPr>
          <a:xfrm>
            <a:off x="3251509" y="5329187"/>
            <a:ext cx="2204887" cy="369332"/>
          </a:xfrm>
          <a:prstGeom prst="rect">
            <a:avLst/>
          </a:prstGeom>
          <a:noFill/>
          <a:ln>
            <a:solidFill>
              <a:srgbClr val="800000"/>
            </a:solidFill>
          </a:ln>
        </p:spPr>
        <p:txBody>
          <a:bodyPr wrap="square" rtlCol="0">
            <a:spAutoFit/>
          </a:bodyPr>
          <a:lstStyle/>
          <a:p>
            <a:pPr algn="ctr"/>
            <a:r>
              <a:rPr lang="it-IT" dirty="0" err="1"/>
              <a:t>Formal</a:t>
            </a:r>
            <a:r>
              <a:rPr lang="it-IT" dirty="0"/>
              <a:t>/</a:t>
            </a:r>
            <a:r>
              <a:rPr lang="it-IT" dirty="0" err="1"/>
              <a:t>Informal</a:t>
            </a:r>
            <a:endParaRPr lang="it-IT" dirty="0"/>
          </a:p>
        </p:txBody>
      </p:sp>
      <p:cxnSp>
        <p:nvCxnSpPr>
          <p:cNvPr id="32" name="Connettore 2 31"/>
          <p:cNvCxnSpPr/>
          <p:nvPr/>
        </p:nvCxnSpPr>
        <p:spPr>
          <a:xfrm>
            <a:off x="4228360" y="5000726"/>
            <a:ext cx="0" cy="3284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91935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2000" fill="hold"/>
                                        <p:tgtEl>
                                          <p:spTgt spid="17"/>
                                        </p:tgtEl>
                                        <p:attrNameLst>
                                          <p:attrName>ppt_w</p:attrName>
                                        </p:attrNameLst>
                                      </p:cBhvr>
                                      <p:tavLst>
                                        <p:tav tm="0">
                                          <p:val>
                                            <p:fltVal val="0"/>
                                          </p:val>
                                        </p:tav>
                                        <p:tav tm="100000">
                                          <p:val>
                                            <p:strVal val="#ppt_w"/>
                                          </p:val>
                                        </p:tav>
                                      </p:tavLst>
                                    </p:anim>
                                    <p:anim calcmode="lin" valueType="num">
                                      <p:cBhvr>
                                        <p:cTn id="8" dur="20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2000" fill="hold"/>
                                        <p:tgtEl>
                                          <p:spTgt spid="15"/>
                                        </p:tgtEl>
                                        <p:attrNameLst>
                                          <p:attrName>ppt_w</p:attrName>
                                        </p:attrNameLst>
                                      </p:cBhvr>
                                      <p:tavLst>
                                        <p:tav tm="0">
                                          <p:val>
                                            <p:fltVal val="0"/>
                                          </p:val>
                                        </p:tav>
                                        <p:tav tm="100000">
                                          <p:val>
                                            <p:strVal val="#ppt_w"/>
                                          </p:val>
                                        </p:tav>
                                      </p:tavLst>
                                    </p:anim>
                                    <p:anim calcmode="lin" valueType="num">
                                      <p:cBhvr>
                                        <p:cTn id="14" dur="20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000" fill="hold"/>
                                        <p:tgtEl>
                                          <p:spTgt spid="18"/>
                                        </p:tgtEl>
                                        <p:attrNameLst>
                                          <p:attrName>ppt_w</p:attrName>
                                        </p:attrNameLst>
                                      </p:cBhvr>
                                      <p:tavLst>
                                        <p:tav tm="0">
                                          <p:val>
                                            <p:fltVal val="0"/>
                                          </p:val>
                                        </p:tav>
                                        <p:tav tm="100000">
                                          <p:val>
                                            <p:strVal val="#ppt_w"/>
                                          </p:val>
                                        </p:tav>
                                      </p:tavLst>
                                    </p:anim>
                                    <p:anim calcmode="lin" valueType="num">
                                      <p:cBhvr>
                                        <p:cTn id="20" dur="20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2000" fill="hold"/>
                                        <p:tgtEl>
                                          <p:spTgt spid="16"/>
                                        </p:tgtEl>
                                        <p:attrNameLst>
                                          <p:attrName>ppt_w</p:attrName>
                                        </p:attrNameLst>
                                      </p:cBhvr>
                                      <p:tavLst>
                                        <p:tav tm="0">
                                          <p:val>
                                            <p:fltVal val="0"/>
                                          </p:val>
                                        </p:tav>
                                        <p:tav tm="100000">
                                          <p:val>
                                            <p:strVal val="#ppt_w"/>
                                          </p:val>
                                        </p:tav>
                                      </p:tavLst>
                                    </p:anim>
                                    <p:anim calcmode="lin" valueType="num">
                                      <p:cBhvr>
                                        <p:cTn id="26" dur="20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left)">
                                      <p:cBhvr>
                                        <p:cTn id="31" dur="1000"/>
                                        <p:tgtEl>
                                          <p:spTgt spid="21"/>
                                        </p:tgtEl>
                                      </p:cBhvr>
                                    </p:animEffect>
                                  </p:childTnLst>
                                </p:cTn>
                              </p:par>
                            </p:childTnLst>
                          </p:cTn>
                        </p:par>
                        <p:par>
                          <p:cTn id="32" fill="hold">
                            <p:stCondLst>
                              <p:cond delay="1000"/>
                            </p:stCondLst>
                            <p:childTnLst>
                              <p:par>
                                <p:cTn id="33" presetID="55" presetClass="entr" presetSubtype="0"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strVal val="#ppt_w*0.70"/>
                                          </p:val>
                                        </p:tav>
                                        <p:tav tm="100000">
                                          <p:val>
                                            <p:strVal val="#ppt_w"/>
                                          </p:val>
                                        </p:tav>
                                      </p:tavLst>
                                    </p:anim>
                                    <p:anim calcmode="lin" valueType="num">
                                      <p:cBhvr>
                                        <p:cTn id="36" dur="1000" fill="hold"/>
                                        <p:tgtEl>
                                          <p:spTgt spid="19"/>
                                        </p:tgtEl>
                                        <p:attrNameLst>
                                          <p:attrName>ppt_h</p:attrName>
                                        </p:attrNameLst>
                                      </p:cBhvr>
                                      <p:tavLst>
                                        <p:tav tm="0">
                                          <p:val>
                                            <p:strVal val="#ppt_h"/>
                                          </p:val>
                                        </p:tav>
                                        <p:tav tm="100000">
                                          <p:val>
                                            <p:strVal val="#ppt_h"/>
                                          </p:val>
                                        </p:tav>
                                      </p:tavLst>
                                    </p:anim>
                                    <p:animEffect transition="in" filter="fad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1000"/>
                                        <p:tgtEl>
                                          <p:spTgt spid="24"/>
                                        </p:tgtEl>
                                      </p:cBhvr>
                                    </p:animEffect>
                                  </p:childTnLst>
                                </p:cTn>
                              </p:par>
                            </p:childTnLst>
                          </p:cTn>
                        </p:par>
                        <p:par>
                          <p:cTn id="43" fill="hold">
                            <p:stCondLst>
                              <p:cond delay="1000"/>
                            </p:stCondLst>
                            <p:childTnLst>
                              <p:par>
                                <p:cTn id="44" presetID="55" presetClass="entr" presetSubtype="0"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2000" fill="hold"/>
                                        <p:tgtEl>
                                          <p:spTgt spid="22"/>
                                        </p:tgtEl>
                                        <p:attrNameLst>
                                          <p:attrName>ppt_w</p:attrName>
                                        </p:attrNameLst>
                                      </p:cBhvr>
                                      <p:tavLst>
                                        <p:tav tm="0">
                                          <p:val>
                                            <p:strVal val="#ppt_w*0.70"/>
                                          </p:val>
                                        </p:tav>
                                        <p:tav tm="100000">
                                          <p:val>
                                            <p:strVal val="#ppt_w"/>
                                          </p:val>
                                        </p:tav>
                                      </p:tavLst>
                                    </p:anim>
                                    <p:anim calcmode="lin" valueType="num">
                                      <p:cBhvr>
                                        <p:cTn id="47" dur="2000" fill="hold"/>
                                        <p:tgtEl>
                                          <p:spTgt spid="22"/>
                                        </p:tgtEl>
                                        <p:attrNameLst>
                                          <p:attrName>ppt_h</p:attrName>
                                        </p:attrNameLst>
                                      </p:cBhvr>
                                      <p:tavLst>
                                        <p:tav tm="0">
                                          <p:val>
                                            <p:strVal val="#ppt_h"/>
                                          </p:val>
                                        </p:tav>
                                        <p:tav tm="100000">
                                          <p:val>
                                            <p:strVal val="#ppt_h"/>
                                          </p:val>
                                        </p:tav>
                                      </p:tavLst>
                                    </p:anim>
                                    <p:animEffect transition="in" filter="fade">
                                      <p:cBhvr>
                                        <p:cTn id="48" dur="2000"/>
                                        <p:tgtEl>
                                          <p:spTgt spid="2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wipe(up)">
                                      <p:cBhvr>
                                        <p:cTn id="53" dur="1000"/>
                                        <p:tgtEl>
                                          <p:spTgt spid="27"/>
                                        </p:tgtEl>
                                      </p:cBhvr>
                                    </p:animEffect>
                                  </p:childTnLst>
                                </p:cTn>
                              </p:par>
                            </p:childTnLst>
                          </p:cTn>
                        </p:par>
                        <p:par>
                          <p:cTn id="54" fill="hold">
                            <p:stCondLst>
                              <p:cond delay="1000"/>
                            </p:stCondLst>
                            <p:childTnLst>
                              <p:par>
                                <p:cTn id="55" presetID="55"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2000" fill="hold"/>
                                        <p:tgtEl>
                                          <p:spTgt spid="25"/>
                                        </p:tgtEl>
                                        <p:attrNameLst>
                                          <p:attrName>ppt_w</p:attrName>
                                        </p:attrNameLst>
                                      </p:cBhvr>
                                      <p:tavLst>
                                        <p:tav tm="0">
                                          <p:val>
                                            <p:strVal val="#ppt_w*0.70"/>
                                          </p:val>
                                        </p:tav>
                                        <p:tav tm="100000">
                                          <p:val>
                                            <p:strVal val="#ppt_w"/>
                                          </p:val>
                                        </p:tav>
                                      </p:tavLst>
                                    </p:anim>
                                    <p:anim calcmode="lin" valueType="num">
                                      <p:cBhvr>
                                        <p:cTn id="58" dur="2000" fill="hold"/>
                                        <p:tgtEl>
                                          <p:spTgt spid="25"/>
                                        </p:tgtEl>
                                        <p:attrNameLst>
                                          <p:attrName>ppt_h</p:attrName>
                                        </p:attrNameLst>
                                      </p:cBhvr>
                                      <p:tavLst>
                                        <p:tav tm="0">
                                          <p:val>
                                            <p:strVal val="#ppt_h"/>
                                          </p:val>
                                        </p:tav>
                                        <p:tav tm="100000">
                                          <p:val>
                                            <p:strVal val="#ppt_h"/>
                                          </p:val>
                                        </p:tav>
                                      </p:tavLst>
                                    </p:anim>
                                    <p:animEffect transition="in" filter="fade">
                                      <p:cBhvr>
                                        <p:cTn id="59" dur="2000"/>
                                        <p:tgtEl>
                                          <p:spTgt spid="2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wipe(up)">
                                      <p:cBhvr>
                                        <p:cTn id="64" dur="1000"/>
                                        <p:tgtEl>
                                          <p:spTgt spid="32"/>
                                        </p:tgtEl>
                                      </p:cBhvr>
                                    </p:animEffect>
                                  </p:childTnLst>
                                </p:cTn>
                              </p:par>
                            </p:childTnLst>
                          </p:cTn>
                        </p:par>
                        <p:par>
                          <p:cTn id="65" fill="hold">
                            <p:stCondLst>
                              <p:cond delay="1000"/>
                            </p:stCondLst>
                            <p:childTnLst>
                              <p:par>
                                <p:cTn id="66" presetID="55" presetClass="entr" presetSubtype="0"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2000" fill="hold"/>
                                        <p:tgtEl>
                                          <p:spTgt spid="28"/>
                                        </p:tgtEl>
                                        <p:attrNameLst>
                                          <p:attrName>ppt_w</p:attrName>
                                        </p:attrNameLst>
                                      </p:cBhvr>
                                      <p:tavLst>
                                        <p:tav tm="0">
                                          <p:val>
                                            <p:strVal val="#ppt_w*0.70"/>
                                          </p:val>
                                        </p:tav>
                                        <p:tav tm="100000">
                                          <p:val>
                                            <p:strVal val="#ppt_w"/>
                                          </p:val>
                                        </p:tav>
                                      </p:tavLst>
                                    </p:anim>
                                    <p:anim calcmode="lin" valueType="num">
                                      <p:cBhvr>
                                        <p:cTn id="69" dur="2000" fill="hold"/>
                                        <p:tgtEl>
                                          <p:spTgt spid="28"/>
                                        </p:tgtEl>
                                        <p:attrNameLst>
                                          <p:attrName>ppt_h</p:attrName>
                                        </p:attrNameLst>
                                      </p:cBhvr>
                                      <p:tavLst>
                                        <p:tav tm="0">
                                          <p:val>
                                            <p:strVal val="#ppt_h"/>
                                          </p:val>
                                        </p:tav>
                                        <p:tav tm="100000">
                                          <p:val>
                                            <p:strVal val="#ppt_h"/>
                                          </p:val>
                                        </p:tav>
                                      </p:tavLst>
                                    </p:anim>
                                    <p:animEffect transition="in" filter="fade">
                                      <p:cBhvr>
                                        <p:cTn id="70"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5" grpId="0" animBg="1"/>
      <p:bldP spid="2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13955" y="0"/>
            <a:ext cx="9144000" cy="6919242"/>
          </a:xfrm>
          <a:prstGeom prst="rect">
            <a:avLst/>
          </a:prstGeom>
        </p:spPr>
      </p:pic>
      <p:sp>
        <p:nvSpPr>
          <p:cNvPr id="3" name="CasellaDiTesto 2"/>
          <p:cNvSpPr txBox="1"/>
          <p:nvPr/>
        </p:nvSpPr>
        <p:spPr>
          <a:xfrm>
            <a:off x="3935305" y="437359"/>
            <a:ext cx="3507173" cy="707886"/>
          </a:xfrm>
          <a:prstGeom prst="rect">
            <a:avLst/>
          </a:prstGeom>
          <a:solidFill>
            <a:srgbClr val="C3D69B"/>
          </a:solidFill>
        </p:spPr>
        <p:txBody>
          <a:bodyPr wrap="square" rtlCol="0">
            <a:spAutoFit/>
          </a:bodyPr>
          <a:lstStyle/>
          <a:p>
            <a:pPr algn="ctr"/>
            <a:r>
              <a:rPr lang="en-GB" sz="2000" b="1" dirty="0">
                <a:solidFill>
                  <a:srgbClr val="000000"/>
                </a:solidFill>
              </a:rPr>
              <a:t>LOCAL GOVERNANCE</a:t>
            </a:r>
          </a:p>
          <a:p>
            <a:pPr algn="ctr"/>
            <a:r>
              <a:rPr lang="en-GB" sz="2000" b="1" dirty="0">
                <a:solidFill>
                  <a:srgbClr val="000000"/>
                </a:solidFill>
              </a:rPr>
              <a:t>COORDINATES</a:t>
            </a:r>
          </a:p>
        </p:txBody>
      </p:sp>
      <p:grpSp>
        <p:nvGrpSpPr>
          <p:cNvPr id="17" name="Gruppo 16"/>
          <p:cNvGrpSpPr/>
          <p:nvPr/>
        </p:nvGrpSpPr>
        <p:grpSpPr>
          <a:xfrm>
            <a:off x="3488745" y="1520197"/>
            <a:ext cx="1869967" cy="461665"/>
            <a:chOff x="3251510" y="1774603"/>
            <a:chExt cx="1869967" cy="461665"/>
          </a:xfrm>
        </p:grpSpPr>
        <p:sp>
          <p:nvSpPr>
            <p:cNvPr id="6" name="CasellaDiTesto 5"/>
            <p:cNvSpPr txBox="1"/>
            <p:nvPr/>
          </p:nvSpPr>
          <p:spPr>
            <a:xfrm>
              <a:off x="3251510" y="1842292"/>
              <a:ext cx="1869967" cy="369332"/>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ettangolo 7"/>
            <p:cNvSpPr/>
            <p:nvPr/>
          </p:nvSpPr>
          <p:spPr>
            <a:xfrm>
              <a:off x="3734005" y="1774603"/>
              <a:ext cx="838691" cy="461665"/>
            </a:xfrm>
            <a:prstGeom prst="rect">
              <a:avLst/>
            </a:prstGeom>
            <a:noFill/>
          </p:spPr>
          <p:txBody>
            <a:bodyPr wrap="none" lIns="91440" tIns="45720" rIns="91440" bIns="45720">
              <a:spAutoFit/>
            </a:bodyPr>
            <a:lstStyle/>
            <a:p>
              <a:pPr algn="ctr"/>
              <a:r>
                <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rPr>
                <a:t>TASK</a:t>
              </a:r>
            </a:p>
          </p:txBody>
        </p:sp>
      </p:grpSp>
      <p:sp>
        <p:nvSpPr>
          <p:cNvPr id="4" name="CasellaDiTesto 3"/>
          <p:cNvSpPr txBox="1"/>
          <p:nvPr/>
        </p:nvSpPr>
        <p:spPr>
          <a:xfrm>
            <a:off x="767524" y="2330769"/>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err="1"/>
              <a:t>Lobbyng</a:t>
            </a:r>
            <a:endParaRPr lang="it-IT" dirty="0"/>
          </a:p>
        </p:txBody>
      </p:sp>
      <p:sp>
        <p:nvSpPr>
          <p:cNvPr id="7" name="CasellaDiTesto 6"/>
          <p:cNvSpPr txBox="1"/>
          <p:nvPr/>
        </p:nvSpPr>
        <p:spPr>
          <a:xfrm>
            <a:off x="3056140" y="2330769"/>
            <a:ext cx="5358712" cy="369332"/>
          </a:xfrm>
          <a:prstGeom prst="rect">
            <a:avLst/>
          </a:prstGeom>
          <a:noFill/>
          <a:ln>
            <a:solidFill>
              <a:srgbClr val="800000"/>
            </a:solidFill>
          </a:ln>
        </p:spPr>
        <p:txBody>
          <a:bodyPr wrap="square" rtlCol="0">
            <a:spAutoFit/>
          </a:bodyPr>
          <a:lstStyle/>
          <a:p>
            <a:r>
              <a:rPr lang="it-IT" dirty="0"/>
              <a:t>Bottom-up pressure for </a:t>
            </a:r>
            <a:r>
              <a:rPr lang="it-IT" dirty="0" err="1"/>
              <a:t>influencing</a:t>
            </a:r>
            <a:r>
              <a:rPr lang="it-IT" dirty="0"/>
              <a:t> </a:t>
            </a:r>
            <a:r>
              <a:rPr lang="it-IT" dirty="0" err="1"/>
              <a:t>decision</a:t>
            </a:r>
            <a:r>
              <a:rPr lang="it-IT" dirty="0"/>
              <a:t> </a:t>
            </a:r>
            <a:r>
              <a:rPr lang="it-IT" dirty="0" err="1"/>
              <a:t>makers</a:t>
            </a:r>
            <a:endParaRPr lang="it-IT" dirty="0"/>
          </a:p>
        </p:txBody>
      </p:sp>
      <p:sp>
        <p:nvSpPr>
          <p:cNvPr id="29" name="CasellaDiTesto 28"/>
          <p:cNvSpPr txBox="1"/>
          <p:nvPr/>
        </p:nvSpPr>
        <p:spPr>
          <a:xfrm>
            <a:off x="767524" y="3153096"/>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err="1"/>
              <a:t>Consulting</a:t>
            </a:r>
            <a:endParaRPr lang="it-IT" dirty="0"/>
          </a:p>
        </p:txBody>
      </p:sp>
      <p:sp>
        <p:nvSpPr>
          <p:cNvPr id="30" name="CasellaDiTesto 29"/>
          <p:cNvSpPr txBox="1"/>
          <p:nvPr/>
        </p:nvSpPr>
        <p:spPr>
          <a:xfrm>
            <a:off x="3056140" y="3027483"/>
            <a:ext cx="5358712" cy="646331"/>
          </a:xfrm>
          <a:prstGeom prst="rect">
            <a:avLst/>
          </a:prstGeom>
          <a:noFill/>
          <a:ln>
            <a:solidFill>
              <a:srgbClr val="800000"/>
            </a:solidFill>
          </a:ln>
        </p:spPr>
        <p:txBody>
          <a:bodyPr wrap="square" rtlCol="0">
            <a:spAutoFit/>
          </a:bodyPr>
          <a:lstStyle/>
          <a:p>
            <a:r>
              <a:rPr lang="it-IT" dirty="0" err="1"/>
              <a:t>Decision</a:t>
            </a:r>
            <a:r>
              <a:rPr lang="it-IT" dirty="0"/>
              <a:t> </a:t>
            </a:r>
            <a:r>
              <a:rPr lang="it-IT" dirty="0" err="1"/>
              <a:t>makers</a:t>
            </a:r>
            <a:r>
              <a:rPr lang="it-IT" dirty="0"/>
              <a:t> </a:t>
            </a:r>
            <a:r>
              <a:rPr lang="it-IT" dirty="0" err="1"/>
              <a:t>consult</a:t>
            </a:r>
            <a:r>
              <a:rPr lang="it-IT" dirty="0"/>
              <a:t> </a:t>
            </a:r>
            <a:r>
              <a:rPr lang="it-IT" dirty="0" err="1"/>
              <a:t>other</a:t>
            </a:r>
            <a:r>
              <a:rPr lang="it-IT" dirty="0"/>
              <a:t> </a:t>
            </a:r>
            <a:r>
              <a:rPr lang="it-IT" dirty="0" err="1"/>
              <a:t>actors</a:t>
            </a:r>
            <a:r>
              <a:rPr lang="it-IT" dirty="0"/>
              <a:t>, and take </a:t>
            </a:r>
            <a:r>
              <a:rPr lang="it-IT" dirty="0" err="1"/>
              <a:t>decisions</a:t>
            </a:r>
            <a:r>
              <a:rPr lang="it-IT" dirty="0"/>
              <a:t> </a:t>
            </a:r>
            <a:r>
              <a:rPr lang="it-IT" dirty="0" err="1"/>
              <a:t>accordingly</a:t>
            </a:r>
            <a:r>
              <a:rPr lang="it-IT" dirty="0"/>
              <a:t> (or </a:t>
            </a:r>
            <a:r>
              <a:rPr lang="it-IT" dirty="0" err="1"/>
              <a:t>not</a:t>
            </a:r>
            <a:r>
              <a:rPr lang="it-IT" dirty="0"/>
              <a:t>)</a:t>
            </a:r>
          </a:p>
        </p:txBody>
      </p:sp>
      <p:sp>
        <p:nvSpPr>
          <p:cNvPr id="31" name="CasellaDiTesto 30"/>
          <p:cNvSpPr txBox="1"/>
          <p:nvPr/>
        </p:nvSpPr>
        <p:spPr>
          <a:xfrm>
            <a:off x="781479" y="4094592"/>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Semi-</a:t>
            </a:r>
            <a:r>
              <a:rPr lang="it-IT" dirty="0" err="1"/>
              <a:t>decisional</a:t>
            </a:r>
            <a:endParaRPr lang="it-IT" dirty="0"/>
          </a:p>
        </p:txBody>
      </p:sp>
      <p:sp>
        <p:nvSpPr>
          <p:cNvPr id="33" name="CasellaDiTesto 32"/>
          <p:cNvSpPr txBox="1"/>
          <p:nvPr/>
        </p:nvSpPr>
        <p:spPr>
          <a:xfrm>
            <a:off x="3070095" y="3913151"/>
            <a:ext cx="5358712" cy="923330"/>
          </a:xfrm>
          <a:prstGeom prst="rect">
            <a:avLst/>
          </a:prstGeom>
          <a:noFill/>
          <a:ln>
            <a:solidFill>
              <a:srgbClr val="800000"/>
            </a:solidFill>
          </a:ln>
        </p:spPr>
        <p:txBody>
          <a:bodyPr wrap="square" rtlCol="0">
            <a:spAutoFit/>
          </a:bodyPr>
          <a:lstStyle/>
          <a:p>
            <a:r>
              <a:rPr lang="it-IT" dirty="0" err="1"/>
              <a:t>Decision</a:t>
            </a:r>
            <a:r>
              <a:rPr lang="it-IT" dirty="0"/>
              <a:t> makers </a:t>
            </a:r>
            <a:r>
              <a:rPr lang="it-IT" dirty="0" err="1"/>
              <a:t>entrust</a:t>
            </a:r>
            <a:r>
              <a:rPr lang="it-IT" dirty="0"/>
              <a:t> the governance </a:t>
            </a:r>
            <a:r>
              <a:rPr lang="it-IT" dirty="0" err="1"/>
              <a:t>mechanism</a:t>
            </a:r>
            <a:r>
              <a:rPr lang="it-IT" dirty="0"/>
              <a:t> </a:t>
            </a:r>
            <a:r>
              <a:rPr lang="it-IT" dirty="0" err="1"/>
              <a:t>decisions</a:t>
            </a:r>
            <a:r>
              <a:rPr lang="it-IT" dirty="0"/>
              <a:t> </a:t>
            </a:r>
            <a:r>
              <a:rPr lang="it-IT" dirty="0" err="1"/>
              <a:t>about</a:t>
            </a:r>
            <a:r>
              <a:rPr lang="it-IT" dirty="0"/>
              <a:t> some </a:t>
            </a:r>
            <a:r>
              <a:rPr lang="it-IT" dirty="0" err="1"/>
              <a:t>specific</a:t>
            </a:r>
            <a:r>
              <a:rPr lang="it-IT" dirty="0"/>
              <a:t> component of the public budget (</a:t>
            </a:r>
            <a:r>
              <a:rPr lang="it-IT" dirty="0" err="1"/>
              <a:t>participatory</a:t>
            </a:r>
            <a:r>
              <a:rPr lang="it-IT" dirty="0"/>
              <a:t> budgeting) </a:t>
            </a:r>
          </a:p>
        </p:txBody>
      </p:sp>
      <p:sp>
        <p:nvSpPr>
          <p:cNvPr id="34" name="CasellaDiTesto 33"/>
          <p:cNvSpPr txBox="1"/>
          <p:nvPr/>
        </p:nvSpPr>
        <p:spPr>
          <a:xfrm>
            <a:off x="767524" y="5148921"/>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Co-</a:t>
            </a:r>
            <a:r>
              <a:rPr lang="it-IT" dirty="0" err="1"/>
              <a:t>decisional</a:t>
            </a:r>
            <a:endParaRPr lang="it-IT" dirty="0"/>
          </a:p>
        </p:txBody>
      </p:sp>
      <p:sp>
        <p:nvSpPr>
          <p:cNvPr id="35" name="CasellaDiTesto 34"/>
          <p:cNvSpPr txBox="1"/>
          <p:nvPr/>
        </p:nvSpPr>
        <p:spPr>
          <a:xfrm>
            <a:off x="3056140" y="4995394"/>
            <a:ext cx="5358712" cy="646331"/>
          </a:xfrm>
          <a:prstGeom prst="rect">
            <a:avLst/>
          </a:prstGeom>
          <a:noFill/>
          <a:ln>
            <a:solidFill>
              <a:srgbClr val="800000"/>
            </a:solidFill>
          </a:ln>
        </p:spPr>
        <p:txBody>
          <a:bodyPr wrap="square" rtlCol="0">
            <a:spAutoFit/>
          </a:bodyPr>
          <a:lstStyle/>
          <a:p>
            <a:r>
              <a:rPr lang="it-IT" dirty="0"/>
              <a:t>The </a:t>
            </a:r>
            <a:r>
              <a:rPr lang="it-IT" dirty="0" err="1"/>
              <a:t>governance</a:t>
            </a:r>
            <a:r>
              <a:rPr lang="it-IT" dirty="0"/>
              <a:t> </a:t>
            </a:r>
            <a:r>
              <a:rPr lang="it-IT" dirty="0" err="1"/>
              <a:t>mechanism</a:t>
            </a:r>
            <a:r>
              <a:rPr lang="it-IT" dirty="0"/>
              <a:t> include </a:t>
            </a:r>
            <a:r>
              <a:rPr lang="it-IT" dirty="0" err="1"/>
              <a:t>all</a:t>
            </a:r>
            <a:r>
              <a:rPr lang="it-IT" dirty="0"/>
              <a:t> the </a:t>
            </a:r>
            <a:r>
              <a:rPr lang="it-IT" dirty="0" err="1"/>
              <a:t>actors</a:t>
            </a:r>
            <a:r>
              <a:rPr lang="it-IT" dirty="0"/>
              <a:t> and </a:t>
            </a:r>
            <a:r>
              <a:rPr lang="it-IT" dirty="0" err="1"/>
              <a:t>they</a:t>
            </a:r>
            <a:r>
              <a:rPr lang="it-IT" dirty="0"/>
              <a:t> take </a:t>
            </a:r>
            <a:r>
              <a:rPr lang="it-IT" dirty="0" err="1"/>
              <a:t>decision</a:t>
            </a:r>
            <a:r>
              <a:rPr lang="it-IT" dirty="0"/>
              <a:t> on </a:t>
            </a:r>
            <a:r>
              <a:rPr lang="it-IT" dirty="0" err="1"/>
              <a:t>specific</a:t>
            </a:r>
            <a:r>
              <a:rPr lang="it-IT" dirty="0"/>
              <a:t> </a:t>
            </a:r>
            <a:r>
              <a:rPr lang="it-IT" dirty="0" err="1"/>
              <a:t>issues</a:t>
            </a:r>
            <a:endParaRPr lang="it-IT" dirty="0"/>
          </a:p>
        </p:txBody>
      </p:sp>
    </p:spTree>
    <p:extLst>
      <p:ext uri="{BB962C8B-B14F-4D97-AF65-F5344CB8AC3E}">
        <p14:creationId xmlns:p14="http://schemas.microsoft.com/office/powerpoint/2010/main" val="41189182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strVal val="#ppt_w*0.70"/>
                                          </p:val>
                                        </p:tav>
                                        <p:tav tm="100000">
                                          <p:val>
                                            <p:strVal val="#ppt_w"/>
                                          </p:val>
                                        </p:tav>
                                      </p:tavLst>
                                    </p:anim>
                                    <p:anim calcmode="lin" valueType="num">
                                      <p:cBhvr>
                                        <p:cTn id="20" dur="1000" fill="hold"/>
                                        <p:tgtEl>
                                          <p:spTgt spid="29"/>
                                        </p:tgtEl>
                                        <p:attrNameLst>
                                          <p:attrName>ppt_h</p:attrName>
                                        </p:attrNameLst>
                                      </p:cBhvr>
                                      <p:tavLst>
                                        <p:tav tm="0">
                                          <p:val>
                                            <p:strVal val="#ppt_h"/>
                                          </p:val>
                                        </p:tav>
                                        <p:tav tm="100000">
                                          <p:val>
                                            <p:strVal val="#ppt_h"/>
                                          </p:val>
                                        </p:tav>
                                      </p:tavLst>
                                    </p:anim>
                                    <p:animEffect transition="in" filter="fade">
                                      <p:cBhvr>
                                        <p:cTn id="21" dur="10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1000" fill="hold"/>
                                        <p:tgtEl>
                                          <p:spTgt spid="31"/>
                                        </p:tgtEl>
                                        <p:attrNameLst>
                                          <p:attrName>ppt_w</p:attrName>
                                        </p:attrNameLst>
                                      </p:cBhvr>
                                      <p:tavLst>
                                        <p:tav tm="0">
                                          <p:val>
                                            <p:strVal val="#ppt_w*0.70"/>
                                          </p:val>
                                        </p:tav>
                                        <p:tav tm="100000">
                                          <p:val>
                                            <p:strVal val="#ppt_w"/>
                                          </p:val>
                                        </p:tav>
                                      </p:tavLst>
                                    </p:anim>
                                    <p:anim calcmode="lin" valueType="num">
                                      <p:cBhvr>
                                        <p:cTn id="32" dur="1000" fill="hold"/>
                                        <p:tgtEl>
                                          <p:spTgt spid="31"/>
                                        </p:tgtEl>
                                        <p:attrNameLst>
                                          <p:attrName>ppt_h</p:attrName>
                                        </p:attrNameLst>
                                      </p:cBhvr>
                                      <p:tavLst>
                                        <p:tav tm="0">
                                          <p:val>
                                            <p:strVal val="#ppt_h"/>
                                          </p:val>
                                        </p:tav>
                                        <p:tav tm="100000">
                                          <p:val>
                                            <p:strVal val="#ppt_h"/>
                                          </p:val>
                                        </p:tav>
                                      </p:tavLst>
                                    </p:anim>
                                    <p:animEffect transition="in" filter="fade">
                                      <p:cBhvr>
                                        <p:cTn id="33" dur="1000"/>
                                        <p:tgtEl>
                                          <p:spTgt spid="3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wipe(left)">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p:cTn id="43" dur="1000" fill="hold"/>
                                        <p:tgtEl>
                                          <p:spTgt spid="34"/>
                                        </p:tgtEl>
                                        <p:attrNameLst>
                                          <p:attrName>ppt_w</p:attrName>
                                        </p:attrNameLst>
                                      </p:cBhvr>
                                      <p:tavLst>
                                        <p:tav tm="0">
                                          <p:val>
                                            <p:strVal val="#ppt_w*0.70"/>
                                          </p:val>
                                        </p:tav>
                                        <p:tav tm="100000">
                                          <p:val>
                                            <p:strVal val="#ppt_w"/>
                                          </p:val>
                                        </p:tav>
                                      </p:tavLst>
                                    </p:anim>
                                    <p:anim calcmode="lin" valueType="num">
                                      <p:cBhvr>
                                        <p:cTn id="44" dur="1000" fill="hold"/>
                                        <p:tgtEl>
                                          <p:spTgt spid="34"/>
                                        </p:tgtEl>
                                        <p:attrNameLst>
                                          <p:attrName>ppt_h</p:attrName>
                                        </p:attrNameLst>
                                      </p:cBhvr>
                                      <p:tavLst>
                                        <p:tav tm="0">
                                          <p:val>
                                            <p:strVal val="#ppt_h"/>
                                          </p:val>
                                        </p:tav>
                                        <p:tav tm="100000">
                                          <p:val>
                                            <p:strVal val="#ppt_h"/>
                                          </p:val>
                                        </p:tav>
                                      </p:tavLst>
                                    </p:anim>
                                    <p:animEffect transition="in" filter="fade">
                                      <p:cBhvr>
                                        <p:cTn id="45" dur="10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wipe(left)">
                                      <p:cBhvr>
                                        <p:cTn id="5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29" grpId="0" animBg="1"/>
      <p:bldP spid="30" grpId="0" animBg="1"/>
      <p:bldP spid="31" grpId="0" animBg="1"/>
      <p:bldP spid="33" grpId="0" animBg="1"/>
      <p:bldP spid="34" grpId="0" animBg="1"/>
      <p:bldP spid="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3955" y="0"/>
            <a:ext cx="9144000" cy="6919242"/>
          </a:xfrm>
          <a:prstGeom prst="rect">
            <a:avLst/>
          </a:prstGeom>
        </p:spPr>
      </p:pic>
      <p:grpSp>
        <p:nvGrpSpPr>
          <p:cNvPr id="5" name="Gruppo 4"/>
          <p:cNvGrpSpPr/>
          <p:nvPr/>
        </p:nvGrpSpPr>
        <p:grpSpPr>
          <a:xfrm>
            <a:off x="3159498" y="1401979"/>
            <a:ext cx="2210559" cy="461665"/>
            <a:chOff x="669839" y="3244271"/>
            <a:chExt cx="2210559" cy="461665"/>
          </a:xfrm>
        </p:grpSpPr>
        <p:sp>
          <p:nvSpPr>
            <p:cNvPr id="6" name="CasellaDiTesto 5"/>
            <p:cNvSpPr txBox="1"/>
            <p:nvPr/>
          </p:nvSpPr>
          <p:spPr>
            <a:xfrm>
              <a:off x="669839" y="3338614"/>
              <a:ext cx="2204885" cy="335757"/>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ttangolo 6"/>
            <p:cNvSpPr/>
            <p:nvPr/>
          </p:nvSpPr>
          <p:spPr>
            <a:xfrm>
              <a:off x="679405" y="3244271"/>
              <a:ext cx="2200993" cy="461665"/>
            </a:xfrm>
            <a:prstGeom prst="rect">
              <a:avLst/>
            </a:prstGeom>
            <a:noFill/>
          </p:spPr>
          <p:txBody>
            <a:bodyPr wrap="none" lIns="91440" tIns="45720" rIns="91440" bIns="45720">
              <a:spAutoFit/>
            </a:bodyPr>
            <a:lstStyle/>
            <a:p>
              <a:pPr algn="ctr"/>
              <a:r>
                <a:rPr lang="it-IT" sz="2400" b="1" dirty="0">
                  <a:ln w="12700">
                    <a:solidFill>
                      <a:schemeClr val="bg2"/>
                    </a:solidFill>
                    <a:prstDash val="solid"/>
                  </a:ln>
                  <a:solidFill>
                    <a:srgbClr val="800000"/>
                  </a:solidFill>
                  <a:effectLst>
                    <a:outerShdw blurRad="41275" dist="20320" dir="1800000" algn="tl" rotWithShape="0">
                      <a:srgbClr val="000000">
                        <a:alpha val="40000"/>
                      </a:srgbClr>
                    </a:outerShdw>
                  </a:effectLst>
                </a:rPr>
                <a:t>RELATIONSHIPS</a:t>
              </a:r>
              <a:endPar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endParaRPr>
            </a:p>
          </p:txBody>
        </p:sp>
      </p:grpSp>
      <p:sp>
        <p:nvSpPr>
          <p:cNvPr id="12" name="CasellaDiTesto 11"/>
          <p:cNvSpPr txBox="1"/>
          <p:nvPr/>
        </p:nvSpPr>
        <p:spPr>
          <a:xfrm>
            <a:off x="237234" y="2330769"/>
            <a:ext cx="2023472"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ONE-ONE</a:t>
            </a:r>
          </a:p>
        </p:txBody>
      </p:sp>
      <p:sp>
        <p:nvSpPr>
          <p:cNvPr id="13" name="CasellaDiTesto 12"/>
          <p:cNvSpPr txBox="1"/>
          <p:nvPr/>
        </p:nvSpPr>
        <p:spPr>
          <a:xfrm>
            <a:off x="2567715" y="2219113"/>
            <a:ext cx="3977169" cy="646331"/>
          </a:xfrm>
          <a:prstGeom prst="rect">
            <a:avLst/>
          </a:prstGeom>
          <a:noFill/>
          <a:ln>
            <a:solidFill>
              <a:srgbClr val="800000"/>
            </a:solidFill>
          </a:ln>
        </p:spPr>
        <p:txBody>
          <a:bodyPr wrap="square" rtlCol="0">
            <a:spAutoFit/>
          </a:bodyPr>
          <a:lstStyle/>
          <a:p>
            <a:r>
              <a:rPr lang="it-IT" dirty="0"/>
              <a:t>1 Public </a:t>
            </a:r>
            <a:r>
              <a:rPr lang="it-IT" dirty="0" err="1"/>
              <a:t>institution</a:t>
            </a:r>
            <a:r>
              <a:rPr lang="it-IT" dirty="0"/>
              <a:t> </a:t>
            </a:r>
            <a:r>
              <a:rPr lang="it-IT" dirty="0" err="1"/>
              <a:t>entrusts</a:t>
            </a:r>
            <a:r>
              <a:rPr lang="it-IT" dirty="0"/>
              <a:t> a task to 1 private </a:t>
            </a:r>
            <a:r>
              <a:rPr lang="it-IT" dirty="0" err="1"/>
              <a:t>actor</a:t>
            </a:r>
            <a:r>
              <a:rPr lang="it-IT" dirty="0"/>
              <a:t> </a:t>
            </a:r>
          </a:p>
        </p:txBody>
      </p:sp>
      <p:sp>
        <p:nvSpPr>
          <p:cNvPr id="14" name="CasellaDiTesto 13"/>
          <p:cNvSpPr txBox="1"/>
          <p:nvPr/>
        </p:nvSpPr>
        <p:spPr>
          <a:xfrm>
            <a:off x="251189" y="3488062"/>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ONE-MULTIPLE</a:t>
            </a:r>
          </a:p>
        </p:txBody>
      </p:sp>
      <p:sp>
        <p:nvSpPr>
          <p:cNvPr id="15" name="CasellaDiTesto 14"/>
          <p:cNvSpPr txBox="1"/>
          <p:nvPr/>
        </p:nvSpPr>
        <p:spPr>
          <a:xfrm>
            <a:off x="2595625" y="3362449"/>
            <a:ext cx="3949259" cy="646331"/>
          </a:xfrm>
          <a:prstGeom prst="rect">
            <a:avLst/>
          </a:prstGeom>
          <a:noFill/>
          <a:ln>
            <a:solidFill>
              <a:srgbClr val="800000"/>
            </a:solidFill>
          </a:ln>
        </p:spPr>
        <p:txBody>
          <a:bodyPr wrap="square" rtlCol="0">
            <a:spAutoFit/>
          </a:bodyPr>
          <a:lstStyle/>
          <a:p>
            <a:r>
              <a:rPr lang="it-IT" dirty="0"/>
              <a:t>1 Public </a:t>
            </a:r>
            <a:r>
              <a:rPr lang="it-IT" dirty="0" err="1"/>
              <a:t>institution</a:t>
            </a:r>
            <a:r>
              <a:rPr lang="it-IT" dirty="0"/>
              <a:t> </a:t>
            </a:r>
            <a:r>
              <a:rPr lang="it-IT" dirty="0" err="1"/>
              <a:t>entrusts</a:t>
            </a:r>
            <a:r>
              <a:rPr lang="it-IT" dirty="0"/>
              <a:t> a task to more </a:t>
            </a:r>
            <a:r>
              <a:rPr lang="it-IT" dirty="0" err="1"/>
              <a:t>than</a:t>
            </a:r>
            <a:r>
              <a:rPr lang="it-IT" dirty="0"/>
              <a:t> 1 private </a:t>
            </a:r>
            <a:r>
              <a:rPr lang="it-IT" dirty="0" err="1"/>
              <a:t>actor</a:t>
            </a:r>
            <a:r>
              <a:rPr lang="it-IT" dirty="0"/>
              <a:t> </a:t>
            </a:r>
          </a:p>
        </p:txBody>
      </p:sp>
      <p:sp>
        <p:nvSpPr>
          <p:cNvPr id="16" name="CasellaDiTesto 15"/>
          <p:cNvSpPr txBox="1"/>
          <p:nvPr/>
        </p:nvSpPr>
        <p:spPr>
          <a:xfrm>
            <a:off x="237235" y="4967486"/>
            <a:ext cx="2051381" cy="646331"/>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MULTI-STAKEHOLDERS</a:t>
            </a:r>
          </a:p>
        </p:txBody>
      </p:sp>
      <p:sp>
        <p:nvSpPr>
          <p:cNvPr id="17" name="CasellaDiTesto 16"/>
          <p:cNvSpPr txBox="1"/>
          <p:nvPr/>
        </p:nvSpPr>
        <p:spPr>
          <a:xfrm>
            <a:off x="2567715" y="4803227"/>
            <a:ext cx="3977169" cy="923330"/>
          </a:xfrm>
          <a:prstGeom prst="rect">
            <a:avLst/>
          </a:prstGeom>
          <a:noFill/>
          <a:ln>
            <a:solidFill>
              <a:srgbClr val="800000"/>
            </a:solidFill>
          </a:ln>
        </p:spPr>
        <p:txBody>
          <a:bodyPr wrap="square" rtlCol="0">
            <a:spAutoFit/>
          </a:bodyPr>
          <a:lstStyle/>
          <a:p>
            <a:r>
              <a:rPr lang="it-IT" dirty="0"/>
              <a:t>Public institutions, private and social </a:t>
            </a:r>
            <a:r>
              <a:rPr lang="it-IT" dirty="0" err="1"/>
              <a:t>sectors</a:t>
            </a:r>
            <a:r>
              <a:rPr lang="it-IT" dirty="0"/>
              <a:t> make en agreement for planning/</a:t>
            </a:r>
            <a:r>
              <a:rPr lang="it-IT" dirty="0" err="1"/>
              <a:t>implementing</a:t>
            </a:r>
            <a:r>
              <a:rPr lang="it-IT" dirty="0"/>
              <a:t> some actions</a:t>
            </a:r>
          </a:p>
        </p:txBody>
      </p:sp>
      <p:sp>
        <p:nvSpPr>
          <p:cNvPr id="18" name="CasellaDiTesto 17"/>
          <p:cNvSpPr txBox="1"/>
          <p:nvPr/>
        </p:nvSpPr>
        <p:spPr>
          <a:xfrm>
            <a:off x="6782119" y="2064584"/>
            <a:ext cx="2121158" cy="923330"/>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Waste or </a:t>
            </a:r>
            <a:r>
              <a:rPr lang="it-IT" i="1" dirty="0" err="1"/>
              <a:t>transportation</a:t>
            </a:r>
            <a:r>
              <a:rPr lang="it-IT" i="1" dirty="0"/>
              <a:t> management</a:t>
            </a:r>
          </a:p>
        </p:txBody>
      </p:sp>
      <p:sp>
        <p:nvSpPr>
          <p:cNvPr id="19" name="CasellaDiTesto 18"/>
          <p:cNvSpPr txBox="1"/>
          <p:nvPr/>
        </p:nvSpPr>
        <p:spPr>
          <a:xfrm>
            <a:off x="6782119" y="3249666"/>
            <a:ext cx="2121158" cy="923330"/>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garden </a:t>
            </a:r>
            <a:r>
              <a:rPr lang="it-IT" i="1" dirty="0" err="1"/>
              <a:t>maintenance</a:t>
            </a:r>
            <a:r>
              <a:rPr lang="it-IT" i="1" dirty="0"/>
              <a:t>, school food</a:t>
            </a:r>
          </a:p>
        </p:txBody>
      </p:sp>
      <p:sp>
        <p:nvSpPr>
          <p:cNvPr id="20" name="CasellaDiTesto 19"/>
          <p:cNvSpPr txBox="1"/>
          <p:nvPr/>
        </p:nvSpPr>
        <p:spPr>
          <a:xfrm>
            <a:off x="6782119" y="4439146"/>
            <a:ext cx="2121158" cy="1754326"/>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a:t>
            </a:r>
            <a:r>
              <a:rPr lang="it-IT" i="1" dirty="0" err="1"/>
              <a:t>local</a:t>
            </a:r>
            <a:r>
              <a:rPr lang="it-IT" i="1" dirty="0"/>
              <a:t> </a:t>
            </a:r>
            <a:r>
              <a:rPr lang="it-IT" i="1" dirty="0" err="1"/>
              <a:t>employment</a:t>
            </a:r>
            <a:r>
              <a:rPr lang="it-IT" i="1" dirty="0"/>
              <a:t>, or women  empowerment, </a:t>
            </a:r>
            <a:r>
              <a:rPr lang="it-IT" i="1" dirty="0" err="1"/>
              <a:t>program</a:t>
            </a:r>
            <a:r>
              <a:rPr lang="it-IT" i="1" dirty="0"/>
              <a:t> </a:t>
            </a:r>
            <a:r>
              <a:rPr lang="it-IT" i="1" dirty="0" err="1"/>
              <a:t>contract</a:t>
            </a:r>
            <a:r>
              <a:rPr lang="it-IT" i="1" dirty="0"/>
              <a:t>,</a:t>
            </a:r>
          </a:p>
          <a:p>
            <a:pPr algn="ctr"/>
            <a:r>
              <a:rPr lang="it-IT" i="1" dirty="0" err="1"/>
              <a:t>nagotiated</a:t>
            </a:r>
            <a:r>
              <a:rPr lang="it-IT" i="1" dirty="0"/>
              <a:t> planning</a:t>
            </a:r>
          </a:p>
        </p:txBody>
      </p:sp>
    </p:spTree>
    <p:extLst>
      <p:ext uri="{BB962C8B-B14F-4D97-AF65-F5344CB8AC3E}">
        <p14:creationId xmlns:p14="http://schemas.microsoft.com/office/powerpoint/2010/main" val="4264709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1000" fill="hold"/>
                                        <p:tgtEl>
                                          <p:spTgt spid="14"/>
                                        </p:tgtEl>
                                        <p:attrNameLst>
                                          <p:attrName>ppt_w</p:attrName>
                                        </p:attrNameLst>
                                      </p:cBhvr>
                                      <p:tavLst>
                                        <p:tav tm="0">
                                          <p:val>
                                            <p:strVal val="#ppt_w*0.70"/>
                                          </p:val>
                                        </p:tav>
                                        <p:tav tm="100000">
                                          <p:val>
                                            <p:strVal val="#ppt_w"/>
                                          </p:val>
                                        </p:tav>
                                      </p:tavLst>
                                    </p:anim>
                                    <p:anim calcmode="lin" valueType="num">
                                      <p:cBhvr>
                                        <p:cTn id="27" dur="1000" fill="hold"/>
                                        <p:tgtEl>
                                          <p:spTgt spid="14"/>
                                        </p:tgtEl>
                                        <p:attrNameLst>
                                          <p:attrName>ppt_h</p:attrName>
                                        </p:attrNameLst>
                                      </p:cBhvr>
                                      <p:tavLst>
                                        <p:tav tm="0">
                                          <p:val>
                                            <p:strVal val="#ppt_h"/>
                                          </p:val>
                                        </p:tav>
                                        <p:tav tm="100000">
                                          <p:val>
                                            <p:strVal val="#ppt_h"/>
                                          </p:val>
                                        </p:tav>
                                      </p:tavLst>
                                    </p:anim>
                                    <p:animEffect transition="in" filter="fade">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ppt_w</p:attrName>
                                        </p:attrNameLst>
                                      </p:cBhvr>
                                      <p:tavLst>
                                        <p:tav tm="0">
                                          <p:val>
                                            <p:strVal val="#ppt_w*0.70"/>
                                          </p:val>
                                        </p:tav>
                                        <p:tav tm="100000">
                                          <p:val>
                                            <p:strVal val="#ppt_w"/>
                                          </p:val>
                                        </p:tav>
                                      </p:tavLst>
                                    </p:anim>
                                    <p:anim calcmode="lin" valueType="num">
                                      <p:cBhvr>
                                        <p:cTn id="45" dur="1000" fill="hold"/>
                                        <p:tgtEl>
                                          <p:spTgt spid="16"/>
                                        </p:tgtEl>
                                        <p:attrNameLst>
                                          <p:attrName>ppt_h</p:attrName>
                                        </p:attrNameLst>
                                      </p:cBhvr>
                                      <p:tavLst>
                                        <p:tav tm="0">
                                          <p:val>
                                            <p:strVal val="#ppt_h"/>
                                          </p:val>
                                        </p:tav>
                                        <p:tav tm="100000">
                                          <p:val>
                                            <p:strVal val="#ppt_h"/>
                                          </p:val>
                                        </p:tav>
                                      </p:tavLst>
                                    </p:anim>
                                    <p:animEffect transition="in" filter="fade">
                                      <p:cBhvr>
                                        <p:cTn id="46" dur="10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23" presetClass="entr" presetSubtype="16"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p:cTn id="56" dur="500" fill="hold"/>
                                        <p:tgtEl>
                                          <p:spTgt spid="20"/>
                                        </p:tgtEl>
                                        <p:attrNameLst>
                                          <p:attrName>ppt_w</p:attrName>
                                        </p:attrNameLst>
                                      </p:cBhvr>
                                      <p:tavLst>
                                        <p:tav tm="0">
                                          <p:val>
                                            <p:fltVal val="0"/>
                                          </p:val>
                                        </p:tav>
                                        <p:tav tm="100000">
                                          <p:val>
                                            <p:strVal val="#ppt_w"/>
                                          </p:val>
                                        </p:tav>
                                      </p:tavLst>
                                    </p:anim>
                                    <p:anim calcmode="lin" valueType="num">
                                      <p:cBhvr>
                                        <p:cTn id="57" dur="500" fill="hold"/>
                                        <p:tgtEl>
                                          <p:spTgt spid="2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3955" y="0"/>
            <a:ext cx="9144000" cy="6919242"/>
          </a:xfrm>
          <a:prstGeom prst="rect">
            <a:avLst/>
          </a:prstGeom>
        </p:spPr>
      </p:pic>
      <p:grpSp>
        <p:nvGrpSpPr>
          <p:cNvPr id="5" name="Gruppo 4"/>
          <p:cNvGrpSpPr/>
          <p:nvPr/>
        </p:nvGrpSpPr>
        <p:grpSpPr>
          <a:xfrm>
            <a:off x="3159498" y="1401979"/>
            <a:ext cx="2204885" cy="461665"/>
            <a:chOff x="669839" y="3244271"/>
            <a:chExt cx="2204885" cy="461665"/>
          </a:xfrm>
        </p:grpSpPr>
        <p:sp>
          <p:nvSpPr>
            <p:cNvPr id="6" name="CasellaDiTesto 5"/>
            <p:cNvSpPr txBox="1"/>
            <p:nvPr/>
          </p:nvSpPr>
          <p:spPr>
            <a:xfrm>
              <a:off x="669839" y="3338614"/>
              <a:ext cx="2204885" cy="335757"/>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ttangolo 6"/>
            <p:cNvSpPr/>
            <p:nvPr/>
          </p:nvSpPr>
          <p:spPr>
            <a:xfrm>
              <a:off x="1154596" y="3244271"/>
              <a:ext cx="1250613" cy="461665"/>
            </a:xfrm>
            <a:prstGeom prst="rect">
              <a:avLst/>
            </a:prstGeom>
            <a:noFill/>
          </p:spPr>
          <p:txBody>
            <a:bodyPr wrap="none" lIns="91440" tIns="45720" rIns="91440" bIns="45720">
              <a:spAutoFit/>
            </a:bodyPr>
            <a:lstStyle/>
            <a:p>
              <a:pPr algn="ctr"/>
              <a:r>
                <a:rPr lang="it-IT" sz="2400" b="1" dirty="0">
                  <a:ln w="12700">
                    <a:solidFill>
                      <a:schemeClr val="bg2"/>
                    </a:solidFill>
                    <a:prstDash val="solid"/>
                  </a:ln>
                  <a:solidFill>
                    <a:srgbClr val="800000"/>
                  </a:solidFill>
                  <a:effectLst>
                    <a:outerShdw blurRad="41275" dist="20320" dir="1800000" algn="tl" rotWithShape="0">
                      <a:srgbClr val="000000">
                        <a:alpha val="40000"/>
                      </a:srgbClr>
                    </a:outerShdw>
                  </a:effectLst>
                </a:rPr>
                <a:t>NATURE</a:t>
              </a:r>
              <a:endPar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endParaRPr>
            </a:p>
          </p:txBody>
        </p:sp>
      </p:grpSp>
      <p:sp>
        <p:nvSpPr>
          <p:cNvPr id="12" name="CasellaDiTesto 11"/>
          <p:cNvSpPr txBox="1"/>
          <p:nvPr/>
        </p:nvSpPr>
        <p:spPr>
          <a:xfrm>
            <a:off x="348874" y="2637823"/>
            <a:ext cx="2023472"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CONTRACTUAL</a:t>
            </a:r>
          </a:p>
        </p:txBody>
      </p:sp>
      <p:sp>
        <p:nvSpPr>
          <p:cNvPr id="13" name="CasellaDiTesto 12"/>
          <p:cNvSpPr txBox="1"/>
          <p:nvPr/>
        </p:nvSpPr>
        <p:spPr>
          <a:xfrm>
            <a:off x="2553761" y="2484296"/>
            <a:ext cx="3265466" cy="646331"/>
          </a:xfrm>
          <a:prstGeom prst="rect">
            <a:avLst/>
          </a:prstGeom>
          <a:noFill/>
          <a:ln>
            <a:solidFill>
              <a:srgbClr val="800000"/>
            </a:solidFill>
          </a:ln>
        </p:spPr>
        <p:txBody>
          <a:bodyPr wrap="square" rtlCol="0">
            <a:spAutoFit/>
          </a:bodyPr>
          <a:lstStyle/>
          <a:p>
            <a:r>
              <a:rPr lang="it-IT" dirty="0"/>
              <a:t>The </a:t>
            </a:r>
            <a:r>
              <a:rPr lang="it-IT" dirty="0" err="1"/>
              <a:t>relationships</a:t>
            </a:r>
            <a:r>
              <a:rPr lang="it-IT" dirty="0"/>
              <a:t> are </a:t>
            </a:r>
            <a:r>
              <a:rPr lang="it-IT" dirty="0" err="1"/>
              <a:t>regulated</a:t>
            </a:r>
            <a:r>
              <a:rPr lang="it-IT" dirty="0"/>
              <a:t> by a </a:t>
            </a:r>
            <a:r>
              <a:rPr lang="it-IT" dirty="0" err="1"/>
              <a:t>legal</a:t>
            </a:r>
            <a:r>
              <a:rPr lang="it-IT" dirty="0"/>
              <a:t> </a:t>
            </a:r>
            <a:r>
              <a:rPr lang="it-IT" dirty="0" err="1"/>
              <a:t>contract</a:t>
            </a:r>
            <a:r>
              <a:rPr lang="it-IT" dirty="0"/>
              <a:t> </a:t>
            </a:r>
          </a:p>
        </p:txBody>
      </p:sp>
      <p:sp>
        <p:nvSpPr>
          <p:cNvPr id="14" name="CasellaDiTesto 13"/>
          <p:cNvSpPr txBox="1"/>
          <p:nvPr/>
        </p:nvSpPr>
        <p:spPr>
          <a:xfrm>
            <a:off x="320964" y="3962600"/>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STRUCTURAL</a:t>
            </a:r>
          </a:p>
        </p:txBody>
      </p:sp>
      <p:sp>
        <p:nvSpPr>
          <p:cNvPr id="15" name="CasellaDiTesto 14"/>
          <p:cNvSpPr txBox="1"/>
          <p:nvPr/>
        </p:nvSpPr>
        <p:spPr>
          <a:xfrm>
            <a:off x="2553762" y="3725331"/>
            <a:ext cx="3265466" cy="923330"/>
          </a:xfrm>
          <a:prstGeom prst="rect">
            <a:avLst/>
          </a:prstGeom>
          <a:noFill/>
          <a:ln>
            <a:solidFill>
              <a:srgbClr val="800000"/>
            </a:solidFill>
          </a:ln>
        </p:spPr>
        <p:txBody>
          <a:bodyPr wrap="square" rtlCol="0">
            <a:spAutoFit/>
          </a:bodyPr>
          <a:lstStyle/>
          <a:p>
            <a:r>
              <a:rPr lang="it-IT" dirty="0"/>
              <a:t>A new </a:t>
            </a:r>
            <a:r>
              <a:rPr lang="it-IT" dirty="0" err="1"/>
              <a:t>organisation</a:t>
            </a:r>
            <a:r>
              <a:rPr lang="it-IT" dirty="0"/>
              <a:t> </a:t>
            </a:r>
            <a:r>
              <a:rPr lang="it-IT" dirty="0" err="1"/>
              <a:t>is</a:t>
            </a:r>
            <a:r>
              <a:rPr lang="it-IT" dirty="0"/>
              <a:t> set up for </a:t>
            </a:r>
            <a:r>
              <a:rPr lang="it-IT" dirty="0" err="1"/>
              <a:t>managing</a:t>
            </a:r>
            <a:r>
              <a:rPr lang="it-IT" dirty="0"/>
              <a:t> the </a:t>
            </a:r>
            <a:r>
              <a:rPr lang="it-IT" dirty="0" err="1"/>
              <a:t>activities</a:t>
            </a:r>
            <a:r>
              <a:rPr lang="it-IT" dirty="0"/>
              <a:t> </a:t>
            </a:r>
            <a:r>
              <a:rPr lang="it-IT" dirty="0" err="1"/>
              <a:t>related</a:t>
            </a:r>
            <a:r>
              <a:rPr lang="it-IT" dirty="0"/>
              <a:t> to the task</a:t>
            </a:r>
          </a:p>
        </p:txBody>
      </p:sp>
      <p:sp>
        <p:nvSpPr>
          <p:cNvPr id="21" name="CasellaDiTesto 20"/>
          <p:cNvSpPr txBox="1"/>
          <p:nvPr/>
        </p:nvSpPr>
        <p:spPr>
          <a:xfrm>
            <a:off x="6042505" y="2576629"/>
            <a:ext cx="2358392"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Service </a:t>
            </a:r>
            <a:r>
              <a:rPr lang="it-IT" i="1" dirty="0" err="1"/>
              <a:t>contract</a:t>
            </a:r>
            <a:endParaRPr lang="it-IT" i="1" dirty="0"/>
          </a:p>
        </p:txBody>
      </p:sp>
      <p:sp>
        <p:nvSpPr>
          <p:cNvPr id="22" name="CasellaDiTesto 21"/>
          <p:cNvSpPr txBox="1"/>
          <p:nvPr/>
        </p:nvSpPr>
        <p:spPr>
          <a:xfrm>
            <a:off x="6056460" y="3697417"/>
            <a:ext cx="2358392" cy="923330"/>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Public Company,</a:t>
            </a:r>
          </a:p>
          <a:p>
            <a:pPr algn="ctr"/>
            <a:r>
              <a:rPr lang="it-IT" i="1" dirty="0" err="1"/>
              <a:t>Territorial</a:t>
            </a:r>
            <a:r>
              <a:rPr lang="it-IT" i="1" dirty="0"/>
              <a:t> </a:t>
            </a:r>
            <a:r>
              <a:rPr lang="it-IT" i="1" dirty="0" err="1"/>
              <a:t>Pact</a:t>
            </a:r>
            <a:r>
              <a:rPr lang="it-IT" i="1" dirty="0"/>
              <a:t>,</a:t>
            </a:r>
          </a:p>
          <a:p>
            <a:pPr algn="ctr"/>
            <a:r>
              <a:rPr lang="it-IT" i="1" dirty="0"/>
              <a:t>Development Agency</a:t>
            </a:r>
          </a:p>
        </p:txBody>
      </p:sp>
    </p:spTree>
    <p:extLst>
      <p:ext uri="{BB962C8B-B14F-4D97-AF65-F5344CB8AC3E}">
        <p14:creationId xmlns:p14="http://schemas.microsoft.com/office/powerpoint/2010/main" val="2299336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1000" fill="hold"/>
                                        <p:tgtEl>
                                          <p:spTgt spid="14"/>
                                        </p:tgtEl>
                                        <p:attrNameLst>
                                          <p:attrName>ppt_w</p:attrName>
                                        </p:attrNameLst>
                                      </p:cBhvr>
                                      <p:tavLst>
                                        <p:tav tm="0">
                                          <p:val>
                                            <p:strVal val="#ppt_w*0.70"/>
                                          </p:val>
                                        </p:tav>
                                        <p:tav tm="100000">
                                          <p:val>
                                            <p:strVal val="#ppt_w"/>
                                          </p:val>
                                        </p:tav>
                                      </p:tavLst>
                                    </p:anim>
                                    <p:anim calcmode="lin" valueType="num">
                                      <p:cBhvr>
                                        <p:cTn id="26" dur="1000" fill="hold"/>
                                        <p:tgtEl>
                                          <p:spTgt spid="14"/>
                                        </p:tgtEl>
                                        <p:attrNameLst>
                                          <p:attrName>ppt_h</p:attrName>
                                        </p:attrNameLst>
                                      </p:cBhvr>
                                      <p:tavLst>
                                        <p:tav tm="0">
                                          <p:val>
                                            <p:strVal val="#ppt_h"/>
                                          </p:val>
                                        </p:tav>
                                        <p:tav tm="100000">
                                          <p:val>
                                            <p:strVal val="#ppt_h"/>
                                          </p:val>
                                        </p:tav>
                                      </p:tavLst>
                                    </p:anim>
                                    <p:animEffect transition="in" filter="fade">
                                      <p:cBhvr>
                                        <p:cTn id="27" dur="1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1"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7586042" y="5000265"/>
            <a:ext cx="590428" cy="72937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37800" y="3991554"/>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37800" y="2983442"/>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37800" y="4999666"/>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37800" y="1831314"/>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37800" y="679186"/>
            <a:ext cx="809410" cy="792088"/>
          </a:xfrm>
          <a:prstGeom prst="rect">
            <a:avLst/>
          </a:prstGeom>
          <a:noFill/>
        </p:spPr>
      </p:pic>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2317512" y="1304226"/>
            <a:ext cx="1543050" cy="1619251"/>
          </a:xfrm>
          <a:prstGeom prst="rect">
            <a:avLst/>
          </a:prstGeom>
          <a:noFill/>
        </p:spPr>
      </p:pic>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493375" y="-47071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493375" y="-47071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pic>
        <p:nvPicPr>
          <p:cNvPr id="35" name="Picture 6" descr="http://sr.photos1.fotosearch.com/bthumb/CSP/CSP991/k12274670.jpg"/>
          <p:cNvPicPr>
            <a:picLocks noChangeAspect="1" noChangeArrowheads="1"/>
          </p:cNvPicPr>
          <p:nvPr/>
        </p:nvPicPr>
        <p:blipFill>
          <a:blip r:embed="rId5" cstate="print"/>
          <a:srcRect/>
          <a:stretch>
            <a:fillRect/>
          </a:stretch>
        </p:blipFill>
        <p:spPr bwMode="auto">
          <a:xfrm>
            <a:off x="2317512" y="3132852"/>
            <a:ext cx="1543050" cy="1619251"/>
          </a:xfrm>
          <a:prstGeom prst="rect">
            <a:avLst/>
          </a:prstGeom>
          <a:noFill/>
        </p:spPr>
      </p:pic>
      <p:grpSp>
        <p:nvGrpSpPr>
          <p:cNvPr id="36" name="Gruppo 35"/>
          <p:cNvGrpSpPr/>
          <p:nvPr/>
        </p:nvGrpSpPr>
        <p:grpSpPr>
          <a:xfrm>
            <a:off x="4010208" y="58498"/>
            <a:ext cx="4398788" cy="1649615"/>
            <a:chOff x="3672408" y="44624"/>
            <a:chExt cx="4398788" cy="2060848"/>
          </a:xfrm>
        </p:grpSpPr>
        <p:sp>
          <p:nvSpPr>
            <p:cNvPr id="37" name="Nastro perforato 36"/>
            <p:cNvSpPr/>
            <p:nvPr/>
          </p:nvSpPr>
          <p:spPr>
            <a:xfrm>
              <a:off x="3672408" y="44624"/>
              <a:ext cx="4355976" cy="2060848"/>
            </a:xfrm>
            <a:prstGeom prst="flowChartPunchedTap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8" name="CasellaDiTesto 37"/>
            <p:cNvSpPr txBox="1"/>
            <p:nvPr/>
          </p:nvSpPr>
          <p:spPr>
            <a:xfrm>
              <a:off x="3750716" y="460816"/>
              <a:ext cx="4320480" cy="1191957"/>
            </a:xfrm>
            <a:prstGeom prst="rect">
              <a:avLst/>
            </a:prstGeom>
            <a:noFill/>
          </p:spPr>
          <p:txBody>
            <a:bodyPr wrap="square" rtlCol="0">
              <a:spAutoFit/>
            </a:bodyPr>
            <a:lstStyle/>
            <a:p>
              <a:pPr algn="ctr"/>
              <a:r>
                <a:rPr lang="es-ES_tradnl" sz="2800" b="1" dirty="0" err="1"/>
                <a:t>There</a:t>
              </a:r>
              <a:r>
                <a:rPr lang="es-ES_tradnl" sz="2800" b="1" dirty="0"/>
                <a:t> </a:t>
              </a:r>
              <a:r>
                <a:rPr lang="es-ES_tradnl" sz="2800" b="1" dirty="0" err="1"/>
                <a:t>was</a:t>
              </a:r>
              <a:r>
                <a:rPr lang="es-ES_tradnl" sz="2800" b="1" dirty="0"/>
                <a:t> a </a:t>
              </a:r>
              <a:r>
                <a:rPr lang="es-ES_tradnl" sz="2800" b="1" dirty="0" err="1"/>
                <a:t>group</a:t>
              </a:r>
              <a:r>
                <a:rPr lang="es-ES_tradnl" sz="2800" b="1" dirty="0"/>
                <a:t> of cattle </a:t>
              </a:r>
              <a:r>
                <a:rPr lang="es-ES_tradnl" sz="2800" b="1" dirty="0" err="1"/>
                <a:t>ranchers</a:t>
              </a:r>
              <a:endParaRPr lang="es-ES_tradnl" sz="2800" b="1" dirty="0"/>
            </a:p>
          </p:txBody>
        </p:sp>
      </p:grpSp>
      <p:grpSp>
        <p:nvGrpSpPr>
          <p:cNvPr id="39" name="Gruppo 38"/>
          <p:cNvGrpSpPr/>
          <p:nvPr/>
        </p:nvGrpSpPr>
        <p:grpSpPr>
          <a:xfrm>
            <a:off x="4117712" y="2146730"/>
            <a:ext cx="4355976" cy="1795937"/>
            <a:chOff x="3779912" y="2132856"/>
            <a:chExt cx="4355976" cy="2060848"/>
          </a:xfrm>
        </p:grpSpPr>
        <p:sp>
          <p:nvSpPr>
            <p:cNvPr id="40" name="Nastro perforato 39"/>
            <p:cNvSpPr/>
            <p:nvPr/>
          </p:nvSpPr>
          <p:spPr>
            <a:xfrm>
              <a:off x="3779912" y="2132856"/>
              <a:ext cx="4355976" cy="2060848"/>
            </a:xfrm>
            <a:prstGeom prst="flowChartPunchedTap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1" name="CasellaDiTesto 40"/>
            <p:cNvSpPr txBox="1"/>
            <p:nvPr/>
          </p:nvSpPr>
          <p:spPr>
            <a:xfrm>
              <a:off x="3925892" y="2534449"/>
              <a:ext cx="4032448" cy="954107"/>
            </a:xfrm>
            <a:prstGeom prst="rect">
              <a:avLst/>
            </a:prstGeom>
            <a:noFill/>
          </p:spPr>
          <p:txBody>
            <a:bodyPr wrap="square" rtlCol="0">
              <a:spAutoFit/>
            </a:bodyPr>
            <a:lstStyle/>
            <a:p>
              <a:pPr algn="ctr"/>
              <a:r>
                <a:rPr lang="es-ES_tradnl" sz="2800" b="1" dirty="0" err="1"/>
                <a:t>Who</a:t>
              </a:r>
              <a:r>
                <a:rPr lang="es-ES_tradnl" sz="2800" b="1" dirty="0"/>
                <a:t> </a:t>
              </a:r>
              <a:r>
                <a:rPr lang="es-ES_tradnl" sz="2800" b="1" dirty="0" err="1"/>
                <a:t>used</a:t>
              </a:r>
              <a:r>
                <a:rPr lang="es-ES_tradnl" sz="2800" b="1" dirty="0"/>
                <a:t> </a:t>
              </a:r>
              <a:r>
                <a:rPr lang="es-ES_tradnl" sz="2800" b="1" dirty="0" err="1"/>
                <a:t>to</a:t>
              </a:r>
              <a:r>
                <a:rPr lang="es-ES_tradnl" sz="2800" b="1" dirty="0"/>
                <a:t> </a:t>
              </a:r>
              <a:r>
                <a:rPr lang="es-ES_tradnl" sz="2800" b="1" dirty="0" err="1"/>
                <a:t>sell</a:t>
              </a:r>
              <a:r>
                <a:rPr lang="es-ES_tradnl" sz="2800" b="1" dirty="0"/>
                <a:t> </a:t>
              </a:r>
              <a:r>
                <a:rPr lang="es-ES_tradnl" sz="2800" b="1" dirty="0" err="1"/>
                <a:t>the</a:t>
              </a:r>
              <a:r>
                <a:rPr lang="es-ES_tradnl" sz="2800" b="1" dirty="0"/>
                <a:t> </a:t>
              </a:r>
              <a:r>
                <a:rPr lang="es-ES_tradnl" sz="2800" b="1" dirty="0" err="1"/>
                <a:t>milk</a:t>
              </a:r>
              <a:r>
                <a:rPr lang="es-ES_tradnl" sz="2800" b="1" dirty="0"/>
                <a:t> </a:t>
              </a:r>
              <a:r>
                <a:rPr lang="es-ES_tradnl" sz="2800" b="1" dirty="0" err="1"/>
                <a:t>to</a:t>
              </a:r>
              <a:r>
                <a:rPr lang="es-ES_tradnl" sz="2800" b="1" dirty="0"/>
                <a:t> </a:t>
              </a:r>
              <a:r>
                <a:rPr lang="es-ES_tradnl" sz="2800" b="1" dirty="0" err="1"/>
                <a:t>dairy</a:t>
              </a:r>
              <a:r>
                <a:rPr lang="es-ES_tradnl" sz="2800" b="1" dirty="0"/>
                <a:t> </a:t>
              </a:r>
              <a:r>
                <a:rPr lang="es-ES_tradnl" sz="2800" b="1" dirty="0" err="1"/>
                <a:t>small</a:t>
              </a:r>
              <a:r>
                <a:rPr lang="es-ES_tradnl" sz="2800" b="1" dirty="0"/>
                <a:t> </a:t>
              </a:r>
              <a:r>
                <a:rPr lang="es-ES_tradnl" sz="2800" b="1" dirty="0" err="1"/>
                <a:t>enterprises</a:t>
              </a:r>
              <a:endParaRPr lang="es-ES_tradnl" sz="2800" b="1" dirty="0"/>
            </a:p>
          </p:txBody>
        </p:sp>
      </p:grpSp>
      <p:grpSp>
        <p:nvGrpSpPr>
          <p:cNvPr id="42" name="Gruppo 41"/>
          <p:cNvGrpSpPr/>
          <p:nvPr/>
        </p:nvGrpSpPr>
        <p:grpSpPr>
          <a:xfrm>
            <a:off x="1664826" y="4836625"/>
            <a:ext cx="4391472" cy="1786023"/>
            <a:chOff x="3779912" y="2132856"/>
            <a:chExt cx="4391472" cy="2060848"/>
          </a:xfrm>
        </p:grpSpPr>
        <p:sp>
          <p:nvSpPr>
            <p:cNvPr id="43" name="Nastro perforato 42"/>
            <p:cNvSpPr/>
            <p:nvPr/>
          </p:nvSpPr>
          <p:spPr>
            <a:xfrm>
              <a:off x="3779912" y="2132856"/>
              <a:ext cx="4355976" cy="2060848"/>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2800" b="1" dirty="0"/>
            </a:p>
          </p:txBody>
        </p:sp>
        <p:sp>
          <p:nvSpPr>
            <p:cNvPr id="44" name="CasellaDiTesto 43"/>
            <p:cNvSpPr txBox="1"/>
            <p:nvPr/>
          </p:nvSpPr>
          <p:spPr>
            <a:xfrm>
              <a:off x="3815408" y="2681536"/>
              <a:ext cx="4355976" cy="954107"/>
            </a:xfrm>
            <a:prstGeom prst="rect">
              <a:avLst/>
            </a:prstGeom>
            <a:noFill/>
          </p:spPr>
          <p:txBody>
            <a:bodyPr wrap="square" rtlCol="0">
              <a:spAutoFit/>
            </a:bodyPr>
            <a:lstStyle/>
            <a:p>
              <a:pPr algn="ctr"/>
              <a:r>
                <a:rPr lang="es-ES_tradnl" sz="2800" b="1" dirty="0"/>
                <a:t>At </a:t>
              </a:r>
              <a:r>
                <a:rPr lang="es-ES_tradnl" sz="2800" b="1" dirty="0" err="1"/>
                <a:t>the</a:t>
              </a:r>
              <a:r>
                <a:rPr lang="es-ES_tradnl" sz="2800" b="1" dirty="0"/>
                <a:t> </a:t>
              </a:r>
              <a:r>
                <a:rPr lang="es-ES_tradnl" sz="2800" b="1" dirty="0" err="1"/>
                <a:t>price</a:t>
              </a:r>
              <a:r>
                <a:rPr lang="es-ES_tradnl" sz="2800" b="1" dirty="0"/>
                <a:t> of 30 </a:t>
              </a:r>
              <a:r>
                <a:rPr lang="es-ES_tradnl" sz="2800" b="1" dirty="0" err="1"/>
                <a:t>рублей</a:t>
              </a:r>
              <a:r>
                <a:rPr lang="es-ES_tradnl" sz="2800" b="1" dirty="0"/>
                <a:t> / </a:t>
              </a:r>
              <a:r>
                <a:rPr lang="es-ES_tradnl" sz="2800" b="1" dirty="0" err="1"/>
                <a:t>литр</a:t>
              </a:r>
              <a:endParaRPr lang="es-ES_tradnl" sz="2800" b="1" dirty="0"/>
            </a:p>
          </p:txBody>
        </p:sp>
      </p:grpSp>
      <p:cxnSp>
        <p:nvCxnSpPr>
          <p:cNvPr id="55" name="Connettore 2 54"/>
          <p:cNvCxnSpPr/>
          <p:nvPr/>
        </p:nvCxnSpPr>
        <p:spPr>
          <a:xfrm>
            <a:off x="1147210" y="1471274"/>
            <a:ext cx="1086488" cy="4246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Connettore 2 55"/>
          <p:cNvCxnSpPr/>
          <p:nvPr/>
        </p:nvCxnSpPr>
        <p:spPr>
          <a:xfrm>
            <a:off x="1128334" y="2498868"/>
            <a:ext cx="1189178" cy="2749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Connettore 2 57"/>
          <p:cNvCxnSpPr/>
          <p:nvPr/>
        </p:nvCxnSpPr>
        <p:spPr>
          <a:xfrm>
            <a:off x="1201809" y="3552346"/>
            <a:ext cx="1115703" cy="1204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0" name="Connettore 2 59"/>
          <p:cNvCxnSpPr/>
          <p:nvPr/>
        </p:nvCxnSpPr>
        <p:spPr>
          <a:xfrm flipV="1">
            <a:off x="1136042" y="4336546"/>
            <a:ext cx="1181470" cy="3571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2" name="Connettore 2 61"/>
          <p:cNvCxnSpPr/>
          <p:nvPr/>
        </p:nvCxnSpPr>
        <p:spPr>
          <a:xfrm flipV="1">
            <a:off x="1136042" y="4812057"/>
            <a:ext cx="1181470" cy="4345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3585175900"/>
      </p:ext>
    </p:extLst>
  </p:cSld>
  <p:clrMapOvr>
    <a:masterClrMapping/>
  </p:clrMapOvr>
  <mc:AlternateContent xmlns:mc="http://schemas.openxmlformats.org/markup-compatibility/2006" xmlns:p14="http://schemas.microsoft.com/office/powerpoint/2010/main">
    <mc:Choice Requires="p14">
      <p:transition spd="slow" p14:dur="12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1000"/>
                                  </p:stCondLst>
                                  <p:childTnLst>
                                    <p:set>
                                      <p:cBhvr>
                                        <p:cTn id="6" dur="1" fill="hold">
                                          <p:stCondLst>
                                            <p:cond delay="0"/>
                                          </p:stCondLst>
                                        </p:cTn>
                                        <p:tgtEl>
                                          <p:spTgt spid="36"/>
                                        </p:tgtEl>
                                        <p:attrNameLst>
                                          <p:attrName>style.visibility</p:attrName>
                                        </p:attrNameLst>
                                      </p:cBhvr>
                                      <p:to>
                                        <p:strVal val="visible"/>
                                      </p:to>
                                    </p:set>
                                    <p:animEffect transition="in" filter="strips(upRight)">
                                      <p:cBhvr>
                                        <p:cTn id="7" dur="1000"/>
                                        <p:tgtEl>
                                          <p:spTgt spid="36"/>
                                        </p:tgtEl>
                                      </p:cBhvr>
                                    </p:animEffect>
                                  </p:childTnLst>
                                </p:cTn>
                              </p:par>
                            </p:childTnLst>
                          </p:cTn>
                        </p:par>
                        <p:par>
                          <p:cTn id="8" fill="hold">
                            <p:stCondLst>
                              <p:cond delay="2000"/>
                            </p:stCondLst>
                            <p:childTnLst>
                              <p:par>
                                <p:cTn id="9" presetID="10" presetClass="entr" presetSubtype="0" fill="hold" nodeType="afterEffect">
                                  <p:stCondLst>
                                    <p:cond delay="10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par>
                                <p:cTn id="12" presetID="10" presetClass="entr" presetSubtype="0" fill="hold" nodeType="withEffect">
                                  <p:stCondLst>
                                    <p:cond delay="100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childTnLst>
                                </p:cTn>
                              </p:par>
                              <p:par>
                                <p:cTn id="15" presetID="10" presetClass="entr" presetSubtype="0" fill="hold" nodeType="withEffect">
                                  <p:stCondLst>
                                    <p:cond delay="100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par>
                                <p:cTn id="18" presetID="10" presetClass="entr" presetSubtype="0" fill="hold" nodeType="withEffect">
                                  <p:stCondLst>
                                    <p:cond delay="10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par>
                                <p:cTn id="21" presetID="10" presetClass="entr" presetSubtype="0" fill="hold" nodeType="withEffect">
                                  <p:stCondLst>
                                    <p:cond delay="100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childTnLst>
                                </p:cTn>
                              </p:par>
                            </p:childTnLst>
                          </p:cTn>
                        </p:par>
                        <p:par>
                          <p:cTn id="24" fill="hold">
                            <p:stCondLst>
                              <p:cond delay="4000"/>
                            </p:stCondLst>
                            <p:childTnLst>
                              <p:par>
                                <p:cTn id="25" presetID="18" presetClass="entr" presetSubtype="6" fill="hold" nodeType="afterEffect">
                                  <p:stCondLst>
                                    <p:cond delay="1000"/>
                                  </p:stCondLst>
                                  <p:childTnLst>
                                    <p:set>
                                      <p:cBhvr>
                                        <p:cTn id="26" dur="1" fill="hold">
                                          <p:stCondLst>
                                            <p:cond delay="0"/>
                                          </p:stCondLst>
                                        </p:cTn>
                                        <p:tgtEl>
                                          <p:spTgt spid="39"/>
                                        </p:tgtEl>
                                        <p:attrNameLst>
                                          <p:attrName>style.visibility</p:attrName>
                                        </p:attrNameLst>
                                      </p:cBhvr>
                                      <p:to>
                                        <p:strVal val="visible"/>
                                      </p:to>
                                    </p:set>
                                    <p:animEffect transition="in" filter="strips(downRight)">
                                      <p:cBhvr>
                                        <p:cTn id="27" dur="2000"/>
                                        <p:tgtEl>
                                          <p:spTgt spid="39"/>
                                        </p:tgtEl>
                                      </p:cBhvr>
                                    </p:animEffect>
                                  </p:childTnLst>
                                </p:cTn>
                              </p:par>
                            </p:childTnLst>
                          </p:cTn>
                        </p:par>
                        <p:par>
                          <p:cTn id="28" fill="hold">
                            <p:stCondLst>
                              <p:cond delay="7000"/>
                            </p:stCondLst>
                            <p:childTnLst>
                              <p:par>
                                <p:cTn id="29" presetID="22" presetClass="entr" presetSubtype="8" fill="hold" nodeType="afterEffect">
                                  <p:stCondLst>
                                    <p:cond delay="1000"/>
                                  </p:stCondLst>
                                  <p:childTnLst>
                                    <p:set>
                                      <p:cBhvr>
                                        <p:cTn id="30" dur="1" fill="hold">
                                          <p:stCondLst>
                                            <p:cond delay="0"/>
                                          </p:stCondLst>
                                        </p:cTn>
                                        <p:tgtEl>
                                          <p:spTgt spid="55"/>
                                        </p:tgtEl>
                                        <p:attrNameLst>
                                          <p:attrName>style.visibility</p:attrName>
                                        </p:attrNameLst>
                                      </p:cBhvr>
                                      <p:to>
                                        <p:strVal val="visible"/>
                                      </p:to>
                                    </p:set>
                                    <p:animEffect transition="in" filter="wipe(left)">
                                      <p:cBhvr>
                                        <p:cTn id="31" dur="1000"/>
                                        <p:tgtEl>
                                          <p:spTgt spid="55"/>
                                        </p:tgtEl>
                                      </p:cBhvr>
                                    </p:animEffect>
                                  </p:childTnLst>
                                </p:cTn>
                              </p:par>
                            </p:childTnLst>
                          </p:cTn>
                        </p:par>
                        <p:par>
                          <p:cTn id="32" fill="hold">
                            <p:stCondLst>
                              <p:cond delay="9000"/>
                            </p:stCondLst>
                            <p:childTnLst>
                              <p:par>
                                <p:cTn id="33" presetID="22" presetClass="entr" presetSubtype="8" fill="hold" nodeType="afterEffect">
                                  <p:stCondLst>
                                    <p:cond delay="0"/>
                                  </p:stCondLst>
                                  <p:childTnLst>
                                    <p:set>
                                      <p:cBhvr>
                                        <p:cTn id="34" dur="1" fill="hold">
                                          <p:stCondLst>
                                            <p:cond delay="0"/>
                                          </p:stCondLst>
                                        </p:cTn>
                                        <p:tgtEl>
                                          <p:spTgt spid="56"/>
                                        </p:tgtEl>
                                        <p:attrNameLst>
                                          <p:attrName>style.visibility</p:attrName>
                                        </p:attrNameLst>
                                      </p:cBhvr>
                                      <p:to>
                                        <p:strVal val="visible"/>
                                      </p:to>
                                    </p:set>
                                    <p:animEffect transition="in" filter="wipe(left)">
                                      <p:cBhvr>
                                        <p:cTn id="35" dur="1000"/>
                                        <p:tgtEl>
                                          <p:spTgt spid="56"/>
                                        </p:tgtEl>
                                      </p:cBhvr>
                                    </p:animEffect>
                                  </p:childTnLst>
                                </p:cTn>
                              </p:par>
                            </p:childTnLst>
                          </p:cTn>
                        </p:par>
                        <p:par>
                          <p:cTn id="36" fill="hold">
                            <p:stCondLst>
                              <p:cond delay="10000"/>
                            </p:stCondLst>
                            <p:childTnLst>
                              <p:par>
                                <p:cTn id="37" presetID="22" presetClass="entr" presetSubtype="8" fill="hold" nodeType="after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left)">
                                      <p:cBhvr>
                                        <p:cTn id="39" dur="1000"/>
                                        <p:tgtEl>
                                          <p:spTgt spid="58"/>
                                        </p:tgtEl>
                                      </p:cBhvr>
                                    </p:animEffect>
                                  </p:childTnLst>
                                </p:cTn>
                              </p:par>
                            </p:childTnLst>
                          </p:cTn>
                        </p:par>
                        <p:par>
                          <p:cTn id="40" fill="hold">
                            <p:stCondLst>
                              <p:cond delay="11000"/>
                            </p:stCondLst>
                            <p:childTnLst>
                              <p:par>
                                <p:cTn id="41" presetID="22" presetClass="entr" presetSubtype="8" fill="hold" nodeType="after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wipe(left)">
                                      <p:cBhvr>
                                        <p:cTn id="43" dur="1000"/>
                                        <p:tgtEl>
                                          <p:spTgt spid="60"/>
                                        </p:tgtEl>
                                      </p:cBhvr>
                                    </p:animEffect>
                                  </p:childTnLst>
                                </p:cTn>
                              </p:par>
                            </p:childTnLst>
                          </p:cTn>
                        </p:par>
                        <p:par>
                          <p:cTn id="44" fill="hold">
                            <p:stCondLst>
                              <p:cond delay="12000"/>
                            </p:stCondLst>
                            <p:childTnLst>
                              <p:par>
                                <p:cTn id="45" presetID="22" presetClass="entr" presetSubtype="8"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wipe(left)">
                                      <p:cBhvr>
                                        <p:cTn id="47" dur="1000"/>
                                        <p:tgtEl>
                                          <p:spTgt spid="62"/>
                                        </p:tgtEl>
                                      </p:cBhvr>
                                    </p:animEffect>
                                  </p:childTnLst>
                                </p:cTn>
                              </p:par>
                            </p:childTnLst>
                          </p:cTn>
                        </p:par>
                        <p:par>
                          <p:cTn id="48" fill="hold">
                            <p:stCondLst>
                              <p:cond delay="13000"/>
                            </p:stCondLst>
                            <p:childTnLst>
                              <p:par>
                                <p:cTn id="49" presetID="10" presetClass="entr" presetSubtype="0" fill="hold" nodeType="afterEffect">
                                  <p:stCondLst>
                                    <p:cond delay="100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2000"/>
                                        <p:tgtEl>
                                          <p:spTgt spid="12"/>
                                        </p:tgtEl>
                                      </p:cBhvr>
                                    </p:animEffect>
                                  </p:childTnLst>
                                </p:cTn>
                              </p:par>
                            </p:childTnLst>
                          </p:cTn>
                        </p:par>
                        <p:par>
                          <p:cTn id="52" fill="hold">
                            <p:stCondLst>
                              <p:cond delay="16000"/>
                            </p:stCondLst>
                            <p:childTnLst>
                              <p:par>
                                <p:cTn id="53" presetID="10" presetClass="entr" presetSubtype="0" fill="hold" nodeType="after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childTnLst>
                                </p:cTn>
                              </p:par>
                            </p:childTnLst>
                          </p:cTn>
                        </p:par>
                        <p:par>
                          <p:cTn id="56" fill="hold">
                            <p:stCondLst>
                              <p:cond delay="17000"/>
                            </p:stCondLst>
                            <p:childTnLst>
                              <p:par>
                                <p:cTn id="57" presetID="18" presetClass="entr" presetSubtype="6" fill="hold" nodeType="after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strips(downRight)">
                                      <p:cBhvr>
                                        <p:cTn id="59"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3955" y="13957"/>
            <a:ext cx="9144000" cy="6919242"/>
          </a:xfrm>
          <a:prstGeom prst="rect">
            <a:avLst/>
          </a:prstGeom>
        </p:spPr>
      </p:pic>
      <p:sp>
        <p:nvSpPr>
          <p:cNvPr id="6" name="CasellaDiTesto 5"/>
          <p:cNvSpPr txBox="1"/>
          <p:nvPr/>
        </p:nvSpPr>
        <p:spPr>
          <a:xfrm>
            <a:off x="2665401" y="1496322"/>
            <a:ext cx="3237555" cy="335757"/>
          </a:xfrm>
          <a:prstGeom prst="rect">
            <a:avLst/>
          </a:prstGeom>
          <a:solidFill>
            <a:srgbClr val="D9D9D9"/>
          </a:solidFill>
          <a:ln>
            <a:solidFill>
              <a:srgbClr val="000000"/>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ttangolo 6"/>
          <p:cNvSpPr/>
          <p:nvPr/>
        </p:nvSpPr>
        <p:spPr>
          <a:xfrm>
            <a:off x="2758122" y="1401979"/>
            <a:ext cx="3022883" cy="461665"/>
          </a:xfrm>
          <a:prstGeom prst="rect">
            <a:avLst/>
          </a:prstGeom>
          <a:noFill/>
        </p:spPr>
        <p:txBody>
          <a:bodyPr wrap="none" lIns="91440" tIns="45720" rIns="91440" bIns="45720">
            <a:spAutoFit/>
          </a:bodyPr>
          <a:lstStyle/>
          <a:p>
            <a:pPr algn="ctr"/>
            <a:r>
              <a:rPr lang="it-IT" sz="2400" b="1" dirty="0">
                <a:ln w="12700">
                  <a:solidFill>
                    <a:schemeClr val="bg2"/>
                  </a:solidFill>
                  <a:prstDash val="solid"/>
                </a:ln>
                <a:solidFill>
                  <a:srgbClr val="800000"/>
                </a:solidFill>
                <a:effectLst>
                  <a:outerShdw blurRad="41275" dist="20320" dir="1800000" algn="tl" rotWithShape="0">
                    <a:srgbClr val="000000">
                      <a:alpha val="40000"/>
                    </a:srgbClr>
                  </a:outerShdw>
                </a:effectLst>
              </a:rPr>
              <a:t>ISTITUTIONALIZATION</a:t>
            </a:r>
            <a:endParaRPr lang="it-IT" sz="2400" b="1" cap="none" spc="0" dirty="0">
              <a:ln w="12700">
                <a:solidFill>
                  <a:schemeClr val="bg2"/>
                </a:solidFill>
                <a:prstDash val="solid"/>
              </a:ln>
              <a:solidFill>
                <a:srgbClr val="800000"/>
              </a:solidFill>
              <a:effectLst>
                <a:outerShdw blurRad="41275" dist="20320" dir="1800000" algn="tl" rotWithShape="0">
                  <a:srgbClr val="000000">
                    <a:alpha val="40000"/>
                  </a:srgbClr>
                </a:outerShdw>
              </a:effectLst>
            </a:endParaRPr>
          </a:p>
        </p:txBody>
      </p:sp>
      <p:sp>
        <p:nvSpPr>
          <p:cNvPr id="12" name="CasellaDiTesto 11"/>
          <p:cNvSpPr txBox="1"/>
          <p:nvPr/>
        </p:nvSpPr>
        <p:spPr>
          <a:xfrm>
            <a:off x="614019" y="2735522"/>
            <a:ext cx="2023472"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FORMAL</a:t>
            </a:r>
          </a:p>
        </p:txBody>
      </p:sp>
      <p:sp>
        <p:nvSpPr>
          <p:cNvPr id="13" name="CasellaDiTesto 12"/>
          <p:cNvSpPr txBox="1"/>
          <p:nvPr/>
        </p:nvSpPr>
        <p:spPr>
          <a:xfrm>
            <a:off x="2944501" y="2609909"/>
            <a:ext cx="3293376" cy="646331"/>
          </a:xfrm>
          <a:prstGeom prst="rect">
            <a:avLst/>
          </a:prstGeom>
          <a:noFill/>
          <a:ln>
            <a:solidFill>
              <a:srgbClr val="800000"/>
            </a:solidFill>
          </a:ln>
        </p:spPr>
        <p:txBody>
          <a:bodyPr wrap="square" rtlCol="0">
            <a:spAutoFit/>
          </a:bodyPr>
          <a:lstStyle/>
          <a:p>
            <a:r>
              <a:rPr lang="it-IT" dirty="0" err="1"/>
              <a:t>According</a:t>
            </a:r>
            <a:r>
              <a:rPr lang="it-IT" dirty="0"/>
              <a:t> to the </a:t>
            </a:r>
            <a:r>
              <a:rPr lang="it-IT" dirty="0" err="1"/>
              <a:t>national</a:t>
            </a:r>
            <a:r>
              <a:rPr lang="it-IT" dirty="0"/>
              <a:t> </a:t>
            </a:r>
            <a:r>
              <a:rPr lang="it-IT" dirty="0" err="1"/>
              <a:t>legal</a:t>
            </a:r>
            <a:r>
              <a:rPr lang="it-IT" dirty="0"/>
              <a:t> </a:t>
            </a:r>
            <a:r>
              <a:rPr lang="it-IT" dirty="0" err="1"/>
              <a:t>framework</a:t>
            </a:r>
            <a:r>
              <a:rPr lang="it-IT" dirty="0"/>
              <a:t>  </a:t>
            </a:r>
          </a:p>
        </p:txBody>
      </p:sp>
      <p:sp>
        <p:nvSpPr>
          <p:cNvPr id="14" name="CasellaDiTesto 13"/>
          <p:cNvSpPr txBox="1"/>
          <p:nvPr/>
        </p:nvSpPr>
        <p:spPr>
          <a:xfrm>
            <a:off x="627974" y="4590665"/>
            <a:ext cx="2037427" cy="369332"/>
          </a:xfrm>
          <a:prstGeom prst="rect">
            <a:avLst/>
          </a:prstGeom>
          <a:solidFill>
            <a:schemeClr val="accent3">
              <a:lumMod val="40000"/>
              <a:lumOff val="60000"/>
            </a:schemeClr>
          </a:solidFill>
          <a:ln>
            <a:solidFill>
              <a:srgbClr val="800000"/>
            </a:solidFill>
          </a:ln>
        </p:spPr>
        <p:txBody>
          <a:bodyPr wrap="square" rtlCol="0">
            <a:spAutoFit/>
          </a:bodyPr>
          <a:lstStyle/>
          <a:p>
            <a:pPr algn="ctr"/>
            <a:r>
              <a:rPr lang="it-IT" dirty="0"/>
              <a:t>INFORMAL</a:t>
            </a:r>
          </a:p>
        </p:txBody>
      </p:sp>
      <p:sp>
        <p:nvSpPr>
          <p:cNvPr id="15" name="CasellaDiTesto 14"/>
          <p:cNvSpPr txBox="1"/>
          <p:nvPr/>
        </p:nvSpPr>
        <p:spPr>
          <a:xfrm>
            <a:off x="2972410" y="4367353"/>
            <a:ext cx="3265467" cy="923330"/>
          </a:xfrm>
          <a:prstGeom prst="rect">
            <a:avLst/>
          </a:prstGeom>
          <a:noFill/>
          <a:ln>
            <a:solidFill>
              <a:srgbClr val="800000"/>
            </a:solidFill>
          </a:ln>
        </p:spPr>
        <p:txBody>
          <a:bodyPr wrap="square" rtlCol="0">
            <a:spAutoFit/>
          </a:bodyPr>
          <a:lstStyle/>
          <a:p>
            <a:r>
              <a:rPr lang="it-IT" dirty="0" err="1"/>
              <a:t>Signed</a:t>
            </a:r>
            <a:r>
              <a:rPr lang="it-IT" dirty="0"/>
              <a:t> agreements </a:t>
            </a:r>
            <a:r>
              <a:rPr lang="it-IT" dirty="0" err="1"/>
              <a:t>between</a:t>
            </a:r>
            <a:r>
              <a:rPr lang="it-IT" dirty="0"/>
              <a:t> </a:t>
            </a:r>
            <a:r>
              <a:rPr lang="it-IT" dirty="0" err="1"/>
              <a:t>participants</a:t>
            </a:r>
            <a:r>
              <a:rPr lang="it-IT" dirty="0"/>
              <a:t>, </a:t>
            </a:r>
            <a:r>
              <a:rPr lang="it-IT" dirty="0" err="1"/>
              <a:t>MoU’s</a:t>
            </a:r>
            <a:r>
              <a:rPr lang="it-IT" dirty="0"/>
              <a:t>, </a:t>
            </a:r>
            <a:r>
              <a:rPr lang="it-IT" dirty="0" err="1"/>
              <a:t>Informal</a:t>
            </a:r>
            <a:r>
              <a:rPr lang="it-IT" dirty="0"/>
              <a:t> network </a:t>
            </a:r>
            <a:r>
              <a:rPr lang="it-IT" dirty="0" err="1"/>
              <a:t>agreeements</a:t>
            </a:r>
            <a:endParaRPr lang="it-IT" dirty="0"/>
          </a:p>
        </p:txBody>
      </p:sp>
      <p:sp>
        <p:nvSpPr>
          <p:cNvPr id="10" name="CasellaDiTesto 9"/>
          <p:cNvSpPr txBox="1"/>
          <p:nvPr/>
        </p:nvSpPr>
        <p:spPr>
          <a:xfrm>
            <a:off x="6419289" y="2106349"/>
            <a:ext cx="2358392" cy="1477328"/>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Ex: Public Private Partnership </a:t>
            </a:r>
            <a:r>
              <a:rPr lang="it-IT" i="1" dirty="0" err="1"/>
              <a:t>Entity</a:t>
            </a:r>
            <a:endParaRPr lang="it-IT" i="1" dirty="0"/>
          </a:p>
          <a:p>
            <a:pPr algn="ctr"/>
            <a:endParaRPr lang="it-IT" i="1" dirty="0"/>
          </a:p>
          <a:p>
            <a:pPr algn="ctr"/>
            <a:r>
              <a:rPr lang="it-IT" i="1" dirty="0" err="1"/>
              <a:t>Negotiated</a:t>
            </a:r>
            <a:r>
              <a:rPr lang="it-IT" i="1" dirty="0"/>
              <a:t> </a:t>
            </a:r>
            <a:r>
              <a:rPr lang="it-IT" i="1" dirty="0" err="1"/>
              <a:t>regional</a:t>
            </a:r>
            <a:r>
              <a:rPr lang="it-IT" i="1" dirty="0"/>
              <a:t> round </a:t>
            </a:r>
            <a:r>
              <a:rPr lang="it-IT" i="1" dirty="0" err="1"/>
              <a:t>table</a:t>
            </a:r>
            <a:endParaRPr lang="it-IT" i="1" dirty="0"/>
          </a:p>
        </p:txBody>
      </p:sp>
      <p:sp>
        <p:nvSpPr>
          <p:cNvPr id="11" name="CasellaDiTesto 10"/>
          <p:cNvSpPr txBox="1"/>
          <p:nvPr/>
        </p:nvSpPr>
        <p:spPr>
          <a:xfrm>
            <a:off x="6419289" y="3783300"/>
            <a:ext cx="2358392" cy="2308324"/>
          </a:xfrm>
          <a:prstGeom prst="rect">
            <a:avLst/>
          </a:prstGeom>
          <a:solidFill>
            <a:schemeClr val="accent6">
              <a:lumMod val="20000"/>
              <a:lumOff val="80000"/>
            </a:schemeClr>
          </a:solidFill>
          <a:ln>
            <a:solidFill>
              <a:schemeClr val="tx1"/>
            </a:solidFill>
          </a:ln>
        </p:spPr>
        <p:txBody>
          <a:bodyPr wrap="square" rtlCol="0">
            <a:spAutoFit/>
          </a:bodyPr>
          <a:lstStyle/>
          <a:p>
            <a:pPr algn="ctr"/>
            <a:r>
              <a:rPr lang="it-IT" i="1" dirty="0"/>
              <a:t>Territorial Development </a:t>
            </a:r>
            <a:r>
              <a:rPr lang="it-IT" i="1" dirty="0" err="1"/>
              <a:t>Committee</a:t>
            </a:r>
            <a:r>
              <a:rPr lang="it-IT" i="1" dirty="0"/>
              <a:t> or Forum</a:t>
            </a:r>
          </a:p>
          <a:p>
            <a:pPr algn="ctr"/>
            <a:endParaRPr lang="it-IT" i="1" dirty="0"/>
          </a:p>
          <a:p>
            <a:pPr algn="ctr"/>
            <a:r>
              <a:rPr lang="it-IT" i="1" dirty="0"/>
              <a:t>Program Agreement</a:t>
            </a:r>
          </a:p>
          <a:p>
            <a:pPr algn="ctr"/>
            <a:endParaRPr lang="it-IT" i="1" dirty="0"/>
          </a:p>
          <a:p>
            <a:pPr algn="ctr"/>
            <a:r>
              <a:rPr lang="it-IT" i="1" dirty="0"/>
              <a:t>Local Action Group</a:t>
            </a:r>
          </a:p>
          <a:p>
            <a:pPr algn="ctr"/>
            <a:endParaRPr lang="it-IT" i="1" dirty="0"/>
          </a:p>
        </p:txBody>
      </p:sp>
    </p:spTree>
    <p:extLst>
      <p:ext uri="{BB962C8B-B14F-4D97-AF65-F5344CB8AC3E}">
        <p14:creationId xmlns:p14="http://schemas.microsoft.com/office/powerpoint/2010/main" val="3169392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14766" y="30015"/>
            <a:ext cx="9144000" cy="6858000"/>
          </a:xfrm>
          <a:prstGeom prst="rect">
            <a:avLst/>
          </a:prstGeom>
        </p:spPr>
      </p:pic>
      <p:sp>
        <p:nvSpPr>
          <p:cNvPr id="9" name="CasellaDiTesto 8"/>
          <p:cNvSpPr txBox="1"/>
          <p:nvPr/>
        </p:nvSpPr>
        <p:spPr>
          <a:xfrm>
            <a:off x="2834481" y="662234"/>
            <a:ext cx="5792684" cy="338554"/>
          </a:xfrm>
          <a:prstGeom prst="rect">
            <a:avLst/>
          </a:prstGeom>
          <a:noFill/>
        </p:spPr>
        <p:txBody>
          <a:bodyPr wrap="square" rtlCol="0">
            <a:spAutoFit/>
          </a:bodyPr>
          <a:lstStyle/>
          <a:p>
            <a:pPr algn="ctr"/>
            <a:r>
              <a:rPr lang="it-IT" sz="1600" b="1" i="1" dirty="0" err="1" smtClean="0">
                <a:solidFill>
                  <a:srgbClr val="800000"/>
                </a:solidFill>
              </a:rPr>
              <a:t>Exercise</a:t>
            </a:r>
            <a:r>
              <a:rPr lang="it-IT" sz="1600" b="1" i="1" dirty="0" smtClean="0">
                <a:solidFill>
                  <a:srgbClr val="800000"/>
                </a:solidFill>
              </a:rPr>
              <a:t> N</a:t>
            </a:r>
            <a:r>
              <a:rPr lang="it-IT" sz="1600" b="1" i="1" dirty="0">
                <a:solidFill>
                  <a:srgbClr val="800000"/>
                </a:solidFill>
              </a:rPr>
              <a:t>°  4</a:t>
            </a:r>
          </a:p>
        </p:txBody>
      </p:sp>
      <p:sp>
        <p:nvSpPr>
          <p:cNvPr id="10" name="Rettangolo 9"/>
          <p:cNvSpPr/>
          <p:nvPr/>
        </p:nvSpPr>
        <p:spPr>
          <a:xfrm>
            <a:off x="1742996" y="3612086"/>
            <a:ext cx="5581064" cy="369332"/>
          </a:xfrm>
          <a:prstGeom prst="rect">
            <a:avLst/>
          </a:prstGeom>
          <a:ln>
            <a:solidFill>
              <a:srgbClr val="800000"/>
            </a:solidFill>
          </a:ln>
        </p:spPr>
        <p:txBody>
          <a:bodyPr wrap="square">
            <a:spAutoFit/>
          </a:bodyPr>
          <a:lstStyle/>
          <a:p>
            <a:pPr algn="ctr"/>
            <a:r>
              <a:rPr lang="it-IT" b="1" dirty="0">
                <a:latin typeface="Arial"/>
                <a:cs typeface="Arial"/>
              </a:rPr>
              <a:t>1-to-Multi Actors </a:t>
            </a:r>
            <a:r>
              <a:rPr lang="it-IT" b="1" dirty="0" err="1">
                <a:latin typeface="Arial"/>
                <a:cs typeface="Arial"/>
              </a:rPr>
              <a:t>decisional</a:t>
            </a:r>
            <a:r>
              <a:rPr lang="it-IT" b="1" dirty="0">
                <a:latin typeface="Arial"/>
                <a:cs typeface="Arial"/>
              </a:rPr>
              <a:t> </a:t>
            </a:r>
            <a:r>
              <a:rPr lang="it-IT" b="1" dirty="0" err="1">
                <a:latin typeface="Arial"/>
                <a:cs typeface="Arial"/>
              </a:rPr>
              <a:t>formal</a:t>
            </a:r>
            <a:r>
              <a:rPr lang="it-IT" b="1" dirty="0">
                <a:latin typeface="Arial"/>
                <a:cs typeface="Arial"/>
              </a:rPr>
              <a:t> </a:t>
            </a:r>
            <a:r>
              <a:rPr lang="it-IT" b="1" dirty="0" err="1">
                <a:latin typeface="Arial"/>
                <a:cs typeface="Arial"/>
              </a:rPr>
              <a:t>agreements</a:t>
            </a:r>
            <a:endParaRPr lang="it-IT" b="1" dirty="0">
              <a:latin typeface="Arial"/>
              <a:cs typeface="Arial"/>
            </a:endParaRPr>
          </a:p>
        </p:txBody>
      </p:sp>
      <p:sp>
        <p:nvSpPr>
          <p:cNvPr id="13" name="Rettangolo 12"/>
          <p:cNvSpPr/>
          <p:nvPr/>
        </p:nvSpPr>
        <p:spPr>
          <a:xfrm>
            <a:off x="1758861" y="4683486"/>
            <a:ext cx="5565200" cy="369332"/>
          </a:xfrm>
          <a:prstGeom prst="rect">
            <a:avLst/>
          </a:prstGeom>
          <a:ln>
            <a:solidFill>
              <a:srgbClr val="800000"/>
            </a:solidFill>
          </a:ln>
        </p:spPr>
        <p:txBody>
          <a:bodyPr wrap="square">
            <a:spAutoFit/>
          </a:bodyPr>
          <a:lstStyle/>
          <a:p>
            <a:pPr algn="ctr"/>
            <a:r>
              <a:rPr lang="it-IT" b="1" dirty="0">
                <a:latin typeface="Arial"/>
                <a:cs typeface="Arial"/>
              </a:rPr>
              <a:t>Multi-Actors </a:t>
            </a:r>
            <a:r>
              <a:rPr lang="it-IT" b="1" dirty="0" err="1">
                <a:latin typeface="Arial"/>
                <a:cs typeface="Arial"/>
              </a:rPr>
              <a:t>decisional</a:t>
            </a:r>
            <a:r>
              <a:rPr lang="it-IT" b="1" dirty="0">
                <a:latin typeface="Arial"/>
                <a:cs typeface="Arial"/>
              </a:rPr>
              <a:t> </a:t>
            </a:r>
            <a:r>
              <a:rPr lang="it-IT" b="1" dirty="0" err="1">
                <a:latin typeface="Arial"/>
                <a:cs typeface="Arial"/>
              </a:rPr>
              <a:t>formal</a:t>
            </a:r>
            <a:r>
              <a:rPr lang="it-IT" b="1" dirty="0">
                <a:latin typeface="Arial"/>
                <a:cs typeface="Arial"/>
              </a:rPr>
              <a:t> Group</a:t>
            </a:r>
          </a:p>
        </p:txBody>
      </p:sp>
      <p:sp>
        <p:nvSpPr>
          <p:cNvPr id="14" name="Rettangolo 13"/>
          <p:cNvSpPr/>
          <p:nvPr/>
        </p:nvSpPr>
        <p:spPr>
          <a:xfrm>
            <a:off x="891194" y="2551273"/>
            <a:ext cx="529093" cy="400110"/>
          </a:xfrm>
          <a:prstGeom prst="rect">
            <a:avLst/>
          </a:prstGeom>
          <a:ln>
            <a:solidFill>
              <a:srgbClr val="800000"/>
            </a:solidFill>
          </a:ln>
        </p:spPr>
        <p:txBody>
          <a:bodyPr wrap="square">
            <a:spAutoFit/>
          </a:bodyPr>
          <a:lstStyle/>
          <a:p>
            <a:pPr lvl="0" algn="ctr"/>
            <a:r>
              <a:rPr lang="en-US" sz="2000" dirty="0">
                <a:latin typeface="Avenir Black Oblique"/>
                <a:cs typeface="Avenir Black Oblique"/>
              </a:rPr>
              <a:t>A</a:t>
            </a:r>
            <a:endParaRPr lang="it-IT" sz="2000" dirty="0">
              <a:latin typeface="Avenir Black Oblique"/>
              <a:cs typeface="Avenir Black Oblique"/>
            </a:endParaRPr>
          </a:p>
        </p:txBody>
      </p:sp>
      <p:sp>
        <p:nvSpPr>
          <p:cNvPr id="17" name="Rettangolo 16"/>
          <p:cNvSpPr/>
          <p:nvPr/>
        </p:nvSpPr>
        <p:spPr>
          <a:xfrm>
            <a:off x="920725" y="3612086"/>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B</a:t>
            </a:r>
          </a:p>
        </p:txBody>
      </p:sp>
      <p:sp>
        <p:nvSpPr>
          <p:cNvPr id="18" name="Rettangolo 17"/>
          <p:cNvSpPr/>
          <p:nvPr/>
        </p:nvSpPr>
        <p:spPr>
          <a:xfrm>
            <a:off x="965023" y="4727792"/>
            <a:ext cx="529093" cy="400110"/>
          </a:xfrm>
          <a:prstGeom prst="rect">
            <a:avLst/>
          </a:prstGeom>
          <a:ln>
            <a:solidFill>
              <a:srgbClr val="800000"/>
            </a:solidFill>
          </a:ln>
        </p:spPr>
        <p:txBody>
          <a:bodyPr wrap="square">
            <a:spAutoFit/>
          </a:bodyPr>
          <a:lstStyle/>
          <a:p>
            <a:pPr algn="ctr"/>
            <a:r>
              <a:rPr lang="it-IT" sz="2000" dirty="0">
                <a:latin typeface="Avenir Black Oblique"/>
                <a:cs typeface="Avenir Black Oblique"/>
              </a:rPr>
              <a:t>C</a:t>
            </a:r>
          </a:p>
        </p:txBody>
      </p:sp>
      <p:grpSp>
        <p:nvGrpSpPr>
          <p:cNvPr id="19" name="Gruppo 18"/>
          <p:cNvGrpSpPr/>
          <p:nvPr/>
        </p:nvGrpSpPr>
        <p:grpSpPr>
          <a:xfrm>
            <a:off x="3810234" y="224075"/>
            <a:ext cx="3035735" cy="1254562"/>
            <a:chOff x="2586576" y="0"/>
            <a:chExt cx="3035735" cy="1254562"/>
          </a:xfrm>
        </p:grpSpPr>
        <p:pic>
          <p:nvPicPr>
            <p:cNvPr id="20" name="Immagine 19"/>
            <p:cNvPicPr>
              <a:picLocks noChangeAspect="1"/>
            </p:cNvPicPr>
            <p:nvPr/>
          </p:nvPicPr>
          <p:blipFill>
            <a:blip r:embed="rId3"/>
            <a:stretch>
              <a:fillRect/>
            </a:stretch>
          </p:blipFill>
          <p:spPr>
            <a:xfrm>
              <a:off x="2586576" y="0"/>
              <a:ext cx="1254562" cy="1254562"/>
            </a:xfrm>
            <a:prstGeom prst="rect">
              <a:avLst/>
            </a:prstGeom>
          </p:spPr>
        </p:pic>
        <p:cxnSp>
          <p:nvCxnSpPr>
            <p:cNvPr id="21" name="Connettore 1 20"/>
            <p:cNvCxnSpPr/>
            <p:nvPr/>
          </p:nvCxnSpPr>
          <p:spPr>
            <a:xfrm>
              <a:off x="3546858" y="433704"/>
              <a:ext cx="2075453"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Connettore 1 21"/>
            <p:cNvCxnSpPr/>
            <p:nvPr/>
          </p:nvCxnSpPr>
          <p:spPr>
            <a:xfrm>
              <a:off x="3559866" y="787474"/>
              <a:ext cx="2062445" cy="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6" name="CasellaDiTesto 15"/>
          <p:cNvSpPr txBox="1"/>
          <p:nvPr/>
        </p:nvSpPr>
        <p:spPr>
          <a:xfrm>
            <a:off x="686120" y="1553882"/>
            <a:ext cx="7503518" cy="646331"/>
          </a:xfrm>
          <a:prstGeom prst="rect">
            <a:avLst/>
          </a:prstGeom>
          <a:noFill/>
        </p:spPr>
        <p:txBody>
          <a:bodyPr wrap="square" rtlCol="0">
            <a:spAutoFit/>
          </a:bodyPr>
          <a:lstStyle/>
          <a:p>
            <a:r>
              <a:rPr lang="it-IT" dirty="0" err="1" smtClean="0"/>
              <a:t>Which</a:t>
            </a:r>
            <a:r>
              <a:rPr lang="it-IT" dirty="0" smtClean="0"/>
              <a:t> </a:t>
            </a:r>
            <a:r>
              <a:rPr lang="it-IT" dirty="0" err="1" smtClean="0"/>
              <a:t>one</a:t>
            </a:r>
            <a:r>
              <a:rPr lang="it-IT" dirty="0" smtClean="0"/>
              <a:t> of the </a:t>
            </a:r>
            <a:r>
              <a:rPr lang="it-IT" dirty="0" err="1" smtClean="0"/>
              <a:t>following</a:t>
            </a:r>
            <a:r>
              <a:rPr lang="it-IT" dirty="0" smtClean="0"/>
              <a:t> </a:t>
            </a:r>
            <a:r>
              <a:rPr lang="it-IT" dirty="0" err="1" smtClean="0"/>
              <a:t>governance</a:t>
            </a:r>
            <a:r>
              <a:rPr lang="it-IT" dirty="0" smtClean="0"/>
              <a:t> model </a:t>
            </a:r>
            <a:r>
              <a:rPr lang="it-IT" dirty="0" err="1" smtClean="0"/>
              <a:t>is</a:t>
            </a:r>
            <a:r>
              <a:rPr lang="it-IT" dirty="0" smtClean="0"/>
              <a:t> more </a:t>
            </a:r>
            <a:r>
              <a:rPr lang="it-IT" dirty="0" err="1" smtClean="0"/>
              <a:t>effective</a:t>
            </a:r>
            <a:r>
              <a:rPr lang="it-IT" dirty="0" smtClean="0"/>
              <a:t> for territorial </a:t>
            </a:r>
            <a:r>
              <a:rPr lang="it-IT" dirty="0" err="1" smtClean="0"/>
              <a:t>development</a:t>
            </a:r>
            <a:r>
              <a:rPr lang="it-IT" dirty="0" smtClean="0"/>
              <a:t> ?</a:t>
            </a:r>
          </a:p>
        </p:txBody>
      </p:sp>
      <p:sp>
        <p:nvSpPr>
          <p:cNvPr id="2" name="Rettangolo 1"/>
          <p:cNvSpPr/>
          <p:nvPr/>
        </p:nvSpPr>
        <p:spPr>
          <a:xfrm>
            <a:off x="1707655" y="2566041"/>
            <a:ext cx="5616405" cy="369332"/>
          </a:xfrm>
          <a:prstGeom prst="rect">
            <a:avLst/>
          </a:prstGeom>
          <a:ln>
            <a:solidFill>
              <a:schemeClr val="accent2"/>
            </a:solidFill>
          </a:ln>
        </p:spPr>
        <p:txBody>
          <a:bodyPr wrap="square">
            <a:spAutoFit/>
          </a:bodyPr>
          <a:lstStyle/>
          <a:p>
            <a:pPr algn="ctr"/>
            <a:r>
              <a:rPr lang="it-IT" b="1" dirty="0" smtClean="0">
                <a:latin typeface="Arial"/>
                <a:cs typeface="Arial"/>
              </a:rPr>
              <a:t>A Multi</a:t>
            </a:r>
            <a:r>
              <a:rPr lang="it-IT" b="1" dirty="0">
                <a:latin typeface="Arial"/>
                <a:cs typeface="Arial"/>
              </a:rPr>
              <a:t>-Actors </a:t>
            </a:r>
            <a:r>
              <a:rPr lang="it-IT" b="1" dirty="0" err="1">
                <a:latin typeface="Arial"/>
                <a:cs typeface="Arial"/>
              </a:rPr>
              <a:t>decisional</a:t>
            </a:r>
            <a:r>
              <a:rPr lang="it-IT" b="1" dirty="0">
                <a:latin typeface="Arial"/>
                <a:cs typeface="Arial"/>
              </a:rPr>
              <a:t> </a:t>
            </a:r>
            <a:r>
              <a:rPr lang="it-IT" b="1" dirty="0" err="1">
                <a:latin typeface="Arial"/>
                <a:cs typeface="Arial"/>
              </a:rPr>
              <a:t>Informal</a:t>
            </a:r>
            <a:r>
              <a:rPr lang="it-IT" b="1" dirty="0">
                <a:latin typeface="Arial"/>
                <a:cs typeface="Arial"/>
              </a:rPr>
              <a:t> Group</a:t>
            </a:r>
          </a:p>
        </p:txBody>
      </p:sp>
    </p:spTree>
    <p:extLst>
      <p:ext uri="{BB962C8B-B14F-4D97-AF65-F5344CB8AC3E}">
        <p14:creationId xmlns:p14="http://schemas.microsoft.com/office/powerpoint/2010/main" val="37630860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childTnLst>
                                </p:cTn>
                              </p:par>
                            </p:childTnLst>
                          </p:cTn>
                        </p:par>
                        <p:par>
                          <p:cTn id="13" fill="hold">
                            <p:stCondLst>
                              <p:cond delay="2000"/>
                            </p:stCondLst>
                            <p:childTnLst>
                              <p:par>
                                <p:cTn id="14" presetID="22" presetClass="entr" presetSubtype="8"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2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2000"/>
                                        <p:tgtEl>
                                          <p:spTgt spid="18"/>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7" grpId="0" animBg="1"/>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3955" y="45363"/>
            <a:ext cx="9144000" cy="6919242"/>
          </a:xfrm>
          <a:prstGeom prst="rect">
            <a:avLst/>
          </a:prstGeom>
          <a:ln>
            <a:solidFill>
              <a:srgbClr val="800000"/>
            </a:solidFill>
          </a:ln>
        </p:spPr>
      </p:pic>
      <p:cxnSp>
        <p:nvCxnSpPr>
          <p:cNvPr id="8" name="Connettore 2 7"/>
          <p:cNvCxnSpPr/>
          <p:nvPr/>
        </p:nvCxnSpPr>
        <p:spPr>
          <a:xfrm flipV="1">
            <a:off x="207706" y="5373351"/>
            <a:ext cx="7788497" cy="1"/>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12" name="CasellaDiTesto 11"/>
          <p:cNvSpPr txBox="1"/>
          <p:nvPr/>
        </p:nvSpPr>
        <p:spPr>
          <a:xfrm>
            <a:off x="6961002" y="4583416"/>
            <a:ext cx="1493183"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it-IT" b="1" dirty="0" smtClean="0">
                <a:latin typeface="Arial Narrow"/>
                <a:cs typeface="Arial Narrow"/>
              </a:rPr>
              <a:t>1. TASK</a:t>
            </a:r>
            <a:endParaRPr lang="it-IT" b="1" dirty="0">
              <a:latin typeface="Arial Narrow"/>
              <a:cs typeface="Arial Narrow"/>
            </a:endParaRPr>
          </a:p>
        </p:txBody>
      </p:sp>
      <p:sp>
        <p:nvSpPr>
          <p:cNvPr id="16" name="CasellaDiTesto 15"/>
          <p:cNvSpPr txBox="1"/>
          <p:nvPr/>
        </p:nvSpPr>
        <p:spPr>
          <a:xfrm>
            <a:off x="7004295" y="5030093"/>
            <a:ext cx="1312873" cy="307777"/>
          </a:xfrm>
          <a:prstGeom prst="rect">
            <a:avLst/>
          </a:prstGeom>
          <a:noFill/>
        </p:spPr>
        <p:txBody>
          <a:bodyPr wrap="square" rtlCol="0">
            <a:spAutoFit/>
          </a:bodyPr>
          <a:lstStyle/>
          <a:p>
            <a:r>
              <a:rPr lang="it-IT" sz="1400" b="1" dirty="0" smtClean="0"/>
              <a:t>IMPACT</a:t>
            </a:r>
            <a:endParaRPr lang="it-IT" sz="1400" b="1" dirty="0"/>
          </a:p>
        </p:txBody>
      </p:sp>
      <p:grpSp>
        <p:nvGrpSpPr>
          <p:cNvPr id="25" name="Gruppo 24"/>
          <p:cNvGrpSpPr/>
          <p:nvPr/>
        </p:nvGrpSpPr>
        <p:grpSpPr>
          <a:xfrm>
            <a:off x="175716" y="4745296"/>
            <a:ext cx="6655420" cy="628055"/>
            <a:chOff x="558199" y="3325606"/>
            <a:chExt cx="5944821" cy="2340280"/>
          </a:xfrm>
        </p:grpSpPr>
        <p:cxnSp>
          <p:nvCxnSpPr>
            <p:cNvPr id="21" name="Connettore 1 20"/>
            <p:cNvCxnSpPr/>
            <p:nvPr/>
          </p:nvCxnSpPr>
          <p:spPr>
            <a:xfrm flipV="1">
              <a:off x="558199" y="5080816"/>
              <a:ext cx="1493183" cy="58507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2" name="Connettore 1 21"/>
            <p:cNvCxnSpPr/>
            <p:nvPr/>
          </p:nvCxnSpPr>
          <p:spPr>
            <a:xfrm flipV="1">
              <a:off x="2037426" y="4495746"/>
              <a:ext cx="1493183" cy="58507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3" name="Connettore 1 22"/>
            <p:cNvCxnSpPr/>
            <p:nvPr/>
          </p:nvCxnSpPr>
          <p:spPr>
            <a:xfrm flipV="1">
              <a:off x="3530609" y="3910676"/>
              <a:ext cx="1493183" cy="58507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4" name="Connettore 1 23"/>
            <p:cNvCxnSpPr/>
            <p:nvPr/>
          </p:nvCxnSpPr>
          <p:spPr>
            <a:xfrm flipV="1">
              <a:off x="5009837" y="3325606"/>
              <a:ext cx="1493183" cy="58507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grpSp>
      <p:sp>
        <p:nvSpPr>
          <p:cNvPr id="45" name="CasellaDiTesto 44"/>
          <p:cNvSpPr txBox="1"/>
          <p:nvPr/>
        </p:nvSpPr>
        <p:spPr>
          <a:xfrm>
            <a:off x="2046515" y="4668574"/>
            <a:ext cx="1150446" cy="369332"/>
          </a:xfrm>
          <a:prstGeom prst="rect">
            <a:avLst/>
          </a:prstGeom>
          <a:solidFill>
            <a:schemeClr val="accent1">
              <a:lumMod val="60000"/>
              <a:lumOff val="40000"/>
            </a:schemeClr>
          </a:solidFill>
          <a:ln>
            <a:solidFill>
              <a:srgbClr val="800000"/>
            </a:solidFill>
          </a:ln>
        </p:spPr>
        <p:txBody>
          <a:bodyPr wrap="square" rtlCol="0">
            <a:spAutoFit/>
          </a:bodyPr>
          <a:lstStyle/>
          <a:p>
            <a:pPr algn="ctr"/>
            <a:r>
              <a:rPr lang="it-IT" dirty="0" err="1" smtClean="0"/>
              <a:t>Lobbyng</a:t>
            </a:r>
            <a:endParaRPr lang="it-IT" dirty="0"/>
          </a:p>
        </p:txBody>
      </p:sp>
      <p:sp>
        <p:nvSpPr>
          <p:cNvPr id="46" name="CasellaDiTesto 45"/>
          <p:cNvSpPr txBox="1"/>
          <p:nvPr/>
        </p:nvSpPr>
        <p:spPr>
          <a:xfrm>
            <a:off x="3557647" y="4375964"/>
            <a:ext cx="1245048" cy="369332"/>
          </a:xfrm>
          <a:prstGeom prst="rect">
            <a:avLst/>
          </a:prstGeom>
          <a:solidFill>
            <a:schemeClr val="accent1">
              <a:lumMod val="60000"/>
              <a:lumOff val="40000"/>
            </a:schemeClr>
          </a:solidFill>
          <a:ln>
            <a:solidFill>
              <a:srgbClr val="800000"/>
            </a:solidFill>
          </a:ln>
        </p:spPr>
        <p:txBody>
          <a:bodyPr wrap="square" rtlCol="0">
            <a:spAutoFit/>
          </a:bodyPr>
          <a:lstStyle/>
          <a:p>
            <a:pPr algn="ctr"/>
            <a:r>
              <a:rPr lang="it-IT" dirty="0" err="1" smtClean="0"/>
              <a:t>Consulting</a:t>
            </a:r>
            <a:endParaRPr lang="it-IT" dirty="0"/>
          </a:p>
        </p:txBody>
      </p:sp>
      <p:sp>
        <p:nvSpPr>
          <p:cNvPr id="47" name="CasellaDiTesto 46"/>
          <p:cNvSpPr txBox="1"/>
          <p:nvPr/>
        </p:nvSpPr>
        <p:spPr>
          <a:xfrm>
            <a:off x="5038955" y="5184994"/>
            <a:ext cx="1570337" cy="646331"/>
          </a:xfrm>
          <a:prstGeom prst="rect">
            <a:avLst/>
          </a:prstGeom>
          <a:solidFill>
            <a:schemeClr val="accent1">
              <a:lumMod val="60000"/>
              <a:lumOff val="40000"/>
            </a:schemeClr>
          </a:solidFill>
          <a:ln>
            <a:solidFill>
              <a:srgbClr val="800000"/>
            </a:solidFill>
          </a:ln>
        </p:spPr>
        <p:txBody>
          <a:bodyPr wrap="square" rtlCol="0">
            <a:spAutoFit/>
          </a:bodyPr>
          <a:lstStyle/>
          <a:p>
            <a:pPr algn="ctr"/>
            <a:r>
              <a:rPr lang="it-IT" dirty="0" smtClean="0"/>
              <a:t>Semi-</a:t>
            </a:r>
            <a:r>
              <a:rPr lang="it-IT" dirty="0" err="1" smtClean="0"/>
              <a:t>decisional</a:t>
            </a:r>
            <a:endParaRPr lang="it-IT" dirty="0"/>
          </a:p>
        </p:txBody>
      </p:sp>
      <p:sp>
        <p:nvSpPr>
          <p:cNvPr id="48" name="CasellaDiTesto 47"/>
          <p:cNvSpPr txBox="1"/>
          <p:nvPr/>
        </p:nvSpPr>
        <p:spPr>
          <a:xfrm>
            <a:off x="5159469" y="4006632"/>
            <a:ext cx="1570337" cy="369332"/>
          </a:xfrm>
          <a:prstGeom prst="rect">
            <a:avLst/>
          </a:prstGeom>
          <a:solidFill>
            <a:schemeClr val="accent1">
              <a:lumMod val="60000"/>
              <a:lumOff val="40000"/>
            </a:schemeClr>
          </a:solidFill>
          <a:ln>
            <a:solidFill>
              <a:srgbClr val="800000"/>
            </a:solidFill>
          </a:ln>
        </p:spPr>
        <p:txBody>
          <a:bodyPr wrap="square" rtlCol="0">
            <a:spAutoFit/>
          </a:bodyPr>
          <a:lstStyle/>
          <a:p>
            <a:pPr algn="ctr"/>
            <a:r>
              <a:rPr lang="it-IT" dirty="0" smtClean="0"/>
              <a:t>Co-</a:t>
            </a:r>
            <a:r>
              <a:rPr lang="it-IT" dirty="0" err="1" smtClean="0"/>
              <a:t>decisional</a:t>
            </a:r>
            <a:endParaRPr lang="it-IT" dirty="0"/>
          </a:p>
        </p:txBody>
      </p:sp>
      <p:cxnSp>
        <p:nvCxnSpPr>
          <p:cNvPr id="52" name="Connettore 1 51"/>
          <p:cNvCxnSpPr/>
          <p:nvPr/>
        </p:nvCxnSpPr>
        <p:spPr>
          <a:xfrm flipH="1">
            <a:off x="1876035" y="4976351"/>
            <a:ext cx="259077" cy="239987"/>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54" name="Connettore 1 53"/>
          <p:cNvCxnSpPr/>
          <p:nvPr/>
        </p:nvCxnSpPr>
        <p:spPr>
          <a:xfrm flipH="1">
            <a:off x="3502848" y="4745296"/>
            <a:ext cx="55609" cy="314028"/>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56" name="Connettore 1 55"/>
          <p:cNvCxnSpPr/>
          <p:nvPr/>
        </p:nvCxnSpPr>
        <p:spPr>
          <a:xfrm flipH="1">
            <a:off x="5159469" y="4902310"/>
            <a:ext cx="15623" cy="282684"/>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58" name="Connettore 1 57"/>
          <p:cNvCxnSpPr/>
          <p:nvPr/>
        </p:nvCxnSpPr>
        <p:spPr>
          <a:xfrm>
            <a:off x="6729806" y="4375964"/>
            <a:ext cx="99318" cy="369332"/>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61" name="CasellaDiTesto 60"/>
          <p:cNvSpPr txBox="1"/>
          <p:nvPr/>
        </p:nvSpPr>
        <p:spPr>
          <a:xfrm>
            <a:off x="5332628" y="3256402"/>
            <a:ext cx="2051381" cy="369332"/>
          </a:xfrm>
          <a:prstGeom prst="rect">
            <a:avLst/>
          </a:prstGeom>
          <a:solidFill>
            <a:schemeClr val="accent6"/>
          </a:solidFill>
          <a:ln>
            <a:solidFill>
              <a:srgbClr val="800000"/>
            </a:solidFill>
          </a:ln>
        </p:spPr>
        <p:txBody>
          <a:bodyPr wrap="square" rtlCol="0">
            <a:spAutoFit/>
          </a:bodyPr>
          <a:lstStyle/>
          <a:p>
            <a:pPr algn="ctr"/>
            <a:r>
              <a:rPr lang="it-IT" dirty="0" smtClean="0"/>
              <a:t>Multi-</a:t>
            </a:r>
            <a:r>
              <a:rPr lang="it-IT" dirty="0" err="1" smtClean="0"/>
              <a:t>stakeholders</a:t>
            </a:r>
            <a:endParaRPr lang="it-IT" dirty="0"/>
          </a:p>
        </p:txBody>
      </p:sp>
      <p:cxnSp>
        <p:nvCxnSpPr>
          <p:cNvPr id="63" name="Connettore 1 62"/>
          <p:cNvCxnSpPr/>
          <p:nvPr/>
        </p:nvCxnSpPr>
        <p:spPr>
          <a:xfrm flipH="1">
            <a:off x="1911832" y="4315411"/>
            <a:ext cx="64711" cy="353163"/>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66" name="Connettore 1 65"/>
          <p:cNvCxnSpPr/>
          <p:nvPr/>
        </p:nvCxnSpPr>
        <p:spPr>
          <a:xfrm>
            <a:off x="2937033" y="3655270"/>
            <a:ext cx="426116" cy="297731"/>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69" name="Connettore 1 68"/>
          <p:cNvCxnSpPr/>
          <p:nvPr/>
        </p:nvCxnSpPr>
        <p:spPr>
          <a:xfrm>
            <a:off x="4802695" y="3256402"/>
            <a:ext cx="545556" cy="307777"/>
          </a:xfrm>
          <a:prstGeom prst="line">
            <a:avLst/>
          </a:prstGeom>
          <a:ln>
            <a:solidFill>
              <a:srgbClr val="F79646"/>
            </a:solidFill>
          </a:ln>
        </p:spPr>
        <p:style>
          <a:lnRef idx="2">
            <a:schemeClr val="accent1"/>
          </a:lnRef>
          <a:fillRef idx="0">
            <a:schemeClr val="accent1"/>
          </a:fillRef>
          <a:effectRef idx="1">
            <a:schemeClr val="accent1"/>
          </a:effectRef>
          <a:fontRef idx="minor">
            <a:schemeClr val="tx1"/>
          </a:fontRef>
        </p:style>
      </p:cxnSp>
      <p:grpSp>
        <p:nvGrpSpPr>
          <p:cNvPr id="87" name="Gruppo 86"/>
          <p:cNvGrpSpPr/>
          <p:nvPr/>
        </p:nvGrpSpPr>
        <p:grpSpPr>
          <a:xfrm>
            <a:off x="390739" y="2943782"/>
            <a:ext cx="5237448" cy="2386584"/>
            <a:chOff x="390739" y="2943782"/>
            <a:chExt cx="5237448" cy="2386584"/>
          </a:xfrm>
        </p:grpSpPr>
        <p:grpSp>
          <p:nvGrpSpPr>
            <p:cNvPr id="50" name="Gruppo 49"/>
            <p:cNvGrpSpPr/>
            <p:nvPr/>
          </p:nvGrpSpPr>
          <p:grpSpPr>
            <a:xfrm>
              <a:off x="390739" y="3290108"/>
              <a:ext cx="4411956" cy="2040258"/>
              <a:chOff x="390739" y="3575156"/>
              <a:chExt cx="4411956" cy="1755210"/>
            </a:xfrm>
          </p:grpSpPr>
          <p:cxnSp>
            <p:nvCxnSpPr>
              <p:cNvPr id="5" name="Connettore 1 4"/>
              <p:cNvCxnSpPr/>
              <p:nvPr/>
            </p:nvCxnSpPr>
            <p:spPr>
              <a:xfrm flipV="1">
                <a:off x="390739" y="4745296"/>
                <a:ext cx="1493183" cy="585070"/>
              </a:xfrm>
              <a:prstGeom prst="line">
                <a:avLst/>
              </a:prstGeom>
              <a:ln>
                <a:solidFill>
                  <a:schemeClr val="accent6">
                    <a:lumMod val="75000"/>
                  </a:schemeClr>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18" name="Connettore 1 17"/>
              <p:cNvCxnSpPr/>
              <p:nvPr/>
            </p:nvCxnSpPr>
            <p:spPr>
              <a:xfrm flipV="1">
                <a:off x="1869966" y="4160226"/>
                <a:ext cx="1493183" cy="585070"/>
              </a:xfrm>
              <a:prstGeom prst="line">
                <a:avLst/>
              </a:prstGeom>
              <a:ln>
                <a:solidFill>
                  <a:schemeClr val="accent6">
                    <a:lumMod val="75000"/>
                  </a:schemeClr>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19" name="Connettore 1 18"/>
              <p:cNvCxnSpPr/>
              <p:nvPr/>
            </p:nvCxnSpPr>
            <p:spPr>
              <a:xfrm flipV="1">
                <a:off x="3363149" y="3575156"/>
                <a:ext cx="1439546" cy="585070"/>
              </a:xfrm>
              <a:prstGeom prst="line">
                <a:avLst/>
              </a:prstGeom>
              <a:ln>
                <a:solidFill>
                  <a:schemeClr val="accent6">
                    <a:lumMod val="75000"/>
                  </a:schemeClr>
                </a:solidFill>
                <a:headEnd type="oval"/>
                <a:tailEnd type="oval"/>
              </a:ln>
            </p:spPr>
            <p:style>
              <a:lnRef idx="2">
                <a:schemeClr val="accent1"/>
              </a:lnRef>
              <a:fillRef idx="0">
                <a:schemeClr val="accent1"/>
              </a:fillRef>
              <a:effectRef idx="1">
                <a:schemeClr val="accent1"/>
              </a:effectRef>
              <a:fontRef idx="minor">
                <a:schemeClr val="tx1"/>
              </a:fontRef>
            </p:style>
          </p:cxnSp>
        </p:grpSp>
        <p:cxnSp>
          <p:nvCxnSpPr>
            <p:cNvPr id="74" name="Connettore 1 73"/>
            <p:cNvCxnSpPr/>
            <p:nvPr/>
          </p:nvCxnSpPr>
          <p:spPr>
            <a:xfrm flipV="1">
              <a:off x="4802695" y="2943782"/>
              <a:ext cx="825492" cy="346326"/>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grpSp>
      <p:sp>
        <p:nvSpPr>
          <p:cNvPr id="77" name="CasellaDiTesto 76"/>
          <p:cNvSpPr txBox="1"/>
          <p:nvPr/>
        </p:nvSpPr>
        <p:spPr>
          <a:xfrm>
            <a:off x="5700273" y="2647195"/>
            <a:ext cx="2827745" cy="369332"/>
          </a:xfrm>
          <a:prstGeom prst="rect">
            <a:avLst/>
          </a:prstGeom>
          <a:solidFill>
            <a:srgbClr val="F79646"/>
          </a:solidFill>
          <a:ln>
            <a:solidFill>
              <a:schemeClr val="tx1"/>
            </a:solidFill>
          </a:ln>
        </p:spPr>
        <p:txBody>
          <a:bodyPr wrap="square" rtlCol="0">
            <a:spAutoFit/>
          </a:bodyPr>
          <a:lstStyle/>
          <a:p>
            <a:pPr algn="ctr"/>
            <a:r>
              <a:rPr lang="it-IT" b="1" dirty="0" smtClean="0">
                <a:latin typeface="Arial Narrow"/>
                <a:cs typeface="Arial Narrow"/>
              </a:rPr>
              <a:t>2. RELATIONSHIPS</a:t>
            </a:r>
            <a:endParaRPr lang="it-IT" b="1" dirty="0">
              <a:latin typeface="Arial Narrow"/>
              <a:cs typeface="Arial Narrow"/>
            </a:endParaRPr>
          </a:p>
        </p:txBody>
      </p:sp>
      <p:cxnSp>
        <p:nvCxnSpPr>
          <p:cNvPr id="81" name="Connettore 1 80"/>
          <p:cNvCxnSpPr/>
          <p:nvPr/>
        </p:nvCxnSpPr>
        <p:spPr>
          <a:xfrm>
            <a:off x="1462788" y="3357416"/>
            <a:ext cx="407178" cy="595585"/>
          </a:xfrm>
          <a:prstGeom prst="line">
            <a:avLst/>
          </a:prstGeom>
          <a:ln>
            <a:solidFill>
              <a:srgbClr val="CCFFCC"/>
            </a:solidFill>
          </a:ln>
        </p:spPr>
        <p:style>
          <a:lnRef idx="2">
            <a:schemeClr val="accent1"/>
          </a:lnRef>
          <a:fillRef idx="0">
            <a:schemeClr val="accent1"/>
          </a:fillRef>
          <a:effectRef idx="1">
            <a:schemeClr val="accent1"/>
          </a:effectRef>
          <a:fontRef idx="minor">
            <a:schemeClr val="tx1"/>
          </a:fontRef>
        </p:style>
      </p:cxnSp>
      <p:cxnSp>
        <p:nvCxnSpPr>
          <p:cNvPr id="83" name="Connettore 1 82"/>
          <p:cNvCxnSpPr/>
          <p:nvPr/>
        </p:nvCxnSpPr>
        <p:spPr>
          <a:xfrm>
            <a:off x="2249802" y="2585578"/>
            <a:ext cx="832886" cy="358204"/>
          </a:xfrm>
          <a:prstGeom prst="line">
            <a:avLst/>
          </a:prstGeom>
          <a:ln>
            <a:solidFill>
              <a:srgbClr val="CCFFCC"/>
            </a:solidFill>
          </a:ln>
        </p:spPr>
        <p:style>
          <a:lnRef idx="2">
            <a:schemeClr val="accent1"/>
          </a:lnRef>
          <a:fillRef idx="0">
            <a:schemeClr val="accent1"/>
          </a:fillRef>
          <a:effectRef idx="1">
            <a:schemeClr val="accent1"/>
          </a:effectRef>
          <a:fontRef idx="minor">
            <a:schemeClr val="tx1"/>
          </a:fontRef>
        </p:style>
      </p:cxnSp>
      <p:sp>
        <p:nvSpPr>
          <p:cNvPr id="84" name="CasellaDiTesto 83"/>
          <p:cNvSpPr txBox="1"/>
          <p:nvPr/>
        </p:nvSpPr>
        <p:spPr>
          <a:xfrm>
            <a:off x="3748037" y="2231014"/>
            <a:ext cx="1807804" cy="369332"/>
          </a:xfrm>
          <a:prstGeom prst="rect">
            <a:avLst/>
          </a:prstGeom>
          <a:solidFill>
            <a:srgbClr val="CCFFCC"/>
          </a:solidFill>
          <a:ln>
            <a:solidFill>
              <a:schemeClr val="tx1"/>
            </a:solidFill>
          </a:ln>
        </p:spPr>
        <p:txBody>
          <a:bodyPr wrap="square" rtlCol="0">
            <a:spAutoFit/>
          </a:bodyPr>
          <a:lstStyle/>
          <a:p>
            <a:pPr algn="ctr"/>
            <a:r>
              <a:rPr lang="it-IT" b="1" dirty="0" smtClean="0">
                <a:latin typeface="Arial Narrow"/>
                <a:cs typeface="Arial Narrow"/>
              </a:rPr>
              <a:t>3. NATURE</a:t>
            </a:r>
            <a:endParaRPr lang="it-IT" b="1" dirty="0">
              <a:latin typeface="Arial Narrow"/>
              <a:cs typeface="Arial Narrow"/>
            </a:endParaRPr>
          </a:p>
        </p:txBody>
      </p:sp>
      <p:grpSp>
        <p:nvGrpSpPr>
          <p:cNvPr id="88" name="Gruppo 87"/>
          <p:cNvGrpSpPr/>
          <p:nvPr/>
        </p:nvGrpSpPr>
        <p:grpSpPr>
          <a:xfrm>
            <a:off x="307009" y="2409860"/>
            <a:ext cx="3369575" cy="2963492"/>
            <a:chOff x="307009" y="2409860"/>
            <a:chExt cx="3369575" cy="2963492"/>
          </a:xfrm>
        </p:grpSpPr>
        <p:grpSp>
          <p:nvGrpSpPr>
            <p:cNvPr id="40" name="Gruppo 39"/>
            <p:cNvGrpSpPr/>
            <p:nvPr/>
          </p:nvGrpSpPr>
          <p:grpSpPr>
            <a:xfrm>
              <a:off x="307009" y="2943782"/>
              <a:ext cx="2775679" cy="2429570"/>
              <a:chOff x="307009" y="3419981"/>
              <a:chExt cx="2839003" cy="1953370"/>
            </a:xfrm>
          </p:grpSpPr>
          <p:cxnSp>
            <p:nvCxnSpPr>
              <p:cNvPr id="26" name="Connettore 1 25"/>
              <p:cNvCxnSpPr/>
              <p:nvPr/>
            </p:nvCxnSpPr>
            <p:spPr>
              <a:xfrm flipV="1">
                <a:off x="307009" y="4231391"/>
                <a:ext cx="1604822" cy="1141960"/>
              </a:xfrm>
              <a:prstGeom prst="line">
                <a:avLst/>
              </a:prstGeom>
              <a:ln>
                <a:solidFill>
                  <a:schemeClr val="accent3">
                    <a:lumMod val="50000"/>
                  </a:schemeClr>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27" name="Connettore 1 26"/>
              <p:cNvCxnSpPr/>
              <p:nvPr/>
            </p:nvCxnSpPr>
            <p:spPr>
              <a:xfrm flipV="1">
                <a:off x="1911831" y="3419981"/>
                <a:ext cx="1234181" cy="811410"/>
              </a:xfrm>
              <a:prstGeom prst="line">
                <a:avLst/>
              </a:prstGeom>
              <a:ln>
                <a:solidFill>
                  <a:schemeClr val="accent3">
                    <a:lumMod val="50000"/>
                  </a:schemeClr>
                </a:solidFill>
                <a:headEnd type="oval"/>
                <a:tailEnd type="oval"/>
              </a:ln>
            </p:spPr>
            <p:style>
              <a:lnRef idx="2">
                <a:schemeClr val="accent1"/>
              </a:lnRef>
              <a:fillRef idx="0">
                <a:schemeClr val="accent1"/>
              </a:fillRef>
              <a:effectRef idx="1">
                <a:schemeClr val="accent1"/>
              </a:effectRef>
              <a:fontRef idx="minor">
                <a:schemeClr val="tx1"/>
              </a:fontRef>
            </p:style>
          </p:cxnSp>
        </p:grpSp>
        <p:cxnSp>
          <p:nvCxnSpPr>
            <p:cNvPr id="86" name="Connettore 1 85"/>
            <p:cNvCxnSpPr/>
            <p:nvPr/>
          </p:nvCxnSpPr>
          <p:spPr>
            <a:xfrm flipV="1">
              <a:off x="3082688" y="2409860"/>
              <a:ext cx="593896" cy="532433"/>
            </a:xfrm>
            <a:prstGeom prst="line">
              <a:avLst/>
            </a:prstGeom>
            <a:ln>
              <a:solidFill>
                <a:schemeClr val="accent3">
                  <a:lumMod val="50000"/>
                </a:schemeClr>
              </a:solidFill>
            </a:ln>
          </p:spPr>
          <p:style>
            <a:lnRef idx="2">
              <a:schemeClr val="accent1"/>
            </a:lnRef>
            <a:fillRef idx="0">
              <a:schemeClr val="accent1"/>
            </a:fillRef>
            <a:effectRef idx="1">
              <a:schemeClr val="accent1"/>
            </a:effectRef>
            <a:fontRef idx="minor">
              <a:schemeClr val="tx1"/>
            </a:fontRef>
          </p:style>
        </p:cxnSp>
      </p:grpSp>
      <p:sp>
        <p:nvSpPr>
          <p:cNvPr id="89" name="CasellaDiTesto 88"/>
          <p:cNvSpPr txBox="1"/>
          <p:nvPr/>
        </p:nvSpPr>
        <p:spPr>
          <a:xfrm>
            <a:off x="782612" y="1768692"/>
            <a:ext cx="1062870" cy="369332"/>
          </a:xfrm>
          <a:prstGeom prst="rect">
            <a:avLst/>
          </a:prstGeom>
          <a:solidFill>
            <a:srgbClr val="B3A2C7"/>
          </a:solidFill>
          <a:ln>
            <a:solidFill>
              <a:srgbClr val="800000"/>
            </a:solidFill>
          </a:ln>
        </p:spPr>
        <p:txBody>
          <a:bodyPr wrap="square" rtlCol="0">
            <a:spAutoFit/>
          </a:bodyPr>
          <a:lstStyle/>
          <a:p>
            <a:pPr algn="ctr"/>
            <a:r>
              <a:rPr lang="it-IT" dirty="0" err="1" smtClean="0">
                <a:solidFill>
                  <a:srgbClr val="FFFFFF"/>
                </a:solidFill>
              </a:rPr>
              <a:t>Formal</a:t>
            </a:r>
            <a:endParaRPr lang="it-IT" dirty="0">
              <a:solidFill>
                <a:srgbClr val="FFFFFF"/>
              </a:solidFill>
            </a:endParaRPr>
          </a:p>
        </p:txBody>
      </p:sp>
      <p:sp>
        <p:nvSpPr>
          <p:cNvPr id="90" name="CasellaDiTesto 89"/>
          <p:cNvSpPr txBox="1"/>
          <p:nvPr/>
        </p:nvSpPr>
        <p:spPr>
          <a:xfrm>
            <a:off x="0" y="3005093"/>
            <a:ext cx="1213980" cy="369332"/>
          </a:xfrm>
          <a:prstGeom prst="rect">
            <a:avLst/>
          </a:prstGeom>
          <a:solidFill>
            <a:srgbClr val="B3A2C7"/>
          </a:solidFill>
          <a:ln>
            <a:solidFill>
              <a:srgbClr val="800000"/>
            </a:solidFill>
          </a:ln>
        </p:spPr>
        <p:txBody>
          <a:bodyPr wrap="square" rtlCol="0">
            <a:spAutoFit/>
          </a:bodyPr>
          <a:lstStyle/>
          <a:p>
            <a:pPr algn="ctr"/>
            <a:r>
              <a:rPr lang="it-IT" dirty="0" err="1" smtClean="0">
                <a:solidFill>
                  <a:srgbClr val="FFFFFF"/>
                </a:solidFill>
              </a:rPr>
              <a:t>Informal</a:t>
            </a:r>
            <a:endParaRPr lang="it-IT" dirty="0">
              <a:solidFill>
                <a:srgbClr val="FFFFFF"/>
              </a:solidFill>
            </a:endParaRPr>
          </a:p>
        </p:txBody>
      </p:sp>
      <p:cxnSp>
        <p:nvCxnSpPr>
          <p:cNvPr id="92" name="Connettore 1 91"/>
          <p:cNvCxnSpPr/>
          <p:nvPr/>
        </p:nvCxnSpPr>
        <p:spPr>
          <a:xfrm>
            <a:off x="1092702" y="2138024"/>
            <a:ext cx="689596" cy="259685"/>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94" name="Connettore 1 93"/>
          <p:cNvCxnSpPr/>
          <p:nvPr/>
        </p:nvCxnSpPr>
        <p:spPr>
          <a:xfrm>
            <a:off x="307009" y="3374425"/>
            <a:ext cx="909593" cy="238381"/>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grpSp>
        <p:nvGrpSpPr>
          <p:cNvPr id="105" name="Gruppo 104"/>
          <p:cNvGrpSpPr/>
          <p:nvPr/>
        </p:nvGrpSpPr>
        <p:grpSpPr>
          <a:xfrm>
            <a:off x="348875" y="1500751"/>
            <a:ext cx="2003419" cy="3805054"/>
            <a:chOff x="348875" y="1500751"/>
            <a:chExt cx="2003419" cy="3805054"/>
          </a:xfrm>
        </p:grpSpPr>
        <p:grpSp>
          <p:nvGrpSpPr>
            <p:cNvPr id="41" name="Gruppo 40"/>
            <p:cNvGrpSpPr/>
            <p:nvPr/>
          </p:nvGrpSpPr>
          <p:grpSpPr>
            <a:xfrm>
              <a:off x="348875" y="2409860"/>
              <a:ext cx="1535048" cy="2895945"/>
              <a:chOff x="307009" y="3419981"/>
              <a:chExt cx="2839003" cy="1953370"/>
            </a:xfrm>
          </p:grpSpPr>
          <p:cxnSp>
            <p:nvCxnSpPr>
              <p:cNvPr id="42" name="Connettore 1 41"/>
              <p:cNvCxnSpPr/>
              <p:nvPr/>
            </p:nvCxnSpPr>
            <p:spPr>
              <a:xfrm flipV="1">
                <a:off x="307009" y="4231391"/>
                <a:ext cx="1604822" cy="1141960"/>
              </a:xfrm>
              <a:prstGeom prst="line">
                <a:avLst/>
              </a:prstGeom>
              <a:ln>
                <a:solidFill>
                  <a:srgbClr val="FF0000"/>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43" name="Connettore 1 42"/>
              <p:cNvCxnSpPr/>
              <p:nvPr/>
            </p:nvCxnSpPr>
            <p:spPr>
              <a:xfrm flipV="1">
                <a:off x="1911831" y="3419981"/>
                <a:ext cx="1234181" cy="811410"/>
              </a:xfrm>
              <a:prstGeom prst="line">
                <a:avLst/>
              </a:prstGeom>
              <a:ln>
                <a:solidFill>
                  <a:srgbClr val="FF0000"/>
                </a:solidFill>
                <a:headEnd type="oval"/>
                <a:tailEnd type="oval"/>
              </a:ln>
            </p:spPr>
            <p:style>
              <a:lnRef idx="2">
                <a:schemeClr val="accent1"/>
              </a:lnRef>
              <a:fillRef idx="0">
                <a:schemeClr val="accent1"/>
              </a:fillRef>
              <a:effectRef idx="1">
                <a:schemeClr val="accent1"/>
              </a:effectRef>
              <a:fontRef idx="minor">
                <a:schemeClr val="tx1"/>
              </a:fontRef>
            </p:style>
          </p:cxnSp>
        </p:grpSp>
        <p:cxnSp>
          <p:nvCxnSpPr>
            <p:cNvPr id="99" name="Connettore 1 98"/>
            <p:cNvCxnSpPr/>
            <p:nvPr/>
          </p:nvCxnSpPr>
          <p:spPr>
            <a:xfrm flipV="1">
              <a:off x="1876035" y="1500751"/>
              <a:ext cx="476259" cy="90911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106" name="CasellaDiTesto 105"/>
          <p:cNvSpPr txBox="1"/>
          <p:nvPr/>
        </p:nvSpPr>
        <p:spPr>
          <a:xfrm>
            <a:off x="2367490" y="1346862"/>
            <a:ext cx="2965138" cy="369332"/>
          </a:xfrm>
          <a:prstGeom prst="rect">
            <a:avLst/>
          </a:prstGeom>
          <a:solidFill>
            <a:schemeClr val="accent4">
              <a:lumMod val="60000"/>
              <a:lumOff val="40000"/>
            </a:schemeClr>
          </a:solidFill>
          <a:ln>
            <a:solidFill>
              <a:schemeClr val="tx1"/>
            </a:solidFill>
          </a:ln>
        </p:spPr>
        <p:txBody>
          <a:bodyPr wrap="square" rtlCol="0">
            <a:spAutoFit/>
          </a:bodyPr>
          <a:lstStyle/>
          <a:p>
            <a:pPr algn="ctr"/>
            <a:r>
              <a:rPr lang="it-IT" b="1" dirty="0" smtClean="0">
                <a:solidFill>
                  <a:srgbClr val="FFFFFF"/>
                </a:solidFill>
                <a:latin typeface="Arial Narrow"/>
                <a:cs typeface="Arial Narrow"/>
              </a:rPr>
              <a:t>4. INSTITUTIONALIZATION</a:t>
            </a:r>
            <a:endParaRPr lang="it-IT" b="1" dirty="0">
              <a:solidFill>
                <a:srgbClr val="FFFFFF"/>
              </a:solidFill>
              <a:latin typeface="Arial Narrow"/>
              <a:cs typeface="Arial Narrow"/>
            </a:endParaRPr>
          </a:p>
        </p:txBody>
      </p:sp>
      <p:sp>
        <p:nvSpPr>
          <p:cNvPr id="111" name="CasellaDiTesto 110"/>
          <p:cNvSpPr txBox="1"/>
          <p:nvPr/>
        </p:nvSpPr>
        <p:spPr>
          <a:xfrm>
            <a:off x="3676584" y="192049"/>
            <a:ext cx="4101859" cy="1015663"/>
          </a:xfrm>
          <a:prstGeom prst="rect">
            <a:avLst/>
          </a:prstGeom>
          <a:solidFill>
            <a:srgbClr val="C3D69B"/>
          </a:solidFill>
        </p:spPr>
        <p:txBody>
          <a:bodyPr wrap="square" rtlCol="0">
            <a:spAutoFit/>
          </a:bodyPr>
          <a:lstStyle/>
          <a:p>
            <a:pPr algn="ctr"/>
            <a:r>
              <a:rPr lang="en-GB" sz="2000" b="1" dirty="0" smtClean="0">
                <a:solidFill>
                  <a:srgbClr val="000000"/>
                </a:solidFill>
              </a:rPr>
              <a:t>IMPACT OF THE LOCAL GOVERNANCE</a:t>
            </a:r>
          </a:p>
          <a:p>
            <a:pPr algn="ctr"/>
            <a:r>
              <a:rPr lang="en-GB" sz="2000" b="1" dirty="0" smtClean="0">
                <a:solidFill>
                  <a:srgbClr val="000000"/>
                </a:solidFill>
              </a:rPr>
              <a:t>COORDINATES</a:t>
            </a:r>
            <a:endParaRPr lang="en-GB" sz="2000" b="1" dirty="0">
              <a:solidFill>
                <a:srgbClr val="000000"/>
              </a:solidFill>
            </a:endParaRPr>
          </a:p>
        </p:txBody>
      </p:sp>
      <p:sp>
        <p:nvSpPr>
          <p:cNvPr id="59" name="CasellaDiTesto 58"/>
          <p:cNvSpPr txBox="1"/>
          <p:nvPr/>
        </p:nvSpPr>
        <p:spPr>
          <a:xfrm>
            <a:off x="1961330" y="4007634"/>
            <a:ext cx="1121358" cy="369332"/>
          </a:xfrm>
          <a:prstGeom prst="rect">
            <a:avLst/>
          </a:prstGeom>
          <a:solidFill>
            <a:schemeClr val="accent6"/>
          </a:solidFill>
          <a:ln>
            <a:solidFill>
              <a:srgbClr val="800000"/>
            </a:solidFill>
          </a:ln>
        </p:spPr>
        <p:txBody>
          <a:bodyPr wrap="square" rtlCol="0">
            <a:spAutoFit/>
          </a:bodyPr>
          <a:lstStyle/>
          <a:p>
            <a:pPr algn="ctr"/>
            <a:r>
              <a:rPr lang="it-IT" dirty="0" err="1" smtClean="0"/>
              <a:t>One-One</a:t>
            </a:r>
            <a:endParaRPr lang="it-IT" dirty="0"/>
          </a:p>
        </p:txBody>
      </p:sp>
      <p:sp>
        <p:nvSpPr>
          <p:cNvPr id="78" name="CasellaDiTesto 77"/>
          <p:cNvSpPr txBox="1"/>
          <p:nvPr/>
        </p:nvSpPr>
        <p:spPr>
          <a:xfrm>
            <a:off x="1317342" y="3049639"/>
            <a:ext cx="1429646" cy="369332"/>
          </a:xfrm>
          <a:prstGeom prst="rect">
            <a:avLst/>
          </a:prstGeom>
          <a:solidFill>
            <a:srgbClr val="CCFFCC"/>
          </a:solidFill>
          <a:ln>
            <a:solidFill>
              <a:srgbClr val="800000"/>
            </a:solidFill>
          </a:ln>
        </p:spPr>
        <p:txBody>
          <a:bodyPr wrap="square" rtlCol="0">
            <a:spAutoFit/>
          </a:bodyPr>
          <a:lstStyle/>
          <a:p>
            <a:pPr algn="ctr"/>
            <a:r>
              <a:rPr lang="it-IT" dirty="0" err="1" smtClean="0"/>
              <a:t>Contractual</a:t>
            </a:r>
            <a:endParaRPr lang="it-IT" dirty="0"/>
          </a:p>
        </p:txBody>
      </p:sp>
      <p:sp>
        <p:nvSpPr>
          <p:cNvPr id="60" name="CasellaDiTesto 59"/>
          <p:cNvSpPr txBox="1"/>
          <p:nvPr/>
        </p:nvSpPr>
        <p:spPr>
          <a:xfrm>
            <a:off x="2937033" y="3285938"/>
            <a:ext cx="1618777" cy="369332"/>
          </a:xfrm>
          <a:prstGeom prst="rect">
            <a:avLst/>
          </a:prstGeom>
          <a:solidFill>
            <a:schemeClr val="accent6"/>
          </a:solidFill>
          <a:ln>
            <a:solidFill>
              <a:srgbClr val="800000"/>
            </a:solidFill>
          </a:ln>
        </p:spPr>
        <p:txBody>
          <a:bodyPr wrap="square" rtlCol="0">
            <a:spAutoFit/>
          </a:bodyPr>
          <a:lstStyle/>
          <a:p>
            <a:pPr algn="ctr"/>
            <a:r>
              <a:rPr lang="it-IT" dirty="0" err="1" smtClean="0"/>
              <a:t>One</a:t>
            </a:r>
            <a:r>
              <a:rPr lang="it-IT" dirty="0" smtClean="0"/>
              <a:t>-Multiple</a:t>
            </a:r>
            <a:endParaRPr lang="it-IT" dirty="0"/>
          </a:p>
        </p:txBody>
      </p:sp>
      <p:sp>
        <p:nvSpPr>
          <p:cNvPr id="79" name="CasellaDiTesto 78"/>
          <p:cNvSpPr txBox="1"/>
          <p:nvPr/>
        </p:nvSpPr>
        <p:spPr>
          <a:xfrm>
            <a:off x="2039411" y="2264531"/>
            <a:ext cx="1463437" cy="369332"/>
          </a:xfrm>
          <a:prstGeom prst="rect">
            <a:avLst/>
          </a:prstGeom>
          <a:solidFill>
            <a:srgbClr val="CCFFCC"/>
          </a:solidFill>
          <a:ln>
            <a:solidFill>
              <a:srgbClr val="800000"/>
            </a:solidFill>
          </a:ln>
        </p:spPr>
        <p:txBody>
          <a:bodyPr wrap="square" rtlCol="0">
            <a:spAutoFit/>
          </a:bodyPr>
          <a:lstStyle/>
          <a:p>
            <a:pPr algn="ctr"/>
            <a:r>
              <a:rPr lang="it-IT" dirty="0" err="1"/>
              <a:t>S</a:t>
            </a:r>
            <a:r>
              <a:rPr lang="it-IT" dirty="0" err="1" smtClean="0"/>
              <a:t>tructural</a:t>
            </a:r>
            <a:endParaRPr lang="it-IT" dirty="0"/>
          </a:p>
        </p:txBody>
      </p:sp>
    </p:spTree>
    <p:extLst>
      <p:ext uri="{BB962C8B-B14F-4D97-AF65-F5344CB8AC3E}">
        <p14:creationId xmlns:p14="http://schemas.microsoft.com/office/powerpoint/2010/main" val="22411166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dissolve">
                                      <p:cBhvr>
                                        <p:cTn id="7" dur="5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dissolve">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dissolve">
                                      <p:cBhvr>
                                        <p:cTn id="22" dur="500"/>
                                        <p:tgtEl>
                                          <p:spTgt spid="7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dissolve">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dissolve">
                                      <p:cBhvr>
                                        <p:cTn id="32" dur="500"/>
                                        <p:tgtEl>
                                          <p:spTgt spid="6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dissolve">
                                      <p:cBhvr>
                                        <p:cTn id="37" dur="500"/>
                                        <p:tgtEl>
                                          <p:spTgt spid="6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dissolve">
                                      <p:cBhvr>
                                        <p:cTn id="42" dur="500"/>
                                        <p:tgtEl>
                                          <p:spTgt spid="4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dissolve">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dissolve">
                                      <p:cBhvr>
                                        <p:cTn id="52" dur="5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dissolve">
                                      <p:cBhvr>
                                        <p:cTn id="5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61" grpId="0" animBg="1"/>
      <p:bldP spid="89" grpId="0" animBg="1"/>
      <p:bldP spid="90" grpId="0" animBg="1"/>
      <p:bldP spid="59" grpId="0" animBg="1"/>
      <p:bldP spid="78" grpId="0" animBg="1"/>
      <p:bldP spid="60" grpId="0" animBg="1"/>
      <p:bldP spid="7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3955" y="45363"/>
            <a:ext cx="9144000" cy="6919242"/>
          </a:xfrm>
          <a:prstGeom prst="rect">
            <a:avLst/>
          </a:prstGeom>
        </p:spPr>
      </p:pic>
      <p:cxnSp>
        <p:nvCxnSpPr>
          <p:cNvPr id="6" name="Connettore 2 5"/>
          <p:cNvCxnSpPr/>
          <p:nvPr/>
        </p:nvCxnSpPr>
        <p:spPr>
          <a:xfrm flipH="1" flipV="1">
            <a:off x="348874" y="1591070"/>
            <a:ext cx="41865" cy="37683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8" name="Connettore 2 7"/>
          <p:cNvCxnSpPr/>
          <p:nvPr/>
        </p:nvCxnSpPr>
        <p:spPr>
          <a:xfrm>
            <a:off x="390739" y="5373351"/>
            <a:ext cx="7605464" cy="0"/>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2" name="CasellaDiTesto 1"/>
          <p:cNvSpPr txBox="1"/>
          <p:nvPr/>
        </p:nvSpPr>
        <p:spPr>
          <a:xfrm>
            <a:off x="6718644" y="1273610"/>
            <a:ext cx="1904846"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Multi-Actors </a:t>
            </a:r>
            <a:r>
              <a:rPr lang="it-IT" sz="2000" b="1" dirty="0" err="1">
                <a:latin typeface="Arial Narrow"/>
                <a:cs typeface="Arial Narrow"/>
              </a:rPr>
              <a:t>decisional</a:t>
            </a:r>
            <a:r>
              <a:rPr lang="it-IT" sz="2000" b="1" dirty="0">
                <a:latin typeface="Arial Narrow"/>
                <a:cs typeface="Arial Narrow"/>
              </a:rPr>
              <a:t> </a:t>
            </a:r>
            <a:r>
              <a:rPr lang="it-IT" sz="2000" b="1" dirty="0" err="1">
                <a:latin typeface="Arial Narrow"/>
                <a:cs typeface="Arial Narrow"/>
              </a:rPr>
              <a:t>formal</a:t>
            </a:r>
            <a:r>
              <a:rPr lang="it-IT" sz="2000" b="1" dirty="0">
                <a:latin typeface="Arial Narrow"/>
                <a:cs typeface="Arial Narrow"/>
              </a:rPr>
              <a:t> </a:t>
            </a:r>
            <a:r>
              <a:rPr lang="it-IT" sz="2000" b="1" dirty="0" err="1">
                <a:latin typeface="Arial Narrow"/>
                <a:cs typeface="Arial Narrow"/>
              </a:rPr>
              <a:t>structure</a:t>
            </a:r>
            <a:endParaRPr lang="it-IT" sz="2000" b="1" dirty="0">
              <a:latin typeface="Arial Narrow"/>
              <a:cs typeface="Arial Narrow"/>
            </a:endParaRPr>
          </a:p>
        </p:txBody>
      </p:sp>
      <p:sp>
        <p:nvSpPr>
          <p:cNvPr id="7" name="CasellaDiTesto 6"/>
          <p:cNvSpPr txBox="1"/>
          <p:nvPr/>
        </p:nvSpPr>
        <p:spPr>
          <a:xfrm>
            <a:off x="5182927" y="2112802"/>
            <a:ext cx="1890110"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Multi-Actors </a:t>
            </a:r>
            <a:r>
              <a:rPr lang="it-IT" sz="2000" b="1" dirty="0" err="1">
                <a:latin typeface="Arial Narrow"/>
                <a:cs typeface="Arial Narrow"/>
              </a:rPr>
              <a:t>decisional</a:t>
            </a:r>
            <a:r>
              <a:rPr lang="it-IT" sz="2000" b="1" dirty="0">
                <a:latin typeface="Arial Narrow"/>
                <a:cs typeface="Arial Narrow"/>
              </a:rPr>
              <a:t> </a:t>
            </a:r>
            <a:r>
              <a:rPr lang="it-IT" sz="2000" b="1" dirty="0" err="1">
                <a:latin typeface="Arial Narrow"/>
                <a:cs typeface="Arial Narrow"/>
              </a:rPr>
              <a:t>formal</a:t>
            </a:r>
            <a:r>
              <a:rPr lang="it-IT" sz="2000" b="1" dirty="0">
                <a:latin typeface="Arial Narrow"/>
                <a:cs typeface="Arial Narrow"/>
              </a:rPr>
              <a:t> Group</a:t>
            </a:r>
          </a:p>
        </p:txBody>
      </p:sp>
      <p:sp>
        <p:nvSpPr>
          <p:cNvPr id="9" name="CasellaDiTesto 8"/>
          <p:cNvSpPr txBox="1"/>
          <p:nvPr/>
        </p:nvSpPr>
        <p:spPr>
          <a:xfrm>
            <a:off x="2809082" y="1610172"/>
            <a:ext cx="1864731"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Multi-Actors semi-</a:t>
            </a:r>
            <a:r>
              <a:rPr lang="it-IT" sz="2000" b="1" dirty="0" err="1">
                <a:latin typeface="Arial Narrow"/>
                <a:cs typeface="Arial Narrow"/>
              </a:rPr>
              <a:t>decisional</a:t>
            </a:r>
            <a:r>
              <a:rPr lang="it-IT" sz="2000" b="1" dirty="0">
                <a:latin typeface="Arial Narrow"/>
                <a:cs typeface="Arial Narrow"/>
              </a:rPr>
              <a:t> </a:t>
            </a:r>
            <a:r>
              <a:rPr lang="it-IT" sz="2000" b="1" dirty="0" err="1">
                <a:latin typeface="Arial Narrow"/>
                <a:cs typeface="Arial Narrow"/>
              </a:rPr>
              <a:t>formal</a:t>
            </a:r>
            <a:r>
              <a:rPr lang="it-IT" sz="2000" b="1" dirty="0">
                <a:latin typeface="Arial Narrow"/>
                <a:cs typeface="Arial Narrow"/>
              </a:rPr>
              <a:t> Group</a:t>
            </a:r>
          </a:p>
        </p:txBody>
      </p:sp>
      <p:sp>
        <p:nvSpPr>
          <p:cNvPr id="10" name="CasellaDiTesto 9"/>
          <p:cNvSpPr txBox="1"/>
          <p:nvPr/>
        </p:nvSpPr>
        <p:spPr>
          <a:xfrm>
            <a:off x="1315899" y="3130978"/>
            <a:ext cx="1493183"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Multi-Actors </a:t>
            </a:r>
            <a:r>
              <a:rPr lang="it-IT" sz="2000" b="1" dirty="0" err="1" smtClean="0">
                <a:latin typeface="Arial Narrow"/>
                <a:cs typeface="Arial Narrow"/>
              </a:rPr>
              <a:t>Consultating</a:t>
            </a:r>
            <a:r>
              <a:rPr lang="it-IT" sz="2000" b="1" dirty="0" smtClean="0">
                <a:latin typeface="Arial Narrow"/>
                <a:cs typeface="Arial Narrow"/>
              </a:rPr>
              <a:t> </a:t>
            </a:r>
            <a:r>
              <a:rPr lang="it-IT" sz="2000" b="1" dirty="0" err="1">
                <a:latin typeface="Arial Narrow"/>
                <a:cs typeface="Arial Narrow"/>
              </a:rPr>
              <a:t>table</a:t>
            </a:r>
            <a:endParaRPr lang="it-IT" sz="2000" b="1" dirty="0">
              <a:latin typeface="Arial Narrow"/>
              <a:cs typeface="Arial Narrow"/>
            </a:endParaRPr>
          </a:p>
        </p:txBody>
      </p:sp>
      <p:sp>
        <p:nvSpPr>
          <p:cNvPr id="11" name="CasellaDiTesto 10"/>
          <p:cNvSpPr txBox="1"/>
          <p:nvPr/>
        </p:nvSpPr>
        <p:spPr>
          <a:xfrm>
            <a:off x="1331596" y="4654472"/>
            <a:ext cx="1916979"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1-to-1 </a:t>
            </a:r>
            <a:r>
              <a:rPr lang="it-IT" sz="2000" b="1" dirty="0" err="1" smtClean="0">
                <a:latin typeface="Arial Narrow"/>
                <a:cs typeface="Arial Narrow"/>
              </a:rPr>
              <a:t>consultating</a:t>
            </a:r>
            <a:r>
              <a:rPr lang="it-IT" sz="2000" b="1" dirty="0" smtClean="0">
                <a:latin typeface="Arial Narrow"/>
                <a:cs typeface="Arial Narrow"/>
              </a:rPr>
              <a:t> </a:t>
            </a:r>
            <a:r>
              <a:rPr lang="it-IT" sz="2000" b="1" dirty="0" err="1">
                <a:latin typeface="Arial Narrow"/>
                <a:cs typeface="Arial Narrow"/>
              </a:rPr>
              <a:t>informal</a:t>
            </a:r>
            <a:r>
              <a:rPr lang="it-IT" sz="2000" b="1" dirty="0">
                <a:latin typeface="Arial Narrow"/>
                <a:cs typeface="Arial Narrow"/>
              </a:rPr>
              <a:t> </a:t>
            </a:r>
            <a:r>
              <a:rPr lang="it-IT" sz="2000" b="1" dirty="0" err="1">
                <a:latin typeface="Arial Narrow"/>
                <a:cs typeface="Arial Narrow"/>
              </a:rPr>
              <a:t>groups</a:t>
            </a:r>
            <a:endParaRPr lang="it-IT" sz="2000" b="1" dirty="0">
              <a:latin typeface="Arial Narrow"/>
              <a:cs typeface="Arial Narrow"/>
            </a:endParaRPr>
          </a:p>
        </p:txBody>
      </p:sp>
      <p:sp>
        <p:nvSpPr>
          <p:cNvPr id="12" name="CasellaDiTesto 11"/>
          <p:cNvSpPr txBox="1"/>
          <p:nvPr/>
        </p:nvSpPr>
        <p:spPr>
          <a:xfrm>
            <a:off x="3627624" y="4146641"/>
            <a:ext cx="2092378"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1-to-Multi </a:t>
            </a:r>
            <a:r>
              <a:rPr lang="it-IT" sz="2000" b="1" dirty="0" smtClean="0">
                <a:latin typeface="Arial Narrow"/>
                <a:cs typeface="Arial Narrow"/>
              </a:rPr>
              <a:t>Actors </a:t>
            </a:r>
            <a:r>
              <a:rPr lang="it-IT" sz="2000" b="1" dirty="0" err="1" smtClean="0">
                <a:latin typeface="Arial Narrow"/>
                <a:cs typeface="Arial Narrow"/>
              </a:rPr>
              <a:t>decisional</a:t>
            </a:r>
            <a:r>
              <a:rPr lang="it-IT" sz="2000" b="1" dirty="0" smtClean="0">
                <a:latin typeface="Arial Narrow"/>
                <a:cs typeface="Arial Narrow"/>
              </a:rPr>
              <a:t> </a:t>
            </a:r>
            <a:r>
              <a:rPr lang="it-IT" sz="2000" b="1" dirty="0" err="1">
                <a:latin typeface="Arial Narrow"/>
                <a:cs typeface="Arial Narrow"/>
              </a:rPr>
              <a:t>formal</a:t>
            </a:r>
            <a:r>
              <a:rPr lang="it-IT" sz="2000" b="1" dirty="0">
                <a:latin typeface="Arial Narrow"/>
                <a:cs typeface="Arial Narrow"/>
              </a:rPr>
              <a:t> </a:t>
            </a:r>
            <a:r>
              <a:rPr lang="it-IT" sz="2000" b="1" dirty="0" err="1">
                <a:latin typeface="Arial Narrow"/>
                <a:cs typeface="Arial Narrow"/>
              </a:rPr>
              <a:t>agreements</a:t>
            </a:r>
            <a:endParaRPr lang="it-IT" sz="2000" b="1" dirty="0">
              <a:latin typeface="Arial Narrow"/>
              <a:cs typeface="Arial Narrow"/>
            </a:endParaRPr>
          </a:p>
        </p:txBody>
      </p:sp>
      <p:cxnSp>
        <p:nvCxnSpPr>
          <p:cNvPr id="5" name="Connettore 1 4"/>
          <p:cNvCxnSpPr/>
          <p:nvPr/>
        </p:nvCxnSpPr>
        <p:spPr>
          <a:xfrm flipV="1">
            <a:off x="390739" y="2329734"/>
            <a:ext cx="7772924" cy="3000629"/>
          </a:xfrm>
          <a:prstGeom prst="line">
            <a:avLst/>
          </a:prstGeom>
        </p:spPr>
        <p:style>
          <a:lnRef idx="2">
            <a:schemeClr val="accent1"/>
          </a:lnRef>
          <a:fillRef idx="0">
            <a:schemeClr val="accent1"/>
          </a:fillRef>
          <a:effectRef idx="1">
            <a:schemeClr val="accent1"/>
          </a:effectRef>
          <a:fontRef idx="minor">
            <a:schemeClr val="tx1"/>
          </a:fontRef>
        </p:style>
      </p:cxnSp>
      <p:sp>
        <p:nvSpPr>
          <p:cNvPr id="15" name="CasellaDiTesto 14"/>
          <p:cNvSpPr txBox="1"/>
          <p:nvPr/>
        </p:nvSpPr>
        <p:spPr>
          <a:xfrm>
            <a:off x="307009" y="1842293"/>
            <a:ext cx="1828102" cy="307777"/>
          </a:xfrm>
          <a:prstGeom prst="rect">
            <a:avLst/>
          </a:prstGeom>
          <a:noFill/>
        </p:spPr>
        <p:txBody>
          <a:bodyPr wrap="square" rtlCol="0">
            <a:spAutoFit/>
          </a:bodyPr>
          <a:lstStyle/>
          <a:p>
            <a:r>
              <a:rPr lang="it-IT" sz="1400" b="1" dirty="0"/>
              <a:t>PARTECIPATION</a:t>
            </a:r>
          </a:p>
        </p:txBody>
      </p:sp>
      <p:sp>
        <p:nvSpPr>
          <p:cNvPr id="16" name="CasellaDiTesto 15"/>
          <p:cNvSpPr txBox="1"/>
          <p:nvPr/>
        </p:nvSpPr>
        <p:spPr>
          <a:xfrm>
            <a:off x="7004295" y="5030093"/>
            <a:ext cx="1312873" cy="307777"/>
          </a:xfrm>
          <a:prstGeom prst="rect">
            <a:avLst/>
          </a:prstGeom>
          <a:noFill/>
        </p:spPr>
        <p:txBody>
          <a:bodyPr wrap="square" rtlCol="0">
            <a:spAutoFit/>
          </a:bodyPr>
          <a:lstStyle/>
          <a:p>
            <a:r>
              <a:rPr lang="it-IT" sz="1400" b="1" dirty="0"/>
              <a:t>IMPACT</a:t>
            </a:r>
          </a:p>
        </p:txBody>
      </p:sp>
      <p:sp>
        <p:nvSpPr>
          <p:cNvPr id="17" name="CasellaDiTesto 16"/>
          <p:cNvSpPr txBox="1"/>
          <p:nvPr/>
        </p:nvSpPr>
        <p:spPr>
          <a:xfrm>
            <a:off x="4317961" y="3090446"/>
            <a:ext cx="1869098" cy="1015663"/>
          </a:xfrm>
          <a:prstGeom prst="rect">
            <a:avLst/>
          </a:prstGeom>
          <a:solidFill>
            <a:srgbClr val="FDEADA"/>
          </a:solidFill>
          <a:ln>
            <a:solidFill>
              <a:schemeClr val="tx1"/>
            </a:solidFill>
          </a:ln>
        </p:spPr>
        <p:txBody>
          <a:bodyPr wrap="square" rtlCol="0">
            <a:spAutoFit/>
          </a:bodyPr>
          <a:lstStyle/>
          <a:p>
            <a:pPr algn="ctr"/>
            <a:r>
              <a:rPr lang="it-IT" sz="2000" b="1" dirty="0">
                <a:latin typeface="Arial Narrow"/>
                <a:cs typeface="Arial Narrow"/>
              </a:rPr>
              <a:t>Multi-Actors </a:t>
            </a:r>
            <a:r>
              <a:rPr lang="it-IT" sz="2000" b="1" dirty="0" err="1">
                <a:latin typeface="Arial Narrow"/>
                <a:cs typeface="Arial Narrow"/>
              </a:rPr>
              <a:t>decisional</a:t>
            </a:r>
            <a:r>
              <a:rPr lang="it-IT" sz="2000" b="1" dirty="0">
                <a:latin typeface="Arial Narrow"/>
                <a:cs typeface="Arial Narrow"/>
              </a:rPr>
              <a:t> </a:t>
            </a:r>
            <a:r>
              <a:rPr lang="it-IT" sz="2000" b="1" dirty="0" err="1">
                <a:latin typeface="Arial Narrow"/>
                <a:cs typeface="Arial Narrow"/>
              </a:rPr>
              <a:t>Informal</a:t>
            </a:r>
            <a:r>
              <a:rPr lang="it-IT" sz="2000" b="1" dirty="0">
                <a:latin typeface="Arial Narrow"/>
                <a:cs typeface="Arial Narrow"/>
              </a:rPr>
              <a:t> Group</a:t>
            </a:r>
          </a:p>
        </p:txBody>
      </p:sp>
    </p:spTree>
    <p:extLst>
      <p:ext uri="{BB962C8B-B14F-4D97-AF65-F5344CB8AC3E}">
        <p14:creationId xmlns:p14="http://schemas.microsoft.com/office/powerpoint/2010/main" val="157472460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Rectangle 103"/>
          <p:cNvSpPr/>
          <p:nvPr/>
        </p:nvSpPr>
        <p:spPr>
          <a:xfrm>
            <a:off x="9258300" y="649558"/>
            <a:ext cx="352425" cy="469900"/>
          </a:xfrm>
          <a:prstGeom prst="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lIns="80465" tIns="40232" rIns="80465" bIns="40232" rtlCol="0" anchor="ctr"/>
          <a:lstStyle/>
          <a:p>
            <a:pPr algn="ctr"/>
            <a:endParaRPr lang="en-US"/>
          </a:p>
        </p:txBody>
      </p:sp>
      <p:sp>
        <p:nvSpPr>
          <p:cNvPr id="117" name="Slide Number Placeholder 116"/>
          <p:cNvSpPr>
            <a:spLocks noGrp="1"/>
          </p:cNvSpPr>
          <p:nvPr>
            <p:ph type="sldNum" sz="quarter" idx="12"/>
          </p:nvPr>
        </p:nvSpPr>
        <p:spPr/>
        <p:txBody>
          <a:bodyPr>
            <a:normAutofit/>
          </a:bodyPr>
          <a:lstStyle/>
          <a:p>
            <a:fld id="{03206E70-9524-410D-AE9B-78D656EAA14D}" type="slidenum">
              <a:rPr lang="en-US" smtClean="0"/>
              <a:pPr/>
              <a:t>34</a:t>
            </a:fld>
            <a:endParaRPr lang="en-US"/>
          </a:p>
        </p:txBody>
      </p:sp>
      <p:grpSp>
        <p:nvGrpSpPr>
          <p:cNvPr id="5" name="Gruppo 4"/>
          <p:cNvGrpSpPr/>
          <p:nvPr/>
        </p:nvGrpSpPr>
        <p:grpSpPr>
          <a:xfrm>
            <a:off x="0" y="1952602"/>
            <a:ext cx="3141792" cy="1938947"/>
            <a:chOff x="0" y="2110197"/>
            <a:chExt cx="3534516" cy="1580733"/>
          </a:xfrm>
        </p:grpSpPr>
        <p:sp>
          <p:nvSpPr>
            <p:cNvPr id="106" name="Freeform 6"/>
            <p:cNvSpPr>
              <a:spLocks/>
            </p:cNvSpPr>
            <p:nvPr/>
          </p:nvSpPr>
          <p:spPr bwMode="auto">
            <a:xfrm>
              <a:off x="1340527" y="2836101"/>
              <a:ext cx="2193989" cy="854829"/>
            </a:xfrm>
            <a:custGeom>
              <a:avLst/>
              <a:gdLst>
                <a:gd name="T0" fmla="*/ 634 w 638"/>
                <a:gd name="T1" fmla="*/ 120 h 258"/>
                <a:gd name="T2" fmla="*/ 592 w 638"/>
                <a:gd name="T3" fmla="*/ 73 h 258"/>
                <a:gd name="T4" fmla="*/ 584 w 638"/>
                <a:gd name="T5" fmla="*/ 64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3 h 258"/>
                <a:gd name="T28" fmla="*/ 592 w 638"/>
                <a:gd name="T29" fmla="*/ 184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3"/>
                    <a:pt x="592" y="73"/>
                    <a:pt x="592" y="73"/>
                  </a:cubicBezTo>
                  <a:cubicBezTo>
                    <a:pt x="590" y="71"/>
                    <a:pt x="587" y="68"/>
                    <a:pt x="584" y="64"/>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3"/>
                    <a:pt x="584" y="193"/>
                    <a:pt x="584" y="193"/>
                  </a:cubicBezTo>
                  <a:cubicBezTo>
                    <a:pt x="587" y="190"/>
                    <a:pt x="590" y="187"/>
                    <a:pt x="592" y="184"/>
                  </a:cubicBezTo>
                  <a:cubicBezTo>
                    <a:pt x="634" y="138"/>
                    <a:pt x="634" y="138"/>
                    <a:pt x="634" y="138"/>
                  </a:cubicBezTo>
                  <a:cubicBezTo>
                    <a:pt x="638" y="133"/>
                    <a:pt x="638" y="125"/>
                    <a:pt x="634" y="120"/>
                  </a:cubicBezTo>
                  <a:close/>
                </a:path>
              </a:pathLst>
            </a:custGeom>
            <a:solidFill>
              <a:srgbClr val="AFABAB"/>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3" name="Rectangle 10"/>
            <p:cNvSpPr>
              <a:spLocks noChangeArrowheads="1"/>
            </p:cNvSpPr>
            <p:nvPr/>
          </p:nvSpPr>
          <p:spPr bwMode="auto">
            <a:xfrm>
              <a:off x="0" y="2110197"/>
              <a:ext cx="350400" cy="1580732"/>
            </a:xfrm>
            <a:prstGeom prst="rect">
              <a:avLst/>
            </a:prstGeom>
            <a:solidFill>
              <a:srgbClr val="AFABAB"/>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6" name="Freeform 13"/>
            <p:cNvSpPr>
              <a:spLocks/>
            </p:cNvSpPr>
            <p:nvPr/>
          </p:nvSpPr>
          <p:spPr bwMode="auto">
            <a:xfrm>
              <a:off x="350399" y="2110197"/>
              <a:ext cx="990129" cy="1580732"/>
            </a:xfrm>
            <a:custGeom>
              <a:avLst/>
              <a:gdLst>
                <a:gd name="T0" fmla="*/ 681 w 681"/>
                <a:gd name="T1" fmla="*/ 1128 h 1128"/>
                <a:gd name="T2" fmla="*/ 0 w 681"/>
                <a:gd name="T3" fmla="*/ 1128 h 1128"/>
                <a:gd name="T4" fmla="*/ 0 w 681"/>
                <a:gd name="T5" fmla="*/ 0 h 1128"/>
                <a:gd name="T6" fmla="*/ 681 w 681"/>
                <a:gd name="T7" fmla="*/ 525 h 1128"/>
                <a:gd name="T8" fmla="*/ 681 w 681"/>
                <a:gd name="T9" fmla="*/ 1128 h 1128"/>
              </a:gdLst>
              <a:ahLst/>
              <a:cxnLst>
                <a:cxn ang="0">
                  <a:pos x="T0" y="T1"/>
                </a:cxn>
                <a:cxn ang="0">
                  <a:pos x="T2" y="T3"/>
                </a:cxn>
                <a:cxn ang="0">
                  <a:pos x="T4" y="T5"/>
                </a:cxn>
                <a:cxn ang="0">
                  <a:pos x="T6" y="T7"/>
                </a:cxn>
                <a:cxn ang="0">
                  <a:pos x="T8" y="T9"/>
                </a:cxn>
              </a:cxnLst>
              <a:rect l="0" t="0" r="r" b="b"/>
              <a:pathLst>
                <a:path w="681" h="1128">
                  <a:moveTo>
                    <a:pt x="681" y="1128"/>
                  </a:moveTo>
                  <a:lnTo>
                    <a:pt x="0" y="1128"/>
                  </a:lnTo>
                  <a:lnTo>
                    <a:pt x="0" y="0"/>
                  </a:lnTo>
                  <a:lnTo>
                    <a:pt x="681" y="525"/>
                  </a:lnTo>
                  <a:lnTo>
                    <a:pt x="681" y="1128"/>
                  </a:lnTo>
                  <a:close/>
                </a:path>
              </a:pathLst>
            </a:custGeom>
            <a:solidFill>
              <a:srgbClr val="767171"/>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6" name="Gruppo 5"/>
          <p:cNvGrpSpPr/>
          <p:nvPr/>
        </p:nvGrpSpPr>
        <p:grpSpPr>
          <a:xfrm>
            <a:off x="0" y="3895754"/>
            <a:ext cx="3141792" cy="1798195"/>
            <a:chOff x="0" y="3690929"/>
            <a:chExt cx="3534516" cy="1584936"/>
          </a:xfrm>
        </p:grpSpPr>
        <p:sp>
          <p:nvSpPr>
            <p:cNvPr id="118" name="Freeform 7"/>
            <p:cNvSpPr>
              <a:spLocks/>
            </p:cNvSpPr>
            <p:nvPr/>
          </p:nvSpPr>
          <p:spPr bwMode="auto">
            <a:xfrm>
              <a:off x="1340527" y="3690931"/>
              <a:ext cx="2193989" cy="856231"/>
            </a:xfrm>
            <a:custGeom>
              <a:avLst/>
              <a:gdLst>
                <a:gd name="T0" fmla="*/ 634 w 638"/>
                <a:gd name="T1" fmla="*/ 120 h 258"/>
                <a:gd name="T2" fmla="*/ 592 w 638"/>
                <a:gd name="T3" fmla="*/ 74 h 258"/>
                <a:gd name="T4" fmla="*/ 584 w 638"/>
                <a:gd name="T5" fmla="*/ 65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4 h 258"/>
                <a:gd name="T28" fmla="*/ 592 w 638"/>
                <a:gd name="T29" fmla="*/ 185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4"/>
                    <a:pt x="592" y="74"/>
                    <a:pt x="592" y="74"/>
                  </a:cubicBezTo>
                  <a:cubicBezTo>
                    <a:pt x="590" y="71"/>
                    <a:pt x="587" y="68"/>
                    <a:pt x="584" y="65"/>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4"/>
                    <a:pt x="584" y="194"/>
                    <a:pt x="584" y="194"/>
                  </a:cubicBezTo>
                  <a:cubicBezTo>
                    <a:pt x="587" y="190"/>
                    <a:pt x="590" y="187"/>
                    <a:pt x="592" y="185"/>
                  </a:cubicBezTo>
                  <a:cubicBezTo>
                    <a:pt x="634" y="138"/>
                    <a:pt x="634" y="138"/>
                    <a:pt x="634" y="138"/>
                  </a:cubicBezTo>
                  <a:cubicBezTo>
                    <a:pt x="638" y="133"/>
                    <a:pt x="638" y="125"/>
                    <a:pt x="634" y="120"/>
                  </a:cubicBezTo>
                  <a:close/>
                </a:path>
              </a:pathLst>
            </a:custGeom>
            <a:solidFill>
              <a:srgbClr val="78D2D2"/>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4" name="Rectangle 11"/>
            <p:cNvSpPr>
              <a:spLocks noChangeArrowheads="1"/>
            </p:cNvSpPr>
            <p:nvPr/>
          </p:nvSpPr>
          <p:spPr bwMode="auto">
            <a:xfrm>
              <a:off x="0" y="3690929"/>
              <a:ext cx="350400" cy="1584936"/>
            </a:xfrm>
            <a:prstGeom prst="rect">
              <a:avLst/>
            </a:prstGeom>
            <a:solidFill>
              <a:srgbClr val="78D2D2"/>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7" name="Freeform 14"/>
            <p:cNvSpPr>
              <a:spLocks/>
            </p:cNvSpPr>
            <p:nvPr/>
          </p:nvSpPr>
          <p:spPr bwMode="auto">
            <a:xfrm>
              <a:off x="350399" y="3690929"/>
              <a:ext cx="990129" cy="1584936"/>
            </a:xfrm>
            <a:custGeom>
              <a:avLst/>
              <a:gdLst>
                <a:gd name="T0" fmla="*/ 681 w 681"/>
                <a:gd name="T1" fmla="*/ 611 h 1131"/>
                <a:gd name="T2" fmla="*/ 0 w 681"/>
                <a:gd name="T3" fmla="*/ 1131 h 1131"/>
                <a:gd name="T4" fmla="*/ 0 w 681"/>
                <a:gd name="T5" fmla="*/ 0 h 1131"/>
                <a:gd name="T6" fmla="*/ 681 w 681"/>
                <a:gd name="T7" fmla="*/ 0 h 1131"/>
                <a:gd name="T8" fmla="*/ 681 w 681"/>
                <a:gd name="T9" fmla="*/ 611 h 1131"/>
              </a:gdLst>
              <a:ahLst/>
              <a:cxnLst>
                <a:cxn ang="0">
                  <a:pos x="T0" y="T1"/>
                </a:cxn>
                <a:cxn ang="0">
                  <a:pos x="T2" y="T3"/>
                </a:cxn>
                <a:cxn ang="0">
                  <a:pos x="T4" y="T5"/>
                </a:cxn>
                <a:cxn ang="0">
                  <a:pos x="T6" y="T7"/>
                </a:cxn>
                <a:cxn ang="0">
                  <a:pos x="T8" y="T9"/>
                </a:cxn>
              </a:cxnLst>
              <a:rect l="0" t="0" r="r" b="b"/>
              <a:pathLst>
                <a:path w="681" h="1131">
                  <a:moveTo>
                    <a:pt x="681" y="611"/>
                  </a:moveTo>
                  <a:lnTo>
                    <a:pt x="0" y="1131"/>
                  </a:lnTo>
                  <a:lnTo>
                    <a:pt x="0" y="0"/>
                  </a:lnTo>
                  <a:lnTo>
                    <a:pt x="681" y="0"/>
                  </a:lnTo>
                  <a:lnTo>
                    <a:pt x="681" y="611"/>
                  </a:lnTo>
                  <a:close/>
                </a:path>
              </a:pathLst>
            </a:custGeom>
            <a:solidFill>
              <a:srgbClr val="4CC7C4"/>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7" name="Gruppo 6"/>
          <p:cNvGrpSpPr/>
          <p:nvPr/>
        </p:nvGrpSpPr>
        <p:grpSpPr>
          <a:xfrm>
            <a:off x="0" y="4847379"/>
            <a:ext cx="3049708" cy="2707028"/>
            <a:chOff x="0" y="4547160"/>
            <a:chExt cx="3430922" cy="2310842"/>
          </a:xfrm>
        </p:grpSpPr>
        <p:sp>
          <p:nvSpPr>
            <p:cNvPr id="213" name="Freeform 8"/>
            <p:cNvSpPr>
              <a:spLocks/>
            </p:cNvSpPr>
            <p:nvPr/>
          </p:nvSpPr>
          <p:spPr bwMode="auto">
            <a:xfrm>
              <a:off x="1318192" y="4560816"/>
              <a:ext cx="2112730" cy="859033"/>
            </a:xfrm>
            <a:custGeom>
              <a:avLst/>
              <a:gdLst>
                <a:gd name="T0" fmla="*/ 634 w 638"/>
                <a:gd name="T1" fmla="*/ 120 h 259"/>
                <a:gd name="T2" fmla="*/ 592 w 638"/>
                <a:gd name="T3" fmla="*/ 74 h 259"/>
                <a:gd name="T4" fmla="*/ 584 w 638"/>
                <a:gd name="T5" fmla="*/ 65 h 259"/>
                <a:gd name="T6" fmla="*/ 555 w 638"/>
                <a:gd name="T7" fmla="*/ 33 h 259"/>
                <a:gd name="T8" fmla="*/ 534 w 638"/>
                <a:gd name="T9" fmla="*/ 9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9"/>
                    <a:pt x="534" y="9"/>
                    <a:pt x="534" y="9"/>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55535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5" name="Rectangle 12"/>
            <p:cNvSpPr>
              <a:spLocks noChangeArrowheads="1"/>
            </p:cNvSpPr>
            <p:nvPr/>
          </p:nvSpPr>
          <p:spPr bwMode="auto">
            <a:xfrm>
              <a:off x="0" y="5275867"/>
              <a:ext cx="350400" cy="1582135"/>
            </a:xfrm>
            <a:prstGeom prst="rect">
              <a:avLst/>
            </a:prstGeom>
            <a:solidFill>
              <a:srgbClr val="55535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8" name="Freeform 15"/>
            <p:cNvSpPr>
              <a:spLocks/>
            </p:cNvSpPr>
            <p:nvPr/>
          </p:nvSpPr>
          <p:spPr bwMode="auto">
            <a:xfrm>
              <a:off x="350399" y="4547160"/>
              <a:ext cx="990129" cy="2310840"/>
            </a:xfrm>
            <a:custGeom>
              <a:avLst/>
              <a:gdLst>
                <a:gd name="T0" fmla="*/ 681 w 681"/>
                <a:gd name="T1" fmla="*/ 613 h 1649"/>
                <a:gd name="T2" fmla="*/ 0 w 681"/>
                <a:gd name="T3" fmla="*/ 1649 h 1649"/>
                <a:gd name="T4" fmla="*/ 0 w 681"/>
                <a:gd name="T5" fmla="*/ 520 h 1649"/>
                <a:gd name="T6" fmla="*/ 681 w 681"/>
                <a:gd name="T7" fmla="*/ 0 h 1649"/>
                <a:gd name="T8" fmla="*/ 681 w 681"/>
                <a:gd name="T9" fmla="*/ 613 h 1649"/>
              </a:gdLst>
              <a:ahLst/>
              <a:cxnLst>
                <a:cxn ang="0">
                  <a:pos x="T0" y="T1"/>
                </a:cxn>
                <a:cxn ang="0">
                  <a:pos x="T2" y="T3"/>
                </a:cxn>
                <a:cxn ang="0">
                  <a:pos x="T4" y="T5"/>
                </a:cxn>
                <a:cxn ang="0">
                  <a:pos x="T6" y="T7"/>
                </a:cxn>
                <a:cxn ang="0">
                  <a:pos x="T8" y="T9"/>
                </a:cxn>
              </a:cxnLst>
              <a:rect l="0" t="0" r="r" b="b"/>
              <a:pathLst>
                <a:path w="681" h="1649">
                  <a:moveTo>
                    <a:pt x="681" y="613"/>
                  </a:moveTo>
                  <a:lnTo>
                    <a:pt x="0" y="1649"/>
                  </a:lnTo>
                  <a:lnTo>
                    <a:pt x="0" y="520"/>
                  </a:lnTo>
                  <a:lnTo>
                    <a:pt x="681" y="0"/>
                  </a:lnTo>
                  <a:lnTo>
                    <a:pt x="681" y="613"/>
                  </a:lnTo>
                  <a:close/>
                </a:path>
              </a:pathLst>
            </a:custGeom>
            <a:solidFill>
              <a:srgbClr val="25232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4" name="Gruppo 3"/>
          <p:cNvGrpSpPr/>
          <p:nvPr/>
        </p:nvGrpSpPr>
        <p:grpSpPr>
          <a:xfrm>
            <a:off x="0" y="0"/>
            <a:ext cx="3141792" cy="2845912"/>
            <a:chOff x="0" y="525260"/>
            <a:chExt cx="3534516" cy="2320652"/>
          </a:xfrm>
        </p:grpSpPr>
        <p:sp>
          <p:nvSpPr>
            <p:cNvPr id="102" name="Freeform 5"/>
            <p:cNvSpPr>
              <a:spLocks/>
            </p:cNvSpPr>
            <p:nvPr/>
          </p:nvSpPr>
          <p:spPr bwMode="auto">
            <a:xfrm>
              <a:off x="1340527" y="1978522"/>
              <a:ext cx="2193989" cy="859033"/>
            </a:xfrm>
            <a:custGeom>
              <a:avLst/>
              <a:gdLst>
                <a:gd name="T0" fmla="*/ 634 w 638"/>
                <a:gd name="T1" fmla="*/ 120 h 259"/>
                <a:gd name="T2" fmla="*/ 592 w 638"/>
                <a:gd name="T3" fmla="*/ 74 h 259"/>
                <a:gd name="T4" fmla="*/ 584 w 638"/>
                <a:gd name="T5" fmla="*/ 65 h 259"/>
                <a:gd name="T6" fmla="*/ 555 w 638"/>
                <a:gd name="T7" fmla="*/ 33 h 259"/>
                <a:gd name="T8" fmla="*/ 534 w 638"/>
                <a:gd name="T9" fmla="*/ 10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10"/>
                    <a:pt x="534" y="10"/>
                    <a:pt x="534" y="10"/>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E2583D"/>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2" name="Rectangle 9"/>
            <p:cNvSpPr>
              <a:spLocks noChangeArrowheads="1"/>
            </p:cNvSpPr>
            <p:nvPr/>
          </p:nvSpPr>
          <p:spPr bwMode="auto">
            <a:xfrm>
              <a:off x="0" y="525260"/>
              <a:ext cx="350400" cy="1584936"/>
            </a:xfrm>
            <a:prstGeom prst="rect">
              <a:avLst/>
            </a:prstGeom>
            <a:solidFill>
              <a:srgbClr val="E2583D"/>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9" name="Freeform 16"/>
            <p:cNvSpPr>
              <a:spLocks/>
            </p:cNvSpPr>
            <p:nvPr/>
          </p:nvSpPr>
          <p:spPr bwMode="auto">
            <a:xfrm>
              <a:off x="350399" y="525261"/>
              <a:ext cx="990129" cy="2320651"/>
            </a:xfrm>
            <a:custGeom>
              <a:avLst/>
              <a:gdLst>
                <a:gd name="T0" fmla="*/ 681 w 681"/>
                <a:gd name="T1" fmla="*/ 1656 h 1656"/>
                <a:gd name="T2" fmla="*/ 0 w 681"/>
                <a:gd name="T3" fmla="*/ 1135 h 1656"/>
                <a:gd name="T4" fmla="*/ 0 w 681"/>
                <a:gd name="T5" fmla="*/ 0 h 1656"/>
                <a:gd name="T6" fmla="*/ 681 w 681"/>
                <a:gd name="T7" fmla="*/ 1036 h 1656"/>
                <a:gd name="T8" fmla="*/ 681 w 681"/>
                <a:gd name="T9" fmla="*/ 1656 h 1656"/>
              </a:gdLst>
              <a:ahLst/>
              <a:cxnLst>
                <a:cxn ang="0">
                  <a:pos x="T0" y="T1"/>
                </a:cxn>
                <a:cxn ang="0">
                  <a:pos x="T2" y="T3"/>
                </a:cxn>
                <a:cxn ang="0">
                  <a:pos x="T4" y="T5"/>
                </a:cxn>
                <a:cxn ang="0">
                  <a:pos x="T6" y="T7"/>
                </a:cxn>
                <a:cxn ang="0">
                  <a:pos x="T8" y="T9"/>
                </a:cxn>
              </a:cxnLst>
              <a:rect l="0" t="0" r="r" b="b"/>
              <a:pathLst>
                <a:path w="681" h="1656">
                  <a:moveTo>
                    <a:pt x="681" y="1656"/>
                  </a:moveTo>
                  <a:lnTo>
                    <a:pt x="0" y="1135"/>
                  </a:lnTo>
                  <a:lnTo>
                    <a:pt x="0" y="0"/>
                  </a:lnTo>
                  <a:lnTo>
                    <a:pt x="681" y="1036"/>
                  </a:lnTo>
                  <a:lnTo>
                    <a:pt x="681" y="1656"/>
                  </a:lnTo>
                  <a:close/>
                </a:path>
              </a:pathLst>
            </a:custGeom>
            <a:solidFill>
              <a:srgbClr val="D63E20"/>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sp>
        <p:nvSpPr>
          <p:cNvPr id="171" name="TextBox 170"/>
          <p:cNvSpPr txBox="1"/>
          <p:nvPr/>
        </p:nvSpPr>
        <p:spPr>
          <a:xfrm>
            <a:off x="1457960" y="2114349"/>
            <a:ext cx="1236985" cy="369332"/>
          </a:xfrm>
          <a:prstGeom prst="rect">
            <a:avLst/>
          </a:prstGeom>
          <a:noFill/>
          <a:ln w="6350">
            <a:noFill/>
            <a:prstDash val="dash"/>
          </a:ln>
        </p:spPr>
        <p:txBody>
          <a:bodyPr wrap="square" lIns="0" tIns="0" rIns="0" bIns="0" rtlCol="0">
            <a:spAutoFit/>
          </a:bodyPr>
          <a:lstStyle/>
          <a:p>
            <a:pPr algn="ctr">
              <a:defRPr/>
            </a:pPr>
            <a:r>
              <a:rPr lang="en-US" sz="1200" b="1" dirty="0">
                <a:solidFill>
                  <a:prstClr val="white"/>
                </a:solidFill>
                <a:latin typeface="Arial"/>
                <a:cs typeface="Arial"/>
              </a:rPr>
              <a:t>PROGAM AGREEMENTS</a:t>
            </a:r>
          </a:p>
        </p:txBody>
      </p:sp>
      <p:sp>
        <p:nvSpPr>
          <p:cNvPr id="174" name="TextBox 173"/>
          <p:cNvSpPr txBox="1"/>
          <p:nvPr/>
        </p:nvSpPr>
        <p:spPr>
          <a:xfrm>
            <a:off x="1336567" y="3270228"/>
            <a:ext cx="1467634" cy="369332"/>
          </a:xfrm>
          <a:prstGeom prst="rect">
            <a:avLst/>
          </a:prstGeom>
          <a:noFill/>
          <a:ln w="6350">
            <a:noFill/>
            <a:prstDash val="dash"/>
          </a:ln>
        </p:spPr>
        <p:txBody>
          <a:bodyPr wrap="square" lIns="0" tIns="0" rIns="0" bIns="0" rtlCol="0">
            <a:spAutoFit/>
          </a:bodyPr>
          <a:lstStyle/>
          <a:p>
            <a:pPr algn="ctr">
              <a:defRPr/>
            </a:pPr>
            <a:r>
              <a:rPr lang="en-US" sz="1200" b="1" dirty="0">
                <a:solidFill>
                  <a:srgbClr val="000000"/>
                </a:solidFill>
                <a:latin typeface="Arial"/>
                <a:cs typeface="Arial"/>
              </a:rPr>
              <a:t>FRAMEWORK PROGRAMS</a:t>
            </a:r>
          </a:p>
        </p:txBody>
      </p:sp>
      <p:sp>
        <p:nvSpPr>
          <p:cNvPr id="177" name="TextBox 176"/>
          <p:cNvSpPr txBox="1"/>
          <p:nvPr/>
        </p:nvSpPr>
        <p:spPr>
          <a:xfrm>
            <a:off x="1190893" y="4153068"/>
            <a:ext cx="1649724" cy="369332"/>
          </a:xfrm>
          <a:prstGeom prst="rect">
            <a:avLst/>
          </a:prstGeom>
          <a:noFill/>
          <a:ln w="6350">
            <a:noFill/>
            <a:prstDash val="dash"/>
          </a:ln>
        </p:spPr>
        <p:txBody>
          <a:bodyPr wrap="square" lIns="0" tIns="0" rIns="0" bIns="0" rtlCol="0">
            <a:spAutoFit/>
          </a:bodyPr>
          <a:lstStyle/>
          <a:p>
            <a:pPr algn="ctr">
              <a:defRPr/>
            </a:pPr>
            <a:r>
              <a:rPr lang="en-US" sz="1200" b="1" dirty="0">
                <a:solidFill>
                  <a:srgbClr val="800000"/>
                </a:solidFill>
                <a:latin typeface="Arial"/>
                <a:cs typeface="Arial"/>
              </a:rPr>
              <a:t>PROGRAM CONTRACT</a:t>
            </a:r>
          </a:p>
        </p:txBody>
      </p:sp>
      <p:sp>
        <p:nvSpPr>
          <p:cNvPr id="180" name="TextBox 179"/>
          <p:cNvSpPr txBox="1"/>
          <p:nvPr/>
        </p:nvSpPr>
        <p:spPr>
          <a:xfrm>
            <a:off x="1336568" y="5188735"/>
            <a:ext cx="1455494" cy="369332"/>
          </a:xfrm>
          <a:prstGeom prst="rect">
            <a:avLst/>
          </a:prstGeom>
          <a:noFill/>
          <a:ln w="6350">
            <a:noFill/>
            <a:prstDash val="dash"/>
          </a:ln>
        </p:spPr>
        <p:txBody>
          <a:bodyPr wrap="square" lIns="0" tIns="0" rIns="0" bIns="0" rtlCol="0">
            <a:spAutoFit/>
          </a:bodyPr>
          <a:lstStyle/>
          <a:p>
            <a:pPr algn="ctr">
              <a:defRPr/>
            </a:pPr>
            <a:r>
              <a:rPr lang="en-US" sz="1200" b="1" dirty="0" smtClean="0">
                <a:solidFill>
                  <a:prstClr val="white"/>
                </a:solidFill>
                <a:latin typeface="Arial"/>
                <a:cs typeface="Arial"/>
              </a:rPr>
              <a:t>TERRITORIAL PACT</a:t>
            </a:r>
            <a:endParaRPr lang="en-US" sz="1200" b="1" dirty="0">
              <a:solidFill>
                <a:prstClr val="white"/>
              </a:solidFill>
              <a:latin typeface="Arial"/>
              <a:cs typeface="Arial"/>
            </a:endParaRPr>
          </a:p>
        </p:txBody>
      </p:sp>
      <p:sp>
        <p:nvSpPr>
          <p:cNvPr id="182" name="TextBox 181"/>
          <p:cNvSpPr txBox="1"/>
          <p:nvPr/>
        </p:nvSpPr>
        <p:spPr>
          <a:xfrm>
            <a:off x="3085730" y="650897"/>
            <a:ext cx="5159380" cy="738664"/>
          </a:xfrm>
          <a:prstGeom prst="rect">
            <a:avLst/>
          </a:prstGeom>
          <a:ln/>
          <a:scene3d>
            <a:camera prst="obliqueTopRight"/>
            <a:lightRig rig="balanced" dir="t">
              <a:rot lat="0" lon="0" rev="13800000"/>
            </a:lightRig>
          </a:scene3d>
          <a:sp3d extrusionH="12700" prstMaterial="plastic">
            <a:bevelT w="38100" h="25400" prst="softRound"/>
            <a:contourClr>
              <a:schemeClr val="accent1"/>
            </a:contourClr>
          </a:sp3d>
        </p:spPr>
        <p:style>
          <a:lnRef idx="0">
            <a:schemeClr val="accent1"/>
          </a:lnRef>
          <a:fillRef idx="3">
            <a:schemeClr val="accent1"/>
          </a:fillRef>
          <a:effectRef idx="3">
            <a:schemeClr val="accent1"/>
          </a:effectRef>
          <a:fontRef idx="minor">
            <a:schemeClr val="lt1"/>
          </a:fontRef>
        </p:style>
        <p:txBody>
          <a:bodyPr wrap="square" lIns="0" tIns="0" rIns="0" bIns="0" rtlCol="0">
            <a:spAutoFit/>
          </a:bodyPr>
          <a:lstStyle/>
          <a:p>
            <a:pPr algn="ctr">
              <a:defRPr/>
            </a:pPr>
            <a:r>
              <a:rPr lang="en-GB" sz="1200" b="1" dirty="0">
                <a:latin typeface="Arial"/>
                <a:cs typeface="Arial"/>
              </a:rPr>
              <a:t>Regulation agreed between public actors or between the competent public actors, other public and private parties for the implementation of interventions related to the purpose of development, and defined in a coordinated and harmonious manner.</a:t>
            </a:r>
            <a:endParaRPr lang="en-US" sz="1200" b="1" dirty="0">
              <a:latin typeface="Arial"/>
              <a:cs typeface="Arial"/>
            </a:endParaRPr>
          </a:p>
        </p:txBody>
      </p:sp>
      <p:sp>
        <p:nvSpPr>
          <p:cNvPr id="183" name="TextBox 182"/>
          <p:cNvSpPr txBox="1"/>
          <p:nvPr/>
        </p:nvSpPr>
        <p:spPr>
          <a:xfrm>
            <a:off x="3241220" y="3190835"/>
            <a:ext cx="5171383" cy="369332"/>
          </a:xfrm>
          <a:prstGeom prst="rect">
            <a:avLst/>
          </a:prstGeom>
          <a:noFill/>
          <a:ln w="6350">
            <a:solidFill>
              <a:schemeClr val="bg1">
                <a:lumMod val="75000"/>
              </a:schemeClr>
            </a:solidFill>
            <a:prstDash val="dash"/>
          </a:ln>
        </p:spPr>
        <p:txBody>
          <a:bodyPr wrap="square" lIns="0" tIns="0" rIns="0" bIns="0" rtlCol="0">
            <a:spAutoFit/>
          </a:bodyPr>
          <a:lstStyle/>
          <a:p>
            <a:pPr algn="ctr"/>
            <a:r>
              <a:rPr lang="en-GB" sz="1200" dirty="0">
                <a:latin typeface="Arial"/>
                <a:cs typeface="Arial"/>
              </a:rPr>
              <a:t>Agreement between </a:t>
            </a:r>
            <a:r>
              <a:rPr lang="en-GB" sz="1200" b="1" dirty="0">
                <a:latin typeface="Arial"/>
                <a:cs typeface="Arial"/>
              </a:rPr>
              <a:t>local authorities and stakeholders in local development</a:t>
            </a:r>
            <a:r>
              <a:rPr lang="en-GB" sz="1200" dirty="0">
                <a:latin typeface="Arial"/>
                <a:cs typeface="Arial"/>
              </a:rPr>
              <a:t>, promoted on the basis of the institutional program agreement</a:t>
            </a:r>
            <a:endParaRPr lang="it-IT" sz="1200" dirty="0">
              <a:latin typeface="Arial"/>
              <a:cs typeface="Arial"/>
            </a:endParaRPr>
          </a:p>
        </p:txBody>
      </p:sp>
      <p:sp>
        <p:nvSpPr>
          <p:cNvPr id="184" name="TextBox 183"/>
          <p:cNvSpPr txBox="1"/>
          <p:nvPr/>
        </p:nvSpPr>
        <p:spPr>
          <a:xfrm>
            <a:off x="3229079" y="4114336"/>
            <a:ext cx="5183523" cy="553998"/>
          </a:xfrm>
          <a:prstGeom prst="rect">
            <a:avLst/>
          </a:prstGeom>
          <a:noFill/>
          <a:ln w="6350">
            <a:solidFill>
              <a:schemeClr val="accent4">
                <a:lumMod val="60000"/>
                <a:lumOff val="40000"/>
              </a:schemeClr>
            </a:solidFill>
            <a:prstDash val="dash"/>
          </a:ln>
        </p:spPr>
        <p:txBody>
          <a:bodyPr wrap="square" lIns="0" tIns="0" rIns="0" bIns="0" rtlCol="0">
            <a:spAutoFit/>
          </a:bodyPr>
          <a:lstStyle/>
          <a:p>
            <a:pPr algn="ctr">
              <a:defRPr/>
            </a:pPr>
            <a:r>
              <a:rPr lang="en-GB" sz="1200" dirty="0">
                <a:latin typeface="Arial"/>
                <a:cs typeface="Arial"/>
              </a:rPr>
              <a:t>Contract binding the state administration, large companies, SME consortia and representatives of industrial districts, stipulated for the </a:t>
            </a:r>
            <a:r>
              <a:rPr lang="en-GB" sz="1200" b="1" dirty="0">
                <a:latin typeface="Arial"/>
                <a:cs typeface="Arial"/>
              </a:rPr>
              <a:t>achievement of the objectives of negotiated planning</a:t>
            </a:r>
            <a:endParaRPr lang="en-US" sz="1200" b="1" dirty="0">
              <a:latin typeface="Arial"/>
              <a:cs typeface="Arial"/>
            </a:endParaRPr>
          </a:p>
        </p:txBody>
      </p:sp>
      <p:cxnSp>
        <p:nvCxnSpPr>
          <p:cNvPr id="210" name="Straight Connector 209"/>
          <p:cNvCxnSpPr/>
          <p:nvPr/>
        </p:nvCxnSpPr>
        <p:spPr>
          <a:xfrm>
            <a:off x="3228944" y="2836143"/>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3228944" y="3910835"/>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228944" y="4944563"/>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3216940" y="1912899"/>
            <a:ext cx="5195662" cy="830997"/>
          </a:xfrm>
          <a:prstGeom prst="rect">
            <a:avLst/>
          </a:prstGeom>
          <a:ln>
            <a:solidFill>
              <a:srgbClr val="FF0000"/>
            </a:solidFill>
            <a:prstDash val="dash"/>
          </a:ln>
        </p:spPr>
        <p:txBody>
          <a:bodyPr wrap="square">
            <a:spAutoFit/>
          </a:bodyPr>
          <a:lstStyle/>
          <a:p>
            <a:r>
              <a:rPr lang="en-GB" sz="1200" dirty="0">
                <a:latin typeface="Arial"/>
                <a:cs typeface="Arial"/>
              </a:rPr>
              <a:t>The </a:t>
            </a:r>
            <a:r>
              <a:rPr lang="en-GB" sz="1200" b="1" dirty="0">
                <a:latin typeface="Arial"/>
                <a:cs typeface="Arial"/>
              </a:rPr>
              <a:t>institutional agreement </a:t>
            </a:r>
            <a:r>
              <a:rPr lang="en-GB" sz="1200" dirty="0">
                <a:latin typeface="Arial"/>
                <a:cs typeface="Arial"/>
              </a:rPr>
              <a:t>between the government and the board of each region that establishes the objectives to be achieved and the sectors in which joint action is indispensable, from the point of view of an advanced model of regional autonomy.</a:t>
            </a:r>
            <a:endParaRPr lang="it-IT" sz="1200" dirty="0">
              <a:latin typeface="Arial"/>
              <a:cs typeface="Arial"/>
            </a:endParaRPr>
          </a:p>
        </p:txBody>
      </p:sp>
      <p:sp>
        <p:nvSpPr>
          <p:cNvPr id="11" name="Pentagono 10"/>
          <p:cNvSpPr/>
          <p:nvPr/>
        </p:nvSpPr>
        <p:spPr>
          <a:xfrm>
            <a:off x="1336568" y="651217"/>
            <a:ext cx="1615769" cy="710037"/>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a:latin typeface="Arial"/>
                <a:cs typeface="Arial"/>
              </a:rPr>
              <a:t>REFERENCE </a:t>
            </a:r>
          </a:p>
        </p:txBody>
      </p:sp>
      <p:sp>
        <p:nvSpPr>
          <p:cNvPr id="12" name="CasellaDiTesto 11"/>
          <p:cNvSpPr txBox="1"/>
          <p:nvPr/>
        </p:nvSpPr>
        <p:spPr>
          <a:xfrm rot="16200000">
            <a:off x="-1644588" y="3426266"/>
            <a:ext cx="4616005" cy="461665"/>
          </a:xfrm>
          <a:prstGeom prst="rect">
            <a:avLst/>
          </a:prstGeom>
          <a:noFill/>
        </p:spPr>
        <p:txBody>
          <a:bodyPr wrap="square" rtlCol="0">
            <a:spAutoFit/>
          </a:bodyPr>
          <a:lstStyle/>
          <a:p>
            <a:pPr algn="ctr"/>
            <a:r>
              <a:rPr lang="it-IT" sz="2400" b="1" i="1" dirty="0">
                <a:solidFill>
                  <a:srgbClr val="000090"/>
                </a:solidFill>
                <a:latin typeface="Arial"/>
                <a:cs typeface="Arial"/>
              </a:rPr>
              <a:t>INSTRUMENTOS</a:t>
            </a:r>
          </a:p>
        </p:txBody>
      </p:sp>
      <p:sp>
        <p:nvSpPr>
          <p:cNvPr id="216" name="Rectangle 3"/>
          <p:cNvSpPr>
            <a:spLocks noChangeArrowheads="1"/>
          </p:cNvSpPr>
          <p:nvPr/>
        </p:nvSpPr>
        <p:spPr bwMode="auto">
          <a:xfrm>
            <a:off x="3210441" y="5000227"/>
            <a:ext cx="5207126" cy="875221"/>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075" tIns="46038" rIns="92075" bIns="46038"/>
          <a:lstStyle/>
          <a:p>
            <a:pPr algn="just">
              <a:spcAft>
                <a:spcPts val="3600"/>
              </a:spcAft>
              <a:defRPr/>
            </a:pPr>
            <a:r>
              <a:rPr lang="es-ES" sz="1200" dirty="0" err="1">
                <a:latin typeface="Arial"/>
                <a:cs typeface="Arial"/>
              </a:rPr>
              <a:t>The</a:t>
            </a:r>
            <a:r>
              <a:rPr lang="es-ES" sz="1200" dirty="0">
                <a:latin typeface="Arial"/>
                <a:cs typeface="Arial"/>
              </a:rPr>
              <a:t> </a:t>
            </a:r>
            <a:r>
              <a:rPr lang="es-ES" sz="1200" dirty="0" smtClean="0">
                <a:latin typeface="Arial"/>
                <a:cs typeface="Arial"/>
              </a:rPr>
              <a:t>PACT </a:t>
            </a:r>
            <a:r>
              <a:rPr lang="es-ES" sz="1200" dirty="0" err="1" smtClean="0">
                <a:latin typeface="Arial"/>
                <a:cs typeface="Arial"/>
              </a:rPr>
              <a:t>is</a:t>
            </a:r>
            <a:r>
              <a:rPr lang="es-ES" sz="1200" dirty="0" smtClean="0">
                <a:latin typeface="Arial"/>
                <a:cs typeface="Arial"/>
              </a:rPr>
              <a:t> </a:t>
            </a:r>
            <a:r>
              <a:rPr lang="es-ES" sz="1200" dirty="0" err="1">
                <a:latin typeface="Arial"/>
                <a:cs typeface="Arial"/>
              </a:rPr>
              <a:t>the</a:t>
            </a:r>
            <a:r>
              <a:rPr lang="es-ES" sz="1200" dirty="0">
                <a:latin typeface="Arial"/>
                <a:cs typeface="Arial"/>
              </a:rPr>
              <a:t> </a:t>
            </a:r>
            <a:r>
              <a:rPr lang="es-ES" sz="1200" dirty="0" err="1">
                <a:latin typeface="Arial"/>
                <a:cs typeface="Arial"/>
              </a:rPr>
              <a:t>result</a:t>
            </a:r>
            <a:r>
              <a:rPr lang="es-ES" sz="1200" dirty="0">
                <a:latin typeface="Arial"/>
                <a:cs typeface="Arial"/>
              </a:rPr>
              <a:t> of a debate </a:t>
            </a:r>
            <a:r>
              <a:rPr lang="es-ES" sz="1200" dirty="0" err="1">
                <a:latin typeface="Arial"/>
                <a:cs typeface="Arial"/>
              </a:rPr>
              <a:t>that</a:t>
            </a:r>
            <a:r>
              <a:rPr lang="es-ES" sz="1200" dirty="0">
                <a:latin typeface="Arial"/>
                <a:cs typeface="Arial"/>
              </a:rPr>
              <a:t> leads </a:t>
            </a:r>
            <a:r>
              <a:rPr lang="es-ES" sz="1200" dirty="0" err="1">
                <a:latin typeface="Arial"/>
                <a:cs typeface="Arial"/>
              </a:rPr>
              <a:t>to</a:t>
            </a:r>
            <a:r>
              <a:rPr lang="es-ES" sz="1200" dirty="0">
                <a:latin typeface="Arial"/>
                <a:cs typeface="Arial"/>
              </a:rPr>
              <a:t> </a:t>
            </a:r>
            <a:r>
              <a:rPr lang="es-ES" sz="1200" b="1" dirty="0" err="1">
                <a:latin typeface="Arial"/>
                <a:cs typeface="Arial"/>
              </a:rPr>
              <a:t>an</a:t>
            </a:r>
            <a:r>
              <a:rPr lang="es-ES" sz="1200" b="1" dirty="0">
                <a:latin typeface="Arial"/>
                <a:cs typeface="Arial"/>
              </a:rPr>
              <a:t> </a:t>
            </a:r>
            <a:r>
              <a:rPr lang="es-ES" sz="1200" b="1" dirty="0" err="1">
                <a:latin typeface="Arial"/>
                <a:cs typeface="Arial"/>
              </a:rPr>
              <a:t>agreement</a:t>
            </a:r>
            <a:r>
              <a:rPr lang="es-ES" sz="1200" b="1" dirty="0">
                <a:latin typeface="Arial"/>
                <a:cs typeface="Arial"/>
              </a:rPr>
              <a:t> </a:t>
            </a:r>
            <a:r>
              <a:rPr lang="es-ES" sz="1200" b="1" dirty="0" err="1">
                <a:latin typeface="Arial"/>
                <a:cs typeface="Arial"/>
              </a:rPr>
              <a:t>between</a:t>
            </a:r>
            <a:r>
              <a:rPr lang="es-ES" sz="1200" b="1" dirty="0">
                <a:latin typeface="Arial"/>
                <a:cs typeface="Arial"/>
              </a:rPr>
              <a:t> </a:t>
            </a:r>
            <a:r>
              <a:rPr lang="es-ES" sz="1200" b="1" dirty="0" err="1">
                <a:latin typeface="Arial"/>
                <a:cs typeface="Arial"/>
              </a:rPr>
              <a:t>actors</a:t>
            </a:r>
            <a:r>
              <a:rPr lang="es-ES" sz="1200" dirty="0">
                <a:latin typeface="Arial"/>
                <a:cs typeface="Arial"/>
              </a:rPr>
              <a:t>, as </a:t>
            </a:r>
            <a:r>
              <a:rPr lang="es-ES" sz="1200" dirty="0" err="1">
                <a:latin typeface="Arial"/>
                <a:cs typeface="Arial"/>
              </a:rPr>
              <a:t>well</a:t>
            </a:r>
            <a:r>
              <a:rPr lang="es-ES" sz="1200" dirty="0">
                <a:latin typeface="Arial"/>
                <a:cs typeface="Arial"/>
              </a:rPr>
              <a:t> as local </a:t>
            </a:r>
            <a:r>
              <a:rPr lang="es-ES" sz="1200" dirty="0" err="1">
                <a:latin typeface="Arial"/>
                <a:cs typeface="Arial"/>
              </a:rPr>
              <a:t>interlocutors</a:t>
            </a:r>
            <a:r>
              <a:rPr lang="es-ES" sz="1200" dirty="0">
                <a:latin typeface="Arial"/>
                <a:cs typeface="Arial"/>
              </a:rPr>
              <a:t>, </a:t>
            </a:r>
            <a:r>
              <a:rPr lang="es-ES" sz="1200" dirty="0" err="1">
                <a:latin typeface="Arial"/>
                <a:cs typeface="Arial"/>
              </a:rPr>
              <a:t>registered</a:t>
            </a:r>
            <a:r>
              <a:rPr lang="es-ES" sz="1200" dirty="0">
                <a:latin typeface="Arial"/>
                <a:cs typeface="Arial"/>
              </a:rPr>
              <a:t> in a </a:t>
            </a:r>
            <a:r>
              <a:rPr lang="es-ES" sz="1200" dirty="0" err="1">
                <a:latin typeface="Arial"/>
                <a:cs typeface="Arial"/>
              </a:rPr>
              <a:t>strategic</a:t>
            </a:r>
            <a:r>
              <a:rPr lang="es-ES" sz="1200" dirty="0">
                <a:latin typeface="Arial"/>
                <a:cs typeface="Arial"/>
              </a:rPr>
              <a:t> </a:t>
            </a:r>
            <a:r>
              <a:rPr lang="es-ES" sz="1200" dirty="0" err="1">
                <a:latin typeface="Arial"/>
                <a:cs typeface="Arial"/>
              </a:rPr>
              <a:t>document</a:t>
            </a:r>
            <a:r>
              <a:rPr lang="es-ES" sz="1200" dirty="0">
                <a:latin typeface="Arial"/>
                <a:cs typeface="Arial"/>
              </a:rPr>
              <a:t> and </a:t>
            </a:r>
            <a:r>
              <a:rPr lang="es-ES" sz="1200" dirty="0" err="1">
                <a:latin typeface="Arial"/>
                <a:cs typeface="Arial"/>
              </a:rPr>
              <a:t>accompanied</a:t>
            </a:r>
            <a:r>
              <a:rPr lang="es-ES" sz="1200" dirty="0">
                <a:latin typeface="Arial"/>
                <a:cs typeface="Arial"/>
              </a:rPr>
              <a:t> </a:t>
            </a:r>
            <a:r>
              <a:rPr lang="es-ES" sz="1200" dirty="0" err="1">
                <a:latin typeface="Arial"/>
                <a:cs typeface="Arial"/>
              </a:rPr>
              <a:t>by</a:t>
            </a:r>
            <a:r>
              <a:rPr lang="es-ES" sz="1200" dirty="0">
                <a:latin typeface="Arial"/>
                <a:cs typeface="Arial"/>
              </a:rPr>
              <a:t> </a:t>
            </a:r>
            <a:r>
              <a:rPr lang="es-ES" sz="1200" dirty="0" err="1">
                <a:latin typeface="Arial"/>
                <a:cs typeface="Arial"/>
              </a:rPr>
              <a:t>operational</a:t>
            </a:r>
            <a:r>
              <a:rPr lang="es-ES" sz="1200" dirty="0">
                <a:latin typeface="Arial"/>
                <a:cs typeface="Arial"/>
              </a:rPr>
              <a:t> </a:t>
            </a:r>
            <a:r>
              <a:rPr lang="es-ES" sz="1200" dirty="0" err="1">
                <a:latin typeface="Arial"/>
                <a:cs typeface="Arial"/>
              </a:rPr>
              <a:t>or</a:t>
            </a:r>
            <a:r>
              <a:rPr lang="es-ES" sz="1200" dirty="0">
                <a:latin typeface="Arial"/>
                <a:cs typeface="Arial"/>
              </a:rPr>
              <a:t> </a:t>
            </a:r>
            <a:r>
              <a:rPr lang="es-ES" sz="1200" dirty="0" err="1">
                <a:latin typeface="Arial"/>
                <a:cs typeface="Arial"/>
              </a:rPr>
              <a:t>financial</a:t>
            </a:r>
            <a:r>
              <a:rPr lang="es-ES" sz="1200" dirty="0">
                <a:latin typeface="Arial"/>
                <a:cs typeface="Arial"/>
              </a:rPr>
              <a:t> </a:t>
            </a:r>
            <a:r>
              <a:rPr lang="es-ES" sz="1200" dirty="0" err="1">
                <a:latin typeface="Arial"/>
                <a:cs typeface="Arial"/>
              </a:rPr>
              <a:t>commitments</a:t>
            </a:r>
            <a:r>
              <a:rPr lang="es-ES" sz="1200" dirty="0">
                <a:latin typeface="Arial"/>
                <a:cs typeface="Arial"/>
              </a:rPr>
              <a:t> </a:t>
            </a:r>
            <a:r>
              <a:rPr lang="es-ES" sz="1200" dirty="0" err="1">
                <a:latin typeface="Arial"/>
                <a:cs typeface="Arial"/>
              </a:rPr>
              <a:t>adopted</a:t>
            </a:r>
            <a:r>
              <a:rPr lang="es-ES" sz="1200" dirty="0">
                <a:latin typeface="Arial"/>
                <a:cs typeface="Arial"/>
              </a:rPr>
              <a:t> </a:t>
            </a:r>
            <a:r>
              <a:rPr lang="es-ES" sz="1200" dirty="0" err="1">
                <a:latin typeface="Arial"/>
                <a:cs typeface="Arial"/>
              </a:rPr>
              <a:t>by</a:t>
            </a:r>
            <a:r>
              <a:rPr lang="es-ES" sz="1200" dirty="0">
                <a:latin typeface="Arial"/>
                <a:cs typeface="Arial"/>
              </a:rPr>
              <a:t> </a:t>
            </a:r>
            <a:r>
              <a:rPr lang="es-ES" sz="1200" dirty="0" err="1">
                <a:latin typeface="Arial"/>
                <a:cs typeface="Arial"/>
              </a:rPr>
              <a:t>each</a:t>
            </a:r>
            <a:r>
              <a:rPr lang="es-ES" sz="1200" dirty="0">
                <a:latin typeface="Arial"/>
                <a:cs typeface="Arial"/>
              </a:rPr>
              <a:t> of </a:t>
            </a:r>
            <a:r>
              <a:rPr lang="es-ES" sz="1200" dirty="0" err="1">
                <a:latin typeface="Arial"/>
                <a:cs typeface="Arial"/>
              </a:rPr>
              <a:t>them</a:t>
            </a:r>
            <a:endParaRPr lang="es-ES" sz="1200" dirty="0">
              <a:latin typeface="Arial"/>
              <a:cs typeface="Arial"/>
            </a:endParaRPr>
          </a:p>
          <a:p>
            <a:pPr algn="just">
              <a:spcAft>
                <a:spcPts val="3600"/>
              </a:spcAft>
              <a:defRPr/>
            </a:pPr>
            <a:endParaRPr lang="es-ES" sz="1200" dirty="0">
              <a:latin typeface="Arial"/>
              <a:cs typeface="Arial"/>
            </a:endParaRPr>
          </a:p>
        </p:txBody>
      </p:sp>
      <p:sp>
        <p:nvSpPr>
          <p:cNvPr id="2" name="CasellaDiTesto 1"/>
          <p:cNvSpPr txBox="1"/>
          <p:nvPr/>
        </p:nvSpPr>
        <p:spPr>
          <a:xfrm>
            <a:off x="1856735" y="70586"/>
            <a:ext cx="5926096" cy="400110"/>
          </a:xfrm>
          <a:prstGeom prst="rect">
            <a:avLst/>
          </a:prstGeom>
          <a:noFill/>
        </p:spPr>
        <p:txBody>
          <a:bodyPr wrap="square" rtlCol="0">
            <a:spAutoFit/>
          </a:bodyPr>
          <a:lstStyle/>
          <a:p>
            <a:pPr algn="ctr"/>
            <a:r>
              <a:rPr lang="it-IT" sz="2000" b="1" dirty="0">
                <a:latin typeface="Arial"/>
                <a:cs typeface="Arial"/>
              </a:rPr>
              <a:t>THE </a:t>
            </a:r>
            <a:r>
              <a:rPr lang="it-IT" sz="2000" b="1" dirty="0" smtClean="0">
                <a:latin typeface="Arial"/>
                <a:cs typeface="Arial"/>
              </a:rPr>
              <a:t>NEGOTIATED PARTICIPATION IN EUROPE</a:t>
            </a:r>
            <a:endParaRPr lang="it-IT" sz="2000" b="1" dirty="0">
              <a:latin typeface="Arial"/>
              <a:cs typeface="Arial"/>
            </a:endParaRPr>
          </a:p>
        </p:txBody>
      </p:sp>
    </p:spTree>
    <p:extLst>
      <p:ext uri="{BB962C8B-B14F-4D97-AF65-F5344CB8AC3E}">
        <p14:creationId xmlns:p14="http://schemas.microsoft.com/office/powerpoint/2010/main" val="18829984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82"/>
                                        </p:tgtEl>
                                        <p:attrNameLst>
                                          <p:attrName>style.visibility</p:attrName>
                                        </p:attrNameLst>
                                      </p:cBhvr>
                                      <p:to>
                                        <p:strVal val="visible"/>
                                      </p:to>
                                    </p:set>
                                    <p:animEffect transition="in" filter="wipe(left)">
                                      <p:cBhvr>
                                        <p:cTn id="13" dur="1000"/>
                                        <p:tgtEl>
                                          <p:spTgt spid="18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1000" fill="hold"/>
                                        <p:tgtEl>
                                          <p:spTgt spid="12"/>
                                        </p:tgtEl>
                                        <p:attrNameLst>
                                          <p:attrName>ppt_w</p:attrName>
                                        </p:attrNameLst>
                                      </p:cBhvr>
                                      <p:tavLst>
                                        <p:tav tm="0">
                                          <p:val>
                                            <p:strVal val="#ppt_w*0.70"/>
                                          </p:val>
                                        </p:tav>
                                        <p:tav tm="100000">
                                          <p:val>
                                            <p:strVal val="#ppt_w"/>
                                          </p:val>
                                        </p:tav>
                                      </p:tavLst>
                                    </p:anim>
                                    <p:anim calcmode="lin" valueType="num">
                                      <p:cBhvr>
                                        <p:cTn id="19" dur="1000" fill="hold"/>
                                        <p:tgtEl>
                                          <p:spTgt spid="12"/>
                                        </p:tgtEl>
                                        <p:attrNameLst>
                                          <p:attrName>ppt_h</p:attrName>
                                        </p:attrNameLst>
                                      </p:cBhvr>
                                      <p:tavLst>
                                        <p:tav tm="0">
                                          <p:val>
                                            <p:strVal val="#ppt_h"/>
                                          </p:val>
                                        </p:tav>
                                        <p:tav tm="100000">
                                          <p:val>
                                            <p:strVal val="#ppt_h"/>
                                          </p:val>
                                        </p:tav>
                                      </p:tavLst>
                                    </p:anim>
                                    <p:animEffect transition="in" filter="fade">
                                      <p:cBhvr>
                                        <p:cTn id="20" dur="1000"/>
                                        <p:tgtEl>
                                          <p:spTgt spid="12"/>
                                        </p:tgtEl>
                                      </p:cBhvr>
                                    </p:animEffect>
                                  </p:childTnLst>
                                </p:cTn>
                              </p:par>
                            </p:childTnLst>
                          </p:cTn>
                        </p:par>
                        <p:par>
                          <p:cTn id="21" fill="hold">
                            <p:stCondLst>
                              <p:cond delay="1000"/>
                            </p:stCondLst>
                            <p:childTnLst>
                              <p:par>
                                <p:cTn id="22" presetID="6" presetClass="emph" presetSubtype="0" fill="hold" grpId="1" nodeType="afterEffect">
                                  <p:stCondLst>
                                    <p:cond delay="0"/>
                                  </p:stCondLst>
                                  <p:childTnLst>
                                    <p:animScale>
                                      <p:cBhvr>
                                        <p:cTn id="23" dur="2000" fill="hold"/>
                                        <p:tgtEl>
                                          <p:spTgt spid="12"/>
                                        </p:tgtEl>
                                      </p:cBhvr>
                                      <p:by x="150000" y="150000"/>
                                    </p:animScale>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1000"/>
                                        <p:tgtEl>
                                          <p:spTgt spid="4"/>
                                        </p:tgtEl>
                                      </p:cBhvr>
                                    </p:animEffect>
                                  </p:childTnLst>
                                </p:cTn>
                              </p:par>
                            </p:childTnLst>
                          </p:cTn>
                        </p:par>
                        <p:par>
                          <p:cTn id="29" fill="hold">
                            <p:stCondLst>
                              <p:cond delay="1000"/>
                            </p:stCondLst>
                            <p:childTnLst>
                              <p:par>
                                <p:cTn id="30" presetID="55" presetClass="entr" presetSubtype="0" fill="hold" grpId="0" nodeType="afterEffect">
                                  <p:stCondLst>
                                    <p:cond delay="0"/>
                                  </p:stCondLst>
                                  <p:childTnLst>
                                    <p:set>
                                      <p:cBhvr>
                                        <p:cTn id="31" dur="1" fill="hold">
                                          <p:stCondLst>
                                            <p:cond delay="0"/>
                                          </p:stCondLst>
                                        </p:cTn>
                                        <p:tgtEl>
                                          <p:spTgt spid="171"/>
                                        </p:tgtEl>
                                        <p:attrNameLst>
                                          <p:attrName>style.visibility</p:attrName>
                                        </p:attrNameLst>
                                      </p:cBhvr>
                                      <p:to>
                                        <p:strVal val="visible"/>
                                      </p:to>
                                    </p:set>
                                    <p:anim calcmode="lin" valueType="num">
                                      <p:cBhvr>
                                        <p:cTn id="32" dur="1000" fill="hold"/>
                                        <p:tgtEl>
                                          <p:spTgt spid="171"/>
                                        </p:tgtEl>
                                        <p:attrNameLst>
                                          <p:attrName>ppt_w</p:attrName>
                                        </p:attrNameLst>
                                      </p:cBhvr>
                                      <p:tavLst>
                                        <p:tav tm="0">
                                          <p:val>
                                            <p:strVal val="#ppt_w*0.70"/>
                                          </p:val>
                                        </p:tav>
                                        <p:tav tm="100000">
                                          <p:val>
                                            <p:strVal val="#ppt_w"/>
                                          </p:val>
                                        </p:tav>
                                      </p:tavLst>
                                    </p:anim>
                                    <p:anim calcmode="lin" valueType="num">
                                      <p:cBhvr>
                                        <p:cTn id="33" dur="1000" fill="hold"/>
                                        <p:tgtEl>
                                          <p:spTgt spid="171"/>
                                        </p:tgtEl>
                                        <p:attrNameLst>
                                          <p:attrName>ppt_h</p:attrName>
                                        </p:attrNameLst>
                                      </p:cBhvr>
                                      <p:tavLst>
                                        <p:tav tm="0">
                                          <p:val>
                                            <p:strVal val="#ppt_h"/>
                                          </p:val>
                                        </p:tav>
                                        <p:tav tm="100000">
                                          <p:val>
                                            <p:strVal val="#ppt_h"/>
                                          </p:val>
                                        </p:tav>
                                      </p:tavLst>
                                    </p:anim>
                                    <p:animEffect transition="in" filter="fade">
                                      <p:cBhvr>
                                        <p:cTn id="34" dur="1000"/>
                                        <p:tgtEl>
                                          <p:spTgt spid="171"/>
                                        </p:tgtEl>
                                      </p:cBhvr>
                                    </p:animEffect>
                                  </p:childTnLst>
                                </p:cTn>
                              </p:par>
                            </p:childTnLst>
                          </p:cTn>
                        </p:par>
                        <p:par>
                          <p:cTn id="35" fill="hold">
                            <p:stCondLst>
                              <p:cond delay="2000"/>
                            </p:stCondLst>
                            <p:childTnLst>
                              <p:par>
                                <p:cTn id="36" presetID="22" presetClass="entr" presetSubtype="8" fill="hold" grpId="0" nodeType="afterEffect">
                                  <p:stCondLst>
                                    <p:cond delay="1000"/>
                                  </p:stCondLst>
                                  <p:childTnLst>
                                    <p:set>
                                      <p:cBhvr>
                                        <p:cTn id="37" dur="1" fill="hold">
                                          <p:stCondLst>
                                            <p:cond delay="0"/>
                                          </p:stCondLst>
                                        </p:cTn>
                                        <p:tgtEl>
                                          <p:spTgt spid="8"/>
                                        </p:tgtEl>
                                        <p:attrNameLst>
                                          <p:attrName>style.visibility</p:attrName>
                                        </p:attrNameLst>
                                      </p:cBhvr>
                                      <p:to>
                                        <p:strVal val="visible"/>
                                      </p:to>
                                    </p:set>
                                    <p:animEffect transition="in" filter="wipe(left)">
                                      <p:cBhvr>
                                        <p:cTn id="38" dur="10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left)">
                                      <p:cBhvr>
                                        <p:cTn id="43" dur="1000"/>
                                        <p:tgtEl>
                                          <p:spTgt spid="5"/>
                                        </p:tgtEl>
                                      </p:cBhvr>
                                    </p:animEffect>
                                  </p:childTnLst>
                                </p:cTn>
                              </p:par>
                            </p:childTnLst>
                          </p:cTn>
                        </p:par>
                        <p:par>
                          <p:cTn id="44" fill="hold">
                            <p:stCondLst>
                              <p:cond delay="1000"/>
                            </p:stCondLst>
                            <p:childTnLst>
                              <p:par>
                                <p:cTn id="45" presetID="55" presetClass="entr" presetSubtype="0" fill="hold" grpId="0" nodeType="afterEffect">
                                  <p:stCondLst>
                                    <p:cond delay="0"/>
                                  </p:stCondLst>
                                  <p:childTnLst>
                                    <p:set>
                                      <p:cBhvr>
                                        <p:cTn id="46" dur="1" fill="hold">
                                          <p:stCondLst>
                                            <p:cond delay="0"/>
                                          </p:stCondLst>
                                        </p:cTn>
                                        <p:tgtEl>
                                          <p:spTgt spid="174"/>
                                        </p:tgtEl>
                                        <p:attrNameLst>
                                          <p:attrName>style.visibility</p:attrName>
                                        </p:attrNameLst>
                                      </p:cBhvr>
                                      <p:to>
                                        <p:strVal val="visible"/>
                                      </p:to>
                                    </p:set>
                                    <p:anim calcmode="lin" valueType="num">
                                      <p:cBhvr>
                                        <p:cTn id="47" dur="1000" fill="hold"/>
                                        <p:tgtEl>
                                          <p:spTgt spid="174"/>
                                        </p:tgtEl>
                                        <p:attrNameLst>
                                          <p:attrName>ppt_w</p:attrName>
                                        </p:attrNameLst>
                                      </p:cBhvr>
                                      <p:tavLst>
                                        <p:tav tm="0">
                                          <p:val>
                                            <p:strVal val="#ppt_w*0.70"/>
                                          </p:val>
                                        </p:tav>
                                        <p:tav tm="100000">
                                          <p:val>
                                            <p:strVal val="#ppt_w"/>
                                          </p:val>
                                        </p:tav>
                                      </p:tavLst>
                                    </p:anim>
                                    <p:anim calcmode="lin" valueType="num">
                                      <p:cBhvr>
                                        <p:cTn id="48" dur="1000" fill="hold"/>
                                        <p:tgtEl>
                                          <p:spTgt spid="174"/>
                                        </p:tgtEl>
                                        <p:attrNameLst>
                                          <p:attrName>ppt_h</p:attrName>
                                        </p:attrNameLst>
                                      </p:cBhvr>
                                      <p:tavLst>
                                        <p:tav tm="0">
                                          <p:val>
                                            <p:strVal val="#ppt_h"/>
                                          </p:val>
                                        </p:tav>
                                        <p:tav tm="100000">
                                          <p:val>
                                            <p:strVal val="#ppt_h"/>
                                          </p:val>
                                        </p:tav>
                                      </p:tavLst>
                                    </p:anim>
                                    <p:animEffect transition="in" filter="fade">
                                      <p:cBhvr>
                                        <p:cTn id="49" dur="1000"/>
                                        <p:tgtEl>
                                          <p:spTgt spid="174"/>
                                        </p:tgtEl>
                                      </p:cBhvr>
                                    </p:animEffect>
                                  </p:childTnLst>
                                </p:cTn>
                              </p:par>
                            </p:childTnLst>
                          </p:cTn>
                        </p:par>
                        <p:par>
                          <p:cTn id="50" fill="hold">
                            <p:stCondLst>
                              <p:cond delay="2000"/>
                            </p:stCondLst>
                            <p:childTnLst>
                              <p:par>
                                <p:cTn id="51" presetID="22" presetClass="entr" presetSubtype="8" fill="hold" grpId="0" nodeType="afterEffect">
                                  <p:stCondLst>
                                    <p:cond delay="1000"/>
                                  </p:stCondLst>
                                  <p:childTnLst>
                                    <p:set>
                                      <p:cBhvr>
                                        <p:cTn id="52" dur="1" fill="hold">
                                          <p:stCondLst>
                                            <p:cond delay="0"/>
                                          </p:stCondLst>
                                        </p:cTn>
                                        <p:tgtEl>
                                          <p:spTgt spid="183"/>
                                        </p:tgtEl>
                                        <p:attrNameLst>
                                          <p:attrName>style.visibility</p:attrName>
                                        </p:attrNameLst>
                                      </p:cBhvr>
                                      <p:to>
                                        <p:strVal val="visible"/>
                                      </p:to>
                                    </p:set>
                                    <p:animEffect transition="in" filter="wipe(left)">
                                      <p:cBhvr>
                                        <p:cTn id="53" dur="1000"/>
                                        <p:tgtEl>
                                          <p:spTgt spid="18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1000"/>
                                        <p:tgtEl>
                                          <p:spTgt spid="6"/>
                                        </p:tgtEl>
                                      </p:cBhvr>
                                    </p:animEffect>
                                  </p:childTnLst>
                                </p:cTn>
                              </p:par>
                            </p:childTnLst>
                          </p:cTn>
                        </p:par>
                        <p:par>
                          <p:cTn id="59" fill="hold">
                            <p:stCondLst>
                              <p:cond delay="1000"/>
                            </p:stCondLst>
                            <p:childTnLst>
                              <p:par>
                                <p:cTn id="60" presetID="55" presetClass="entr" presetSubtype="0" fill="hold" grpId="0" nodeType="afterEffect">
                                  <p:stCondLst>
                                    <p:cond delay="0"/>
                                  </p:stCondLst>
                                  <p:childTnLst>
                                    <p:set>
                                      <p:cBhvr>
                                        <p:cTn id="61" dur="1" fill="hold">
                                          <p:stCondLst>
                                            <p:cond delay="0"/>
                                          </p:stCondLst>
                                        </p:cTn>
                                        <p:tgtEl>
                                          <p:spTgt spid="177"/>
                                        </p:tgtEl>
                                        <p:attrNameLst>
                                          <p:attrName>style.visibility</p:attrName>
                                        </p:attrNameLst>
                                      </p:cBhvr>
                                      <p:to>
                                        <p:strVal val="visible"/>
                                      </p:to>
                                    </p:set>
                                    <p:anim calcmode="lin" valueType="num">
                                      <p:cBhvr>
                                        <p:cTn id="62" dur="1000" fill="hold"/>
                                        <p:tgtEl>
                                          <p:spTgt spid="177"/>
                                        </p:tgtEl>
                                        <p:attrNameLst>
                                          <p:attrName>ppt_w</p:attrName>
                                        </p:attrNameLst>
                                      </p:cBhvr>
                                      <p:tavLst>
                                        <p:tav tm="0">
                                          <p:val>
                                            <p:strVal val="#ppt_w*0.70"/>
                                          </p:val>
                                        </p:tav>
                                        <p:tav tm="100000">
                                          <p:val>
                                            <p:strVal val="#ppt_w"/>
                                          </p:val>
                                        </p:tav>
                                      </p:tavLst>
                                    </p:anim>
                                    <p:anim calcmode="lin" valueType="num">
                                      <p:cBhvr>
                                        <p:cTn id="63" dur="1000" fill="hold"/>
                                        <p:tgtEl>
                                          <p:spTgt spid="177"/>
                                        </p:tgtEl>
                                        <p:attrNameLst>
                                          <p:attrName>ppt_h</p:attrName>
                                        </p:attrNameLst>
                                      </p:cBhvr>
                                      <p:tavLst>
                                        <p:tav tm="0">
                                          <p:val>
                                            <p:strVal val="#ppt_h"/>
                                          </p:val>
                                        </p:tav>
                                        <p:tav tm="100000">
                                          <p:val>
                                            <p:strVal val="#ppt_h"/>
                                          </p:val>
                                        </p:tav>
                                      </p:tavLst>
                                    </p:anim>
                                    <p:animEffect transition="in" filter="fade">
                                      <p:cBhvr>
                                        <p:cTn id="64" dur="1000"/>
                                        <p:tgtEl>
                                          <p:spTgt spid="177"/>
                                        </p:tgtEl>
                                      </p:cBhvr>
                                    </p:animEffect>
                                  </p:childTnLst>
                                </p:cTn>
                              </p:par>
                            </p:childTnLst>
                          </p:cTn>
                        </p:par>
                        <p:par>
                          <p:cTn id="65" fill="hold">
                            <p:stCondLst>
                              <p:cond delay="2000"/>
                            </p:stCondLst>
                            <p:childTnLst>
                              <p:par>
                                <p:cTn id="66" presetID="22" presetClass="entr" presetSubtype="8" fill="hold" grpId="0" nodeType="afterEffect">
                                  <p:stCondLst>
                                    <p:cond delay="1000"/>
                                  </p:stCondLst>
                                  <p:childTnLst>
                                    <p:set>
                                      <p:cBhvr>
                                        <p:cTn id="67" dur="1" fill="hold">
                                          <p:stCondLst>
                                            <p:cond delay="0"/>
                                          </p:stCondLst>
                                        </p:cTn>
                                        <p:tgtEl>
                                          <p:spTgt spid="184"/>
                                        </p:tgtEl>
                                        <p:attrNameLst>
                                          <p:attrName>style.visibility</p:attrName>
                                        </p:attrNameLst>
                                      </p:cBhvr>
                                      <p:to>
                                        <p:strVal val="visible"/>
                                      </p:to>
                                    </p:set>
                                    <p:animEffect transition="in" filter="wipe(left)">
                                      <p:cBhvr>
                                        <p:cTn id="68" dur="1000"/>
                                        <p:tgtEl>
                                          <p:spTgt spid="18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wipe(left)">
                                      <p:cBhvr>
                                        <p:cTn id="73" dur="500"/>
                                        <p:tgtEl>
                                          <p:spTgt spid="7"/>
                                        </p:tgtEl>
                                      </p:cBhvr>
                                    </p:animEffect>
                                  </p:childTnLst>
                                </p:cTn>
                              </p:par>
                            </p:childTnLst>
                          </p:cTn>
                        </p:par>
                        <p:par>
                          <p:cTn id="74" fill="hold">
                            <p:stCondLst>
                              <p:cond delay="500"/>
                            </p:stCondLst>
                            <p:childTnLst>
                              <p:par>
                                <p:cTn id="75" presetID="55" presetClass="entr" presetSubtype="0" fill="hold" grpId="0" nodeType="afterEffect">
                                  <p:stCondLst>
                                    <p:cond delay="0"/>
                                  </p:stCondLst>
                                  <p:childTnLst>
                                    <p:set>
                                      <p:cBhvr>
                                        <p:cTn id="76" dur="1" fill="hold">
                                          <p:stCondLst>
                                            <p:cond delay="0"/>
                                          </p:stCondLst>
                                        </p:cTn>
                                        <p:tgtEl>
                                          <p:spTgt spid="180"/>
                                        </p:tgtEl>
                                        <p:attrNameLst>
                                          <p:attrName>style.visibility</p:attrName>
                                        </p:attrNameLst>
                                      </p:cBhvr>
                                      <p:to>
                                        <p:strVal val="visible"/>
                                      </p:to>
                                    </p:set>
                                    <p:anim calcmode="lin" valueType="num">
                                      <p:cBhvr>
                                        <p:cTn id="77" dur="1000" fill="hold"/>
                                        <p:tgtEl>
                                          <p:spTgt spid="180"/>
                                        </p:tgtEl>
                                        <p:attrNameLst>
                                          <p:attrName>ppt_w</p:attrName>
                                        </p:attrNameLst>
                                      </p:cBhvr>
                                      <p:tavLst>
                                        <p:tav tm="0">
                                          <p:val>
                                            <p:strVal val="#ppt_w*0.70"/>
                                          </p:val>
                                        </p:tav>
                                        <p:tav tm="100000">
                                          <p:val>
                                            <p:strVal val="#ppt_w"/>
                                          </p:val>
                                        </p:tav>
                                      </p:tavLst>
                                    </p:anim>
                                    <p:anim calcmode="lin" valueType="num">
                                      <p:cBhvr>
                                        <p:cTn id="78" dur="1000" fill="hold"/>
                                        <p:tgtEl>
                                          <p:spTgt spid="180"/>
                                        </p:tgtEl>
                                        <p:attrNameLst>
                                          <p:attrName>ppt_h</p:attrName>
                                        </p:attrNameLst>
                                      </p:cBhvr>
                                      <p:tavLst>
                                        <p:tav tm="0">
                                          <p:val>
                                            <p:strVal val="#ppt_h"/>
                                          </p:val>
                                        </p:tav>
                                        <p:tav tm="100000">
                                          <p:val>
                                            <p:strVal val="#ppt_h"/>
                                          </p:val>
                                        </p:tav>
                                      </p:tavLst>
                                    </p:anim>
                                    <p:animEffect transition="in" filter="fade">
                                      <p:cBhvr>
                                        <p:cTn id="79" dur="1000"/>
                                        <p:tgtEl>
                                          <p:spTgt spid="180"/>
                                        </p:tgtEl>
                                      </p:cBhvr>
                                    </p:animEffect>
                                  </p:childTnLst>
                                </p:cTn>
                              </p:par>
                            </p:childTnLst>
                          </p:cTn>
                        </p:par>
                        <p:par>
                          <p:cTn id="80" fill="hold">
                            <p:stCondLst>
                              <p:cond delay="1500"/>
                            </p:stCondLst>
                            <p:childTnLst>
                              <p:par>
                                <p:cTn id="81" presetID="22" presetClass="entr" presetSubtype="8" fill="hold" grpId="0" nodeType="afterEffect">
                                  <p:stCondLst>
                                    <p:cond delay="1000"/>
                                  </p:stCondLst>
                                  <p:childTnLst>
                                    <p:set>
                                      <p:cBhvr>
                                        <p:cTn id="82" dur="1" fill="hold">
                                          <p:stCondLst>
                                            <p:cond delay="0"/>
                                          </p:stCondLst>
                                        </p:cTn>
                                        <p:tgtEl>
                                          <p:spTgt spid="216"/>
                                        </p:tgtEl>
                                        <p:attrNameLst>
                                          <p:attrName>style.visibility</p:attrName>
                                        </p:attrNameLst>
                                      </p:cBhvr>
                                      <p:to>
                                        <p:strVal val="visible"/>
                                      </p:to>
                                    </p:set>
                                    <p:animEffect transition="in" filter="wipe(left)">
                                      <p:cBhvr>
                                        <p:cTn id="83" dur="1000"/>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p:bldP spid="174" grpId="0"/>
      <p:bldP spid="177" grpId="0"/>
      <p:bldP spid="180" grpId="0"/>
      <p:bldP spid="182" grpId="0" animBg="1"/>
      <p:bldP spid="183" grpId="0" animBg="1"/>
      <p:bldP spid="184" grpId="0" animBg="1"/>
      <p:bldP spid="8" grpId="0" animBg="1"/>
      <p:bldP spid="11" grpId="0" animBg="1"/>
      <p:bldP spid="12" grpId="0"/>
      <p:bldP spid="12" grpId="1"/>
      <p:bldP spid="21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Rectangle 103"/>
          <p:cNvSpPr/>
          <p:nvPr/>
        </p:nvSpPr>
        <p:spPr>
          <a:xfrm>
            <a:off x="9258300" y="649558"/>
            <a:ext cx="352425" cy="469900"/>
          </a:xfrm>
          <a:prstGeom prst="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lIns="80465" tIns="40232" rIns="80465" bIns="40232" rtlCol="0" anchor="ctr"/>
          <a:lstStyle/>
          <a:p>
            <a:pPr algn="ctr"/>
            <a:endParaRPr lang="en-US"/>
          </a:p>
        </p:txBody>
      </p:sp>
      <p:sp>
        <p:nvSpPr>
          <p:cNvPr id="117" name="Slide Number Placeholder 116"/>
          <p:cNvSpPr>
            <a:spLocks noGrp="1"/>
          </p:cNvSpPr>
          <p:nvPr>
            <p:ph type="sldNum" sz="quarter" idx="12"/>
          </p:nvPr>
        </p:nvSpPr>
        <p:spPr>
          <a:xfrm>
            <a:off x="7010400" y="6356350"/>
            <a:ext cx="2133600" cy="365125"/>
          </a:xfrm>
          <a:prstGeom prst="rect">
            <a:avLst/>
          </a:prstGeom>
        </p:spPr>
        <p:txBody>
          <a:bodyPr/>
          <a:lstStyle/>
          <a:p>
            <a:fld id="{03206E70-9524-410D-AE9B-78D656EAA14D}" type="slidenum">
              <a:rPr lang="en-US" smtClean="0"/>
              <a:pPr/>
              <a:t>35</a:t>
            </a:fld>
            <a:endParaRPr lang="en-US"/>
          </a:p>
        </p:txBody>
      </p:sp>
      <p:grpSp>
        <p:nvGrpSpPr>
          <p:cNvPr id="5" name="Gruppo 4"/>
          <p:cNvGrpSpPr/>
          <p:nvPr/>
        </p:nvGrpSpPr>
        <p:grpSpPr>
          <a:xfrm>
            <a:off x="0" y="1952602"/>
            <a:ext cx="3141792" cy="1938947"/>
            <a:chOff x="0" y="2110197"/>
            <a:chExt cx="3534516" cy="1580733"/>
          </a:xfrm>
        </p:grpSpPr>
        <p:sp>
          <p:nvSpPr>
            <p:cNvPr id="106" name="Freeform 6"/>
            <p:cNvSpPr>
              <a:spLocks/>
            </p:cNvSpPr>
            <p:nvPr/>
          </p:nvSpPr>
          <p:spPr bwMode="auto">
            <a:xfrm>
              <a:off x="1340527" y="2836101"/>
              <a:ext cx="2193989" cy="854829"/>
            </a:xfrm>
            <a:custGeom>
              <a:avLst/>
              <a:gdLst>
                <a:gd name="T0" fmla="*/ 634 w 638"/>
                <a:gd name="T1" fmla="*/ 120 h 258"/>
                <a:gd name="T2" fmla="*/ 592 w 638"/>
                <a:gd name="T3" fmla="*/ 73 h 258"/>
                <a:gd name="T4" fmla="*/ 584 w 638"/>
                <a:gd name="T5" fmla="*/ 64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3 h 258"/>
                <a:gd name="T28" fmla="*/ 592 w 638"/>
                <a:gd name="T29" fmla="*/ 184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3"/>
                    <a:pt x="592" y="73"/>
                    <a:pt x="592" y="73"/>
                  </a:cubicBezTo>
                  <a:cubicBezTo>
                    <a:pt x="590" y="71"/>
                    <a:pt x="587" y="68"/>
                    <a:pt x="584" y="64"/>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3"/>
                    <a:pt x="584" y="193"/>
                    <a:pt x="584" y="193"/>
                  </a:cubicBezTo>
                  <a:cubicBezTo>
                    <a:pt x="587" y="190"/>
                    <a:pt x="590" y="187"/>
                    <a:pt x="592" y="184"/>
                  </a:cubicBezTo>
                  <a:cubicBezTo>
                    <a:pt x="634" y="138"/>
                    <a:pt x="634" y="138"/>
                    <a:pt x="634" y="138"/>
                  </a:cubicBezTo>
                  <a:cubicBezTo>
                    <a:pt x="638" y="133"/>
                    <a:pt x="638" y="125"/>
                    <a:pt x="634" y="120"/>
                  </a:cubicBezTo>
                  <a:close/>
                </a:path>
              </a:pathLst>
            </a:custGeom>
            <a:solidFill>
              <a:srgbClr val="AFABAB"/>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3" name="Rectangle 10"/>
            <p:cNvSpPr>
              <a:spLocks noChangeArrowheads="1"/>
            </p:cNvSpPr>
            <p:nvPr/>
          </p:nvSpPr>
          <p:spPr bwMode="auto">
            <a:xfrm>
              <a:off x="0" y="2110197"/>
              <a:ext cx="350400" cy="1580732"/>
            </a:xfrm>
            <a:prstGeom prst="rect">
              <a:avLst/>
            </a:prstGeom>
            <a:solidFill>
              <a:srgbClr val="AFABAB"/>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6" name="Freeform 13"/>
            <p:cNvSpPr>
              <a:spLocks/>
            </p:cNvSpPr>
            <p:nvPr/>
          </p:nvSpPr>
          <p:spPr bwMode="auto">
            <a:xfrm>
              <a:off x="350399" y="2110197"/>
              <a:ext cx="990129" cy="1580732"/>
            </a:xfrm>
            <a:custGeom>
              <a:avLst/>
              <a:gdLst>
                <a:gd name="T0" fmla="*/ 681 w 681"/>
                <a:gd name="T1" fmla="*/ 1128 h 1128"/>
                <a:gd name="T2" fmla="*/ 0 w 681"/>
                <a:gd name="T3" fmla="*/ 1128 h 1128"/>
                <a:gd name="T4" fmla="*/ 0 w 681"/>
                <a:gd name="T5" fmla="*/ 0 h 1128"/>
                <a:gd name="T6" fmla="*/ 681 w 681"/>
                <a:gd name="T7" fmla="*/ 525 h 1128"/>
                <a:gd name="T8" fmla="*/ 681 w 681"/>
                <a:gd name="T9" fmla="*/ 1128 h 1128"/>
              </a:gdLst>
              <a:ahLst/>
              <a:cxnLst>
                <a:cxn ang="0">
                  <a:pos x="T0" y="T1"/>
                </a:cxn>
                <a:cxn ang="0">
                  <a:pos x="T2" y="T3"/>
                </a:cxn>
                <a:cxn ang="0">
                  <a:pos x="T4" y="T5"/>
                </a:cxn>
                <a:cxn ang="0">
                  <a:pos x="T6" y="T7"/>
                </a:cxn>
                <a:cxn ang="0">
                  <a:pos x="T8" y="T9"/>
                </a:cxn>
              </a:cxnLst>
              <a:rect l="0" t="0" r="r" b="b"/>
              <a:pathLst>
                <a:path w="681" h="1128">
                  <a:moveTo>
                    <a:pt x="681" y="1128"/>
                  </a:moveTo>
                  <a:lnTo>
                    <a:pt x="0" y="1128"/>
                  </a:lnTo>
                  <a:lnTo>
                    <a:pt x="0" y="0"/>
                  </a:lnTo>
                  <a:lnTo>
                    <a:pt x="681" y="525"/>
                  </a:lnTo>
                  <a:lnTo>
                    <a:pt x="681" y="1128"/>
                  </a:lnTo>
                  <a:close/>
                </a:path>
              </a:pathLst>
            </a:custGeom>
            <a:solidFill>
              <a:srgbClr val="767171"/>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6" name="Gruppo 5"/>
          <p:cNvGrpSpPr/>
          <p:nvPr/>
        </p:nvGrpSpPr>
        <p:grpSpPr>
          <a:xfrm>
            <a:off x="0" y="3895754"/>
            <a:ext cx="3141792" cy="1798195"/>
            <a:chOff x="0" y="3690929"/>
            <a:chExt cx="3534516" cy="1584936"/>
          </a:xfrm>
        </p:grpSpPr>
        <p:sp>
          <p:nvSpPr>
            <p:cNvPr id="118" name="Freeform 7"/>
            <p:cNvSpPr>
              <a:spLocks/>
            </p:cNvSpPr>
            <p:nvPr/>
          </p:nvSpPr>
          <p:spPr bwMode="auto">
            <a:xfrm>
              <a:off x="1340527" y="3690931"/>
              <a:ext cx="2193989" cy="856231"/>
            </a:xfrm>
            <a:custGeom>
              <a:avLst/>
              <a:gdLst>
                <a:gd name="T0" fmla="*/ 634 w 638"/>
                <a:gd name="T1" fmla="*/ 120 h 258"/>
                <a:gd name="T2" fmla="*/ 592 w 638"/>
                <a:gd name="T3" fmla="*/ 74 h 258"/>
                <a:gd name="T4" fmla="*/ 584 w 638"/>
                <a:gd name="T5" fmla="*/ 65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4 h 258"/>
                <a:gd name="T28" fmla="*/ 592 w 638"/>
                <a:gd name="T29" fmla="*/ 185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4"/>
                    <a:pt x="592" y="74"/>
                    <a:pt x="592" y="74"/>
                  </a:cubicBezTo>
                  <a:cubicBezTo>
                    <a:pt x="590" y="71"/>
                    <a:pt x="587" y="68"/>
                    <a:pt x="584" y="65"/>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4"/>
                    <a:pt x="584" y="194"/>
                    <a:pt x="584" y="194"/>
                  </a:cubicBezTo>
                  <a:cubicBezTo>
                    <a:pt x="587" y="190"/>
                    <a:pt x="590" y="187"/>
                    <a:pt x="592" y="185"/>
                  </a:cubicBezTo>
                  <a:cubicBezTo>
                    <a:pt x="634" y="138"/>
                    <a:pt x="634" y="138"/>
                    <a:pt x="634" y="138"/>
                  </a:cubicBezTo>
                  <a:cubicBezTo>
                    <a:pt x="638" y="133"/>
                    <a:pt x="638" y="125"/>
                    <a:pt x="634" y="120"/>
                  </a:cubicBezTo>
                  <a:close/>
                </a:path>
              </a:pathLst>
            </a:custGeom>
            <a:solidFill>
              <a:srgbClr val="78D2D2"/>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4" name="Rectangle 11"/>
            <p:cNvSpPr>
              <a:spLocks noChangeArrowheads="1"/>
            </p:cNvSpPr>
            <p:nvPr/>
          </p:nvSpPr>
          <p:spPr bwMode="auto">
            <a:xfrm>
              <a:off x="0" y="3690929"/>
              <a:ext cx="350400" cy="1584936"/>
            </a:xfrm>
            <a:prstGeom prst="rect">
              <a:avLst/>
            </a:prstGeom>
            <a:solidFill>
              <a:srgbClr val="78D2D2"/>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7" name="Freeform 14"/>
            <p:cNvSpPr>
              <a:spLocks/>
            </p:cNvSpPr>
            <p:nvPr/>
          </p:nvSpPr>
          <p:spPr bwMode="auto">
            <a:xfrm>
              <a:off x="350399" y="3690929"/>
              <a:ext cx="990129" cy="1584936"/>
            </a:xfrm>
            <a:custGeom>
              <a:avLst/>
              <a:gdLst>
                <a:gd name="T0" fmla="*/ 681 w 681"/>
                <a:gd name="T1" fmla="*/ 611 h 1131"/>
                <a:gd name="T2" fmla="*/ 0 w 681"/>
                <a:gd name="T3" fmla="*/ 1131 h 1131"/>
                <a:gd name="T4" fmla="*/ 0 w 681"/>
                <a:gd name="T5" fmla="*/ 0 h 1131"/>
                <a:gd name="T6" fmla="*/ 681 w 681"/>
                <a:gd name="T7" fmla="*/ 0 h 1131"/>
                <a:gd name="T8" fmla="*/ 681 w 681"/>
                <a:gd name="T9" fmla="*/ 611 h 1131"/>
              </a:gdLst>
              <a:ahLst/>
              <a:cxnLst>
                <a:cxn ang="0">
                  <a:pos x="T0" y="T1"/>
                </a:cxn>
                <a:cxn ang="0">
                  <a:pos x="T2" y="T3"/>
                </a:cxn>
                <a:cxn ang="0">
                  <a:pos x="T4" y="T5"/>
                </a:cxn>
                <a:cxn ang="0">
                  <a:pos x="T6" y="T7"/>
                </a:cxn>
                <a:cxn ang="0">
                  <a:pos x="T8" y="T9"/>
                </a:cxn>
              </a:cxnLst>
              <a:rect l="0" t="0" r="r" b="b"/>
              <a:pathLst>
                <a:path w="681" h="1131">
                  <a:moveTo>
                    <a:pt x="681" y="611"/>
                  </a:moveTo>
                  <a:lnTo>
                    <a:pt x="0" y="1131"/>
                  </a:lnTo>
                  <a:lnTo>
                    <a:pt x="0" y="0"/>
                  </a:lnTo>
                  <a:lnTo>
                    <a:pt x="681" y="0"/>
                  </a:lnTo>
                  <a:lnTo>
                    <a:pt x="681" y="611"/>
                  </a:lnTo>
                  <a:close/>
                </a:path>
              </a:pathLst>
            </a:custGeom>
            <a:solidFill>
              <a:srgbClr val="4CC7C4"/>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7" name="Gruppo 6"/>
          <p:cNvGrpSpPr/>
          <p:nvPr/>
        </p:nvGrpSpPr>
        <p:grpSpPr>
          <a:xfrm>
            <a:off x="0" y="4847379"/>
            <a:ext cx="3049708" cy="2707028"/>
            <a:chOff x="0" y="4547160"/>
            <a:chExt cx="3430922" cy="2310842"/>
          </a:xfrm>
        </p:grpSpPr>
        <p:sp>
          <p:nvSpPr>
            <p:cNvPr id="213" name="Freeform 8"/>
            <p:cNvSpPr>
              <a:spLocks/>
            </p:cNvSpPr>
            <p:nvPr/>
          </p:nvSpPr>
          <p:spPr bwMode="auto">
            <a:xfrm>
              <a:off x="1318192" y="4560816"/>
              <a:ext cx="2112730" cy="859033"/>
            </a:xfrm>
            <a:custGeom>
              <a:avLst/>
              <a:gdLst>
                <a:gd name="T0" fmla="*/ 634 w 638"/>
                <a:gd name="T1" fmla="*/ 120 h 259"/>
                <a:gd name="T2" fmla="*/ 592 w 638"/>
                <a:gd name="T3" fmla="*/ 74 h 259"/>
                <a:gd name="T4" fmla="*/ 584 w 638"/>
                <a:gd name="T5" fmla="*/ 65 h 259"/>
                <a:gd name="T6" fmla="*/ 555 w 638"/>
                <a:gd name="T7" fmla="*/ 33 h 259"/>
                <a:gd name="T8" fmla="*/ 534 w 638"/>
                <a:gd name="T9" fmla="*/ 9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9"/>
                    <a:pt x="534" y="9"/>
                    <a:pt x="534" y="9"/>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55535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5" name="Rectangle 12"/>
            <p:cNvSpPr>
              <a:spLocks noChangeArrowheads="1"/>
            </p:cNvSpPr>
            <p:nvPr/>
          </p:nvSpPr>
          <p:spPr bwMode="auto">
            <a:xfrm>
              <a:off x="0" y="5275867"/>
              <a:ext cx="350400" cy="1582135"/>
            </a:xfrm>
            <a:prstGeom prst="rect">
              <a:avLst/>
            </a:prstGeom>
            <a:solidFill>
              <a:srgbClr val="55535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8" name="Freeform 15"/>
            <p:cNvSpPr>
              <a:spLocks/>
            </p:cNvSpPr>
            <p:nvPr/>
          </p:nvSpPr>
          <p:spPr bwMode="auto">
            <a:xfrm>
              <a:off x="350399" y="4547160"/>
              <a:ext cx="990129" cy="2310840"/>
            </a:xfrm>
            <a:custGeom>
              <a:avLst/>
              <a:gdLst>
                <a:gd name="T0" fmla="*/ 681 w 681"/>
                <a:gd name="T1" fmla="*/ 613 h 1649"/>
                <a:gd name="T2" fmla="*/ 0 w 681"/>
                <a:gd name="T3" fmla="*/ 1649 h 1649"/>
                <a:gd name="T4" fmla="*/ 0 w 681"/>
                <a:gd name="T5" fmla="*/ 520 h 1649"/>
                <a:gd name="T6" fmla="*/ 681 w 681"/>
                <a:gd name="T7" fmla="*/ 0 h 1649"/>
                <a:gd name="T8" fmla="*/ 681 w 681"/>
                <a:gd name="T9" fmla="*/ 613 h 1649"/>
              </a:gdLst>
              <a:ahLst/>
              <a:cxnLst>
                <a:cxn ang="0">
                  <a:pos x="T0" y="T1"/>
                </a:cxn>
                <a:cxn ang="0">
                  <a:pos x="T2" y="T3"/>
                </a:cxn>
                <a:cxn ang="0">
                  <a:pos x="T4" y="T5"/>
                </a:cxn>
                <a:cxn ang="0">
                  <a:pos x="T6" y="T7"/>
                </a:cxn>
                <a:cxn ang="0">
                  <a:pos x="T8" y="T9"/>
                </a:cxn>
              </a:cxnLst>
              <a:rect l="0" t="0" r="r" b="b"/>
              <a:pathLst>
                <a:path w="681" h="1649">
                  <a:moveTo>
                    <a:pt x="681" y="613"/>
                  </a:moveTo>
                  <a:lnTo>
                    <a:pt x="0" y="1649"/>
                  </a:lnTo>
                  <a:lnTo>
                    <a:pt x="0" y="520"/>
                  </a:lnTo>
                  <a:lnTo>
                    <a:pt x="681" y="0"/>
                  </a:lnTo>
                  <a:lnTo>
                    <a:pt x="681" y="613"/>
                  </a:lnTo>
                  <a:close/>
                </a:path>
              </a:pathLst>
            </a:custGeom>
            <a:solidFill>
              <a:srgbClr val="252323"/>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grpSp>
        <p:nvGrpSpPr>
          <p:cNvPr id="4" name="Gruppo 3"/>
          <p:cNvGrpSpPr/>
          <p:nvPr/>
        </p:nvGrpSpPr>
        <p:grpSpPr>
          <a:xfrm>
            <a:off x="0" y="0"/>
            <a:ext cx="3141792" cy="2845912"/>
            <a:chOff x="0" y="525260"/>
            <a:chExt cx="3534516" cy="2320652"/>
          </a:xfrm>
        </p:grpSpPr>
        <p:sp>
          <p:nvSpPr>
            <p:cNvPr id="102" name="Freeform 5"/>
            <p:cNvSpPr>
              <a:spLocks/>
            </p:cNvSpPr>
            <p:nvPr/>
          </p:nvSpPr>
          <p:spPr bwMode="auto">
            <a:xfrm>
              <a:off x="1340527" y="1978522"/>
              <a:ext cx="2193989" cy="859033"/>
            </a:xfrm>
            <a:custGeom>
              <a:avLst/>
              <a:gdLst>
                <a:gd name="T0" fmla="*/ 634 w 638"/>
                <a:gd name="T1" fmla="*/ 120 h 259"/>
                <a:gd name="T2" fmla="*/ 592 w 638"/>
                <a:gd name="T3" fmla="*/ 74 h 259"/>
                <a:gd name="T4" fmla="*/ 584 w 638"/>
                <a:gd name="T5" fmla="*/ 65 h 259"/>
                <a:gd name="T6" fmla="*/ 555 w 638"/>
                <a:gd name="T7" fmla="*/ 33 h 259"/>
                <a:gd name="T8" fmla="*/ 534 w 638"/>
                <a:gd name="T9" fmla="*/ 10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10"/>
                    <a:pt x="534" y="10"/>
                    <a:pt x="534" y="10"/>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E2583D"/>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2" name="Rectangle 9"/>
            <p:cNvSpPr>
              <a:spLocks noChangeArrowheads="1"/>
            </p:cNvSpPr>
            <p:nvPr/>
          </p:nvSpPr>
          <p:spPr bwMode="auto">
            <a:xfrm>
              <a:off x="0" y="525260"/>
              <a:ext cx="350400" cy="1584936"/>
            </a:xfrm>
            <a:prstGeom prst="rect">
              <a:avLst/>
            </a:prstGeom>
            <a:solidFill>
              <a:srgbClr val="E2583D"/>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sp>
          <p:nvSpPr>
            <p:cNvPr id="129" name="Freeform 16"/>
            <p:cNvSpPr>
              <a:spLocks/>
            </p:cNvSpPr>
            <p:nvPr/>
          </p:nvSpPr>
          <p:spPr bwMode="auto">
            <a:xfrm>
              <a:off x="350399" y="525261"/>
              <a:ext cx="990129" cy="2320651"/>
            </a:xfrm>
            <a:custGeom>
              <a:avLst/>
              <a:gdLst>
                <a:gd name="T0" fmla="*/ 681 w 681"/>
                <a:gd name="T1" fmla="*/ 1656 h 1656"/>
                <a:gd name="T2" fmla="*/ 0 w 681"/>
                <a:gd name="T3" fmla="*/ 1135 h 1656"/>
                <a:gd name="T4" fmla="*/ 0 w 681"/>
                <a:gd name="T5" fmla="*/ 0 h 1656"/>
                <a:gd name="T6" fmla="*/ 681 w 681"/>
                <a:gd name="T7" fmla="*/ 1036 h 1656"/>
                <a:gd name="T8" fmla="*/ 681 w 681"/>
                <a:gd name="T9" fmla="*/ 1656 h 1656"/>
              </a:gdLst>
              <a:ahLst/>
              <a:cxnLst>
                <a:cxn ang="0">
                  <a:pos x="T0" y="T1"/>
                </a:cxn>
                <a:cxn ang="0">
                  <a:pos x="T2" y="T3"/>
                </a:cxn>
                <a:cxn ang="0">
                  <a:pos x="T4" y="T5"/>
                </a:cxn>
                <a:cxn ang="0">
                  <a:pos x="T6" y="T7"/>
                </a:cxn>
                <a:cxn ang="0">
                  <a:pos x="T8" y="T9"/>
                </a:cxn>
              </a:cxnLst>
              <a:rect l="0" t="0" r="r" b="b"/>
              <a:pathLst>
                <a:path w="681" h="1656">
                  <a:moveTo>
                    <a:pt x="681" y="1656"/>
                  </a:moveTo>
                  <a:lnTo>
                    <a:pt x="0" y="1135"/>
                  </a:lnTo>
                  <a:lnTo>
                    <a:pt x="0" y="0"/>
                  </a:lnTo>
                  <a:lnTo>
                    <a:pt x="681" y="1036"/>
                  </a:lnTo>
                  <a:lnTo>
                    <a:pt x="681" y="1656"/>
                  </a:lnTo>
                  <a:close/>
                </a:path>
              </a:pathLst>
            </a:custGeom>
            <a:solidFill>
              <a:srgbClr val="D63E20"/>
            </a:solidFill>
            <a:ln w="15875" cap="flat">
              <a:noFill/>
              <a:prstDash val="solid"/>
              <a:miter lim="800000"/>
              <a:headEnd/>
              <a:tailEnd/>
            </a:ln>
          </p:spPr>
          <p:txBody>
            <a:bodyPr vert="horz" wrap="square" lIns="80465" tIns="40232" rIns="80465" bIns="40232" numCol="1" anchor="t" anchorCtr="0" compatLnSpc="1">
              <a:prstTxWarp prst="textNoShape">
                <a:avLst/>
              </a:prstTxWarp>
            </a:bodyPr>
            <a:lstStyle/>
            <a:p>
              <a:pPr>
                <a:defRPr/>
              </a:pPr>
              <a:endParaRPr lang="en-US">
                <a:solidFill>
                  <a:prstClr val="black"/>
                </a:solidFill>
                <a:latin typeface="Calibri"/>
              </a:endParaRPr>
            </a:p>
          </p:txBody>
        </p:sp>
      </p:grpSp>
      <p:sp>
        <p:nvSpPr>
          <p:cNvPr id="171" name="TextBox 170"/>
          <p:cNvSpPr txBox="1"/>
          <p:nvPr/>
        </p:nvSpPr>
        <p:spPr>
          <a:xfrm>
            <a:off x="1457960" y="2114349"/>
            <a:ext cx="1236985" cy="369332"/>
          </a:xfrm>
          <a:prstGeom prst="rect">
            <a:avLst/>
          </a:prstGeom>
          <a:noFill/>
          <a:ln w="6350">
            <a:noFill/>
            <a:prstDash val="dash"/>
          </a:ln>
        </p:spPr>
        <p:txBody>
          <a:bodyPr wrap="square" lIns="0" tIns="0" rIns="0" bIns="0" rtlCol="0">
            <a:spAutoFit/>
          </a:bodyPr>
          <a:lstStyle/>
          <a:p>
            <a:pPr algn="ctr">
              <a:defRPr/>
            </a:pPr>
            <a:r>
              <a:rPr lang="ru-RU" sz="1200" b="1" dirty="0">
                <a:solidFill>
                  <a:prstClr val="white"/>
                </a:solidFill>
                <a:latin typeface="Arial"/>
                <a:cs typeface="Arial"/>
              </a:rPr>
              <a:t>ПРОГРАММНЫЕ СОГЛАШЕНИЯ</a:t>
            </a:r>
            <a:endParaRPr lang="en-US" sz="1200" b="1" dirty="0">
              <a:solidFill>
                <a:prstClr val="white"/>
              </a:solidFill>
              <a:latin typeface="Arial"/>
              <a:cs typeface="Arial"/>
            </a:endParaRPr>
          </a:p>
        </p:txBody>
      </p:sp>
      <p:sp>
        <p:nvSpPr>
          <p:cNvPr id="174" name="TextBox 173"/>
          <p:cNvSpPr txBox="1"/>
          <p:nvPr/>
        </p:nvSpPr>
        <p:spPr>
          <a:xfrm>
            <a:off x="1336567" y="3270228"/>
            <a:ext cx="1467634" cy="369332"/>
          </a:xfrm>
          <a:prstGeom prst="rect">
            <a:avLst/>
          </a:prstGeom>
          <a:noFill/>
          <a:ln w="6350">
            <a:noFill/>
            <a:prstDash val="dash"/>
          </a:ln>
        </p:spPr>
        <p:txBody>
          <a:bodyPr wrap="square" lIns="0" tIns="0" rIns="0" bIns="0" rtlCol="0">
            <a:spAutoFit/>
          </a:bodyPr>
          <a:lstStyle/>
          <a:p>
            <a:pPr algn="ctr">
              <a:defRPr/>
            </a:pPr>
            <a:r>
              <a:rPr lang="ru-RU" sz="1200" b="1" dirty="0">
                <a:solidFill>
                  <a:srgbClr val="000000"/>
                </a:solidFill>
                <a:latin typeface="Arial"/>
                <a:cs typeface="Arial"/>
              </a:rPr>
              <a:t>РАМОЧНЫЕ ПРОГРАММЫ</a:t>
            </a:r>
            <a:endParaRPr lang="en-US" sz="1200" b="1" dirty="0">
              <a:solidFill>
                <a:srgbClr val="000000"/>
              </a:solidFill>
              <a:latin typeface="Arial"/>
              <a:cs typeface="Arial"/>
            </a:endParaRPr>
          </a:p>
        </p:txBody>
      </p:sp>
      <p:sp>
        <p:nvSpPr>
          <p:cNvPr id="177" name="TextBox 176"/>
          <p:cNvSpPr txBox="1"/>
          <p:nvPr/>
        </p:nvSpPr>
        <p:spPr>
          <a:xfrm>
            <a:off x="1190893" y="4153068"/>
            <a:ext cx="1649724" cy="369332"/>
          </a:xfrm>
          <a:prstGeom prst="rect">
            <a:avLst/>
          </a:prstGeom>
          <a:noFill/>
          <a:ln w="6350">
            <a:noFill/>
            <a:prstDash val="dash"/>
          </a:ln>
        </p:spPr>
        <p:txBody>
          <a:bodyPr wrap="square" lIns="0" tIns="0" rIns="0" bIns="0" rtlCol="0">
            <a:spAutoFit/>
          </a:bodyPr>
          <a:lstStyle/>
          <a:p>
            <a:pPr algn="ctr">
              <a:defRPr/>
            </a:pPr>
            <a:r>
              <a:rPr lang="ru-RU" sz="1200" b="1" dirty="0">
                <a:solidFill>
                  <a:srgbClr val="800000"/>
                </a:solidFill>
                <a:latin typeface="Arial"/>
                <a:cs typeface="Arial"/>
              </a:rPr>
              <a:t>ПРОГРАММНЫЙ КОНТРАКТ</a:t>
            </a:r>
            <a:endParaRPr lang="en-US" sz="1200" b="1" dirty="0">
              <a:solidFill>
                <a:srgbClr val="800000"/>
              </a:solidFill>
              <a:latin typeface="Arial"/>
              <a:cs typeface="Arial"/>
            </a:endParaRPr>
          </a:p>
        </p:txBody>
      </p:sp>
      <p:sp>
        <p:nvSpPr>
          <p:cNvPr id="180" name="TextBox 179"/>
          <p:cNvSpPr txBox="1"/>
          <p:nvPr/>
        </p:nvSpPr>
        <p:spPr>
          <a:xfrm>
            <a:off x="1336568" y="5039212"/>
            <a:ext cx="1455494" cy="553998"/>
          </a:xfrm>
          <a:prstGeom prst="rect">
            <a:avLst/>
          </a:prstGeom>
          <a:noFill/>
          <a:ln w="6350">
            <a:noFill/>
            <a:prstDash val="dash"/>
          </a:ln>
        </p:spPr>
        <p:txBody>
          <a:bodyPr wrap="square" lIns="0" tIns="0" rIns="0" bIns="0" rtlCol="0">
            <a:spAutoFit/>
          </a:bodyPr>
          <a:lstStyle/>
          <a:p>
            <a:pPr algn="ctr">
              <a:defRPr/>
            </a:pPr>
            <a:r>
              <a:rPr lang="ru-RU" sz="1200" b="1" dirty="0">
                <a:solidFill>
                  <a:prstClr val="white"/>
                </a:solidFill>
                <a:latin typeface="Arial"/>
                <a:cs typeface="Arial"/>
              </a:rPr>
              <a:t>ТЕРРИТОРИАЛЬ-НОЕ ОБЪЕДИНЕНИЕ</a:t>
            </a:r>
            <a:endParaRPr lang="en-US" sz="1200" b="1" dirty="0">
              <a:solidFill>
                <a:prstClr val="white"/>
              </a:solidFill>
              <a:latin typeface="Arial"/>
              <a:cs typeface="Arial"/>
            </a:endParaRPr>
          </a:p>
        </p:txBody>
      </p:sp>
      <p:sp>
        <p:nvSpPr>
          <p:cNvPr id="182" name="TextBox 181"/>
          <p:cNvSpPr txBox="1"/>
          <p:nvPr/>
        </p:nvSpPr>
        <p:spPr>
          <a:xfrm>
            <a:off x="2715606" y="462002"/>
            <a:ext cx="6203210" cy="1231106"/>
          </a:xfrm>
          <a:prstGeom prst="rect">
            <a:avLst/>
          </a:prstGeom>
          <a:solidFill>
            <a:schemeClr val="accent6">
              <a:lumMod val="20000"/>
              <a:lumOff val="80000"/>
            </a:schemeClr>
          </a:solidFill>
          <a:ln/>
          <a:scene3d>
            <a:camera prst="obliqueTopRight"/>
            <a:lightRig rig="balanced" dir="t">
              <a:rot lat="0" lon="0" rev="13800000"/>
            </a:lightRig>
          </a:scene3d>
          <a:sp3d extrusionH="12700" prstMaterial="plastic">
            <a:bevelT w="38100" h="25400" prst="softRound"/>
            <a:contourClr>
              <a:schemeClr val="accent1"/>
            </a:contourClr>
          </a:sp3d>
        </p:spPr>
        <p:style>
          <a:lnRef idx="0">
            <a:schemeClr val="accent1"/>
          </a:lnRef>
          <a:fillRef idx="3">
            <a:schemeClr val="accent1"/>
          </a:fillRef>
          <a:effectRef idx="3">
            <a:schemeClr val="accent1"/>
          </a:effectRef>
          <a:fontRef idx="minor">
            <a:schemeClr val="lt1"/>
          </a:fontRef>
        </p:style>
        <p:txBody>
          <a:bodyPr wrap="square" lIns="0" tIns="0" rIns="0" bIns="0" rtlCol="0">
            <a:spAutoFit/>
          </a:bodyPr>
          <a:lstStyle/>
          <a:p>
            <a:pPr algn="ctr">
              <a:defRPr/>
            </a:pPr>
            <a:endParaRPr lang="en-GB" sz="1200" b="1" dirty="0">
              <a:latin typeface="Arial"/>
              <a:cs typeface="Arial"/>
            </a:endParaRPr>
          </a:p>
          <a:p>
            <a:pPr algn="ctr">
              <a:defRPr/>
            </a:pPr>
            <a:r>
              <a:rPr lang="ru-RU" sz="1400" b="1" dirty="0">
                <a:solidFill>
                  <a:schemeClr val="tx1"/>
                </a:solidFill>
                <a:latin typeface="Arial"/>
                <a:cs typeface="Arial"/>
              </a:rPr>
              <a:t>Распоряжение, согласованное между компетентными гос.органами</a:t>
            </a:r>
            <a:r>
              <a:rPr lang="en-GB" sz="1400" b="1" dirty="0">
                <a:solidFill>
                  <a:schemeClr val="tx1"/>
                </a:solidFill>
                <a:latin typeface="Arial"/>
                <a:cs typeface="Arial"/>
              </a:rPr>
              <a:t>, </a:t>
            </a:r>
            <a:r>
              <a:rPr lang="ru-RU" sz="1400" b="1" dirty="0">
                <a:solidFill>
                  <a:schemeClr val="tx1"/>
                </a:solidFill>
                <a:latin typeface="Arial"/>
                <a:cs typeface="Arial"/>
              </a:rPr>
              <a:t>другими государственными и частными сторонами о проведении мер, направленных на развитие</a:t>
            </a:r>
            <a:r>
              <a:rPr lang="en-GB" sz="1400" b="1" dirty="0">
                <a:solidFill>
                  <a:schemeClr val="tx1"/>
                </a:solidFill>
                <a:latin typeface="Arial"/>
                <a:cs typeface="Arial"/>
              </a:rPr>
              <a:t>, </a:t>
            </a:r>
            <a:r>
              <a:rPr lang="ru-RU" sz="1400" b="1" dirty="0">
                <a:solidFill>
                  <a:schemeClr val="tx1"/>
                </a:solidFill>
                <a:latin typeface="Arial"/>
                <a:cs typeface="Arial"/>
              </a:rPr>
              <a:t>составленное с учётом скоординированности и гармоничности предлагаемых действий</a:t>
            </a:r>
            <a:r>
              <a:rPr lang="en-GB" sz="1400" b="1" dirty="0">
                <a:solidFill>
                  <a:schemeClr val="tx1"/>
                </a:solidFill>
                <a:latin typeface="Arial"/>
                <a:cs typeface="Arial"/>
              </a:rPr>
              <a:t>.</a:t>
            </a:r>
          </a:p>
          <a:p>
            <a:pPr algn="ctr">
              <a:defRPr/>
            </a:pPr>
            <a:endParaRPr lang="en-US" sz="1200" b="1" dirty="0">
              <a:latin typeface="Arial"/>
              <a:cs typeface="Arial"/>
            </a:endParaRPr>
          </a:p>
        </p:txBody>
      </p:sp>
      <p:sp>
        <p:nvSpPr>
          <p:cNvPr id="183" name="TextBox 182"/>
          <p:cNvSpPr txBox="1"/>
          <p:nvPr/>
        </p:nvSpPr>
        <p:spPr>
          <a:xfrm>
            <a:off x="3241220" y="3110295"/>
            <a:ext cx="5171383" cy="553998"/>
          </a:xfrm>
          <a:prstGeom prst="rect">
            <a:avLst/>
          </a:prstGeom>
          <a:noFill/>
          <a:ln w="6350">
            <a:solidFill>
              <a:schemeClr val="bg1">
                <a:lumMod val="75000"/>
              </a:schemeClr>
            </a:solidFill>
            <a:prstDash val="dash"/>
          </a:ln>
        </p:spPr>
        <p:txBody>
          <a:bodyPr wrap="square" lIns="0" tIns="0" rIns="0" bIns="0" rtlCol="0">
            <a:spAutoFit/>
          </a:bodyPr>
          <a:lstStyle/>
          <a:p>
            <a:pPr algn="ctr"/>
            <a:r>
              <a:rPr lang="ru-RU" sz="1200" dirty="0">
                <a:latin typeface="Arial"/>
                <a:cs typeface="Arial"/>
              </a:rPr>
              <a:t>Соглашение между </a:t>
            </a:r>
            <a:r>
              <a:rPr lang="ru-RU" sz="1200" b="1" dirty="0">
                <a:latin typeface="Arial"/>
                <a:cs typeface="Arial"/>
              </a:rPr>
              <a:t>местными гос.органами и заинтересованными в </a:t>
            </a:r>
            <a:r>
              <a:rPr lang="ru-RU" sz="1200" b="1" dirty="0">
                <a:cs typeface="Arial"/>
              </a:rPr>
              <a:t>местном развитии сторонами</a:t>
            </a:r>
            <a:r>
              <a:rPr lang="ru-RU" sz="1200" dirty="0">
                <a:latin typeface="Arial"/>
                <a:cs typeface="Arial"/>
              </a:rPr>
              <a:t>,</a:t>
            </a:r>
            <a:r>
              <a:rPr lang="en-GB" sz="1200" dirty="0">
                <a:latin typeface="Arial"/>
                <a:cs typeface="Arial"/>
              </a:rPr>
              <a:t> </a:t>
            </a:r>
            <a:r>
              <a:rPr lang="ru-RU" sz="1200" dirty="0">
                <a:latin typeface="Arial"/>
                <a:cs typeface="Arial"/>
              </a:rPr>
              <a:t>заключаемое на базе институционального программного соглашения</a:t>
            </a:r>
            <a:endParaRPr lang="it-IT" sz="1200" dirty="0">
              <a:latin typeface="Arial"/>
              <a:cs typeface="Arial"/>
            </a:endParaRPr>
          </a:p>
        </p:txBody>
      </p:sp>
      <p:sp>
        <p:nvSpPr>
          <p:cNvPr id="184" name="TextBox 183"/>
          <p:cNvSpPr txBox="1"/>
          <p:nvPr/>
        </p:nvSpPr>
        <p:spPr>
          <a:xfrm>
            <a:off x="3241220" y="3991323"/>
            <a:ext cx="5183523" cy="738664"/>
          </a:xfrm>
          <a:prstGeom prst="rect">
            <a:avLst/>
          </a:prstGeom>
          <a:noFill/>
          <a:ln w="6350">
            <a:solidFill>
              <a:schemeClr val="accent4">
                <a:lumMod val="60000"/>
                <a:lumOff val="40000"/>
              </a:schemeClr>
            </a:solidFill>
            <a:prstDash val="dash"/>
          </a:ln>
        </p:spPr>
        <p:txBody>
          <a:bodyPr wrap="square" lIns="0" tIns="0" rIns="0" bIns="0" rtlCol="0">
            <a:spAutoFit/>
          </a:bodyPr>
          <a:lstStyle/>
          <a:p>
            <a:pPr algn="ctr">
              <a:defRPr/>
            </a:pPr>
            <a:r>
              <a:rPr lang="ru-RU" sz="1200" dirty="0">
                <a:latin typeface="Arial"/>
                <a:cs typeface="Arial"/>
              </a:rPr>
              <a:t>Контракт, обязательный для исполнения гос.органами (администрациями), крупными компаниями</a:t>
            </a:r>
            <a:r>
              <a:rPr lang="en-GB" sz="1200" dirty="0">
                <a:latin typeface="Arial"/>
                <a:cs typeface="Arial"/>
              </a:rPr>
              <a:t>, </a:t>
            </a:r>
            <a:r>
              <a:rPr lang="ru-RU" sz="1200" dirty="0">
                <a:latin typeface="Arial"/>
                <a:cs typeface="Arial"/>
              </a:rPr>
              <a:t>объединениями МСБ и представителями промышленных регионов</a:t>
            </a:r>
            <a:r>
              <a:rPr lang="en-GB" sz="1200" dirty="0">
                <a:latin typeface="Arial"/>
                <a:cs typeface="Arial"/>
              </a:rPr>
              <a:t>, </a:t>
            </a:r>
            <a:r>
              <a:rPr lang="ru-RU" sz="1200" dirty="0">
                <a:latin typeface="Arial"/>
                <a:cs typeface="Arial"/>
              </a:rPr>
              <a:t>предусматривающий </a:t>
            </a:r>
            <a:r>
              <a:rPr lang="ru-RU" sz="1200" b="1" dirty="0">
                <a:latin typeface="Arial"/>
                <a:cs typeface="Arial"/>
              </a:rPr>
              <a:t>достижение целей и задач согласованного плана</a:t>
            </a:r>
            <a:endParaRPr lang="en-US" sz="1200" b="1" dirty="0">
              <a:latin typeface="Arial"/>
              <a:cs typeface="Arial"/>
            </a:endParaRPr>
          </a:p>
        </p:txBody>
      </p:sp>
      <p:cxnSp>
        <p:nvCxnSpPr>
          <p:cNvPr id="210" name="Straight Connector 209"/>
          <p:cNvCxnSpPr/>
          <p:nvPr/>
        </p:nvCxnSpPr>
        <p:spPr>
          <a:xfrm>
            <a:off x="3241220" y="2957261"/>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3228944" y="3910835"/>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241220" y="4867196"/>
            <a:ext cx="3539057"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3241220" y="1982392"/>
            <a:ext cx="5171383" cy="1015663"/>
          </a:xfrm>
          <a:prstGeom prst="rect">
            <a:avLst/>
          </a:prstGeom>
          <a:ln>
            <a:solidFill>
              <a:srgbClr val="FF0000"/>
            </a:solidFill>
            <a:prstDash val="dash"/>
          </a:ln>
        </p:spPr>
        <p:txBody>
          <a:bodyPr wrap="square">
            <a:spAutoFit/>
          </a:bodyPr>
          <a:lstStyle/>
          <a:p>
            <a:r>
              <a:rPr lang="ru-RU" sz="1200" b="1" dirty="0">
                <a:latin typeface="Arial"/>
                <a:cs typeface="Arial"/>
              </a:rPr>
              <a:t>Институциональное соглашение</a:t>
            </a:r>
            <a:r>
              <a:rPr lang="ru-RU" sz="1200" dirty="0">
                <a:latin typeface="Arial"/>
                <a:cs typeface="Arial"/>
              </a:rPr>
              <a:t> между гос.органами и советами в каждом регионе, устанавливающее цели и задачи, которые предстоит достичь, и отрасли, в которых обязательно должны быть проведены совместные мероприятия</a:t>
            </a:r>
            <a:r>
              <a:rPr lang="en-GB" sz="1200" dirty="0">
                <a:latin typeface="Arial"/>
                <a:cs typeface="Arial"/>
              </a:rPr>
              <a:t>, </a:t>
            </a:r>
            <a:r>
              <a:rPr lang="ru-RU" sz="1200" dirty="0">
                <a:latin typeface="Arial"/>
                <a:cs typeface="Arial"/>
              </a:rPr>
              <a:t>с точки зрения продвинутой модели региональной автономии</a:t>
            </a:r>
            <a:r>
              <a:rPr lang="en-GB" sz="1200" dirty="0">
                <a:latin typeface="Arial"/>
                <a:cs typeface="Arial"/>
              </a:rPr>
              <a:t>.</a:t>
            </a:r>
            <a:endParaRPr lang="it-IT" sz="1200" dirty="0">
              <a:latin typeface="Arial"/>
              <a:cs typeface="Arial"/>
            </a:endParaRPr>
          </a:p>
        </p:txBody>
      </p:sp>
      <p:sp>
        <p:nvSpPr>
          <p:cNvPr id="11" name="Pentagono 10"/>
          <p:cNvSpPr/>
          <p:nvPr/>
        </p:nvSpPr>
        <p:spPr>
          <a:xfrm>
            <a:off x="1068364" y="649558"/>
            <a:ext cx="1615769" cy="710037"/>
          </a:xfrm>
          <a:prstGeom prst="homePlate">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400" b="1" dirty="0">
                <a:solidFill>
                  <a:schemeClr val="tx1"/>
                </a:solidFill>
                <a:latin typeface="Arial"/>
                <a:cs typeface="Arial"/>
              </a:rPr>
              <a:t>БАЗА</a:t>
            </a:r>
            <a:r>
              <a:rPr lang="it-IT" sz="1400" dirty="0">
                <a:latin typeface="Arial"/>
                <a:cs typeface="Arial"/>
              </a:rPr>
              <a:t> </a:t>
            </a:r>
          </a:p>
        </p:txBody>
      </p:sp>
      <p:sp>
        <p:nvSpPr>
          <p:cNvPr id="12" name="CasellaDiTesto 11"/>
          <p:cNvSpPr txBox="1"/>
          <p:nvPr/>
        </p:nvSpPr>
        <p:spPr>
          <a:xfrm rot="16200000">
            <a:off x="-1644588" y="3426266"/>
            <a:ext cx="4616005" cy="461665"/>
          </a:xfrm>
          <a:prstGeom prst="rect">
            <a:avLst/>
          </a:prstGeom>
          <a:noFill/>
        </p:spPr>
        <p:txBody>
          <a:bodyPr wrap="square" rtlCol="0">
            <a:spAutoFit/>
          </a:bodyPr>
          <a:lstStyle/>
          <a:p>
            <a:pPr algn="ctr"/>
            <a:r>
              <a:rPr lang="ru-RU" sz="2400" b="1" i="1" dirty="0">
                <a:solidFill>
                  <a:srgbClr val="000090"/>
                </a:solidFill>
                <a:latin typeface="Arial"/>
                <a:cs typeface="Arial"/>
              </a:rPr>
              <a:t>ИНСТРУМЕНТЫ	</a:t>
            </a:r>
            <a:endParaRPr lang="it-IT" sz="2400" b="1" i="1" dirty="0">
              <a:solidFill>
                <a:srgbClr val="000090"/>
              </a:solidFill>
              <a:latin typeface="Arial"/>
              <a:cs typeface="Arial"/>
            </a:endParaRPr>
          </a:p>
        </p:txBody>
      </p:sp>
      <p:sp>
        <p:nvSpPr>
          <p:cNvPr id="216" name="Rectangle 3"/>
          <p:cNvSpPr>
            <a:spLocks noChangeArrowheads="1"/>
          </p:cNvSpPr>
          <p:nvPr/>
        </p:nvSpPr>
        <p:spPr bwMode="auto">
          <a:xfrm>
            <a:off x="3210441" y="4863376"/>
            <a:ext cx="5207126" cy="1006311"/>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075" tIns="46038" rIns="92075" bIns="46038"/>
          <a:lstStyle/>
          <a:p>
            <a:pPr algn="just">
              <a:spcAft>
                <a:spcPts val="3600"/>
              </a:spcAft>
              <a:defRPr/>
            </a:pPr>
            <a:r>
              <a:rPr lang="ru-RU" sz="1200" dirty="0">
                <a:latin typeface="Arial"/>
                <a:cs typeface="Arial"/>
              </a:rPr>
              <a:t>ОБЪЕДИНЕНИЕ – это результат</a:t>
            </a:r>
            <a:r>
              <a:rPr lang="es-ES" sz="1200" dirty="0">
                <a:latin typeface="Arial"/>
                <a:cs typeface="Arial"/>
              </a:rPr>
              <a:t> </a:t>
            </a:r>
            <a:r>
              <a:rPr lang="ru-RU" sz="1200" dirty="0">
                <a:latin typeface="Arial"/>
                <a:cs typeface="Arial"/>
              </a:rPr>
              <a:t>обсуждений и дебатов, ведущих к </a:t>
            </a:r>
            <a:r>
              <a:rPr lang="ru-RU" sz="1200" b="1" dirty="0">
                <a:latin typeface="Arial"/>
                <a:cs typeface="Arial"/>
              </a:rPr>
              <a:t>согласию между участниками</a:t>
            </a:r>
            <a:r>
              <a:rPr lang="es-ES" sz="1200" dirty="0">
                <a:latin typeface="Arial"/>
                <a:cs typeface="Arial"/>
              </a:rPr>
              <a:t>, </a:t>
            </a:r>
            <a:r>
              <a:rPr lang="ru-RU" sz="1200" dirty="0">
                <a:latin typeface="Arial"/>
                <a:cs typeface="Arial"/>
              </a:rPr>
              <a:t>а также местными сторонами</a:t>
            </a:r>
            <a:r>
              <a:rPr lang="es-ES" sz="1200" dirty="0">
                <a:latin typeface="Arial"/>
                <a:cs typeface="Arial"/>
              </a:rPr>
              <a:t>, </a:t>
            </a:r>
            <a:r>
              <a:rPr lang="ru-RU" sz="1200" dirty="0">
                <a:latin typeface="Arial"/>
                <a:cs typeface="Arial"/>
              </a:rPr>
              <a:t>зарегистрированное в стратегическом документе и сопровождаемое функциональными либо финансовыми обязательствами, которые каждый из них принимает на себя</a:t>
            </a:r>
            <a:endParaRPr lang="es-ES" sz="1200" dirty="0">
              <a:latin typeface="Arial"/>
              <a:cs typeface="Arial"/>
            </a:endParaRPr>
          </a:p>
          <a:p>
            <a:pPr algn="just">
              <a:spcAft>
                <a:spcPts val="3600"/>
              </a:spcAft>
              <a:defRPr/>
            </a:pPr>
            <a:endParaRPr lang="es-ES" sz="1200" dirty="0">
              <a:latin typeface="Arial"/>
              <a:cs typeface="Arial"/>
            </a:endParaRPr>
          </a:p>
        </p:txBody>
      </p:sp>
      <p:sp>
        <p:nvSpPr>
          <p:cNvPr id="2" name="CasellaDiTesto 1"/>
          <p:cNvSpPr txBox="1"/>
          <p:nvPr/>
        </p:nvSpPr>
        <p:spPr>
          <a:xfrm>
            <a:off x="1644242" y="-11948"/>
            <a:ext cx="6887361" cy="400110"/>
          </a:xfrm>
          <a:prstGeom prst="rect">
            <a:avLst/>
          </a:prstGeom>
          <a:solidFill>
            <a:srgbClr val="BFD7FB"/>
          </a:solidFill>
        </p:spPr>
        <p:txBody>
          <a:bodyPr wrap="square" rtlCol="0">
            <a:spAutoFit/>
          </a:bodyPr>
          <a:lstStyle/>
          <a:p>
            <a:pPr algn="ctr"/>
            <a:r>
              <a:rPr lang="ru-RU" sz="2000" b="1" dirty="0">
                <a:latin typeface="Arial"/>
                <a:cs typeface="Arial"/>
              </a:rPr>
              <a:t>СОГЛАСОВАННОЕ УЧАСТИЕ</a:t>
            </a:r>
            <a:endParaRPr lang="it-IT" sz="2000" b="1" dirty="0">
              <a:latin typeface="Arial"/>
              <a:cs typeface="Arial"/>
            </a:endParaRPr>
          </a:p>
        </p:txBody>
      </p:sp>
    </p:spTree>
    <p:extLst>
      <p:ext uri="{BB962C8B-B14F-4D97-AF65-F5344CB8AC3E}">
        <p14:creationId xmlns:p14="http://schemas.microsoft.com/office/powerpoint/2010/main" val="12511737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82"/>
                                        </p:tgtEl>
                                        <p:attrNameLst>
                                          <p:attrName>style.visibility</p:attrName>
                                        </p:attrNameLst>
                                      </p:cBhvr>
                                      <p:to>
                                        <p:strVal val="visible"/>
                                      </p:to>
                                    </p:set>
                                    <p:animEffect transition="in" filter="wipe(left)">
                                      <p:cBhvr>
                                        <p:cTn id="13" dur="1000"/>
                                        <p:tgtEl>
                                          <p:spTgt spid="18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1000" fill="hold"/>
                                        <p:tgtEl>
                                          <p:spTgt spid="12"/>
                                        </p:tgtEl>
                                        <p:attrNameLst>
                                          <p:attrName>ppt_w</p:attrName>
                                        </p:attrNameLst>
                                      </p:cBhvr>
                                      <p:tavLst>
                                        <p:tav tm="0">
                                          <p:val>
                                            <p:strVal val="#ppt_w*0.70"/>
                                          </p:val>
                                        </p:tav>
                                        <p:tav tm="100000">
                                          <p:val>
                                            <p:strVal val="#ppt_w"/>
                                          </p:val>
                                        </p:tav>
                                      </p:tavLst>
                                    </p:anim>
                                    <p:anim calcmode="lin" valueType="num">
                                      <p:cBhvr>
                                        <p:cTn id="19" dur="1000" fill="hold"/>
                                        <p:tgtEl>
                                          <p:spTgt spid="12"/>
                                        </p:tgtEl>
                                        <p:attrNameLst>
                                          <p:attrName>ppt_h</p:attrName>
                                        </p:attrNameLst>
                                      </p:cBhvr>
                                      <p:tavLst>
                                        <p:tav tm="0">
                                          <p:val>
                                            <p:strVal val="#ppt_h"/>
                                          </p:val>
                                        </p:tav>
                                        <p:tav tm="100000">
                                          <p:val>
                                            <p:strVal val="#ppt_h"/>
                                          </p:val>
                                        </p:tav>
                                      </p:tavLst>
                                    </p:anim>
                                    <p:animEffect transition="in" filter="fade">
                                      <p:cBhvr>
                                        <p:cTn id="20" dur="1000"/>
                                        <p:tgtEl>
                                          <p:spTgt spid="12"/>
                                        </p:tgtEl>
                                      </p:cBhvr>
                                    </p:animEffect>
                                  </p:childTnLst>
                                </p:cTn>
                              </p:par>
                            </p:childTnLst>
                          </p:cTn>
                        </p:par>
                        <p:par>
                          <p:cTn id="21" fill="hold">
                            <p:stCondLst>
                              <p:cond delay="1000"/>
                            </p:stCondLst>
                            <p:childTnLst>
                              <p:par>
                                <p:cTn id="22" presetID="6" presetClass="emph" presetSubtype="0" fill="hold" grpId="1" nodeType="afterEffect">
                                  <p:stCondLst>
                                    <p:cond delay="0"/>
                                  </p:stCondLst>
                                  <p:childTnLst>
                                    <p:animScale>
                                      <p:cBhvr>
                                        <p:cTn id="23" dur="2000" fill="hold"/>
                                        <p:tgtEl>
                                          <p:spTgt spid="12"/>
                                        </p:tgtEl>
                                      </p:cBhvr>
                                      <p:by x="150000" y="150000"/>
                                    </p:animScale>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1000"/>
                                        <p:tgtEl>
                                          <p:spTgt spid="4"/>
                                        </p:tgtEl>
                                      </p:cBhvr>
                                    </p:animEffect>
                                  </p:childTnLst>
                                </p:cTn>
                              </p:par>
                            </p:childTnLst>
                          </p:cTn>
                        </p:par>
                        <p:par>
                          <p:cTn id="29" fill="hold">
                            <p:stCondLst>
                              <p:cond delay="1000"/>
                            </p:stCondLst>
                            <p:childTnLst>
                              <p:par>
                                <p:cTn id="30" presetID="55" presetClass="entr" presetSubtype="0" fill="hold" grpId="0" nodeType="afterEffect">
                                  <p:stCondLst>
                                    <p:cond delay="0"/>
                                  </p:stCondLst>
                                  <p:childTnLst>
                                    <p:set>
                                      <p:cBhvr>
                                        <p:cTn id="31" dur="1" fill="hold">
                                          <p:stCondLst>
                                            <p:cond delay="0"/>
                                          </p:stCondLst>
                                        </p:cTn>
                                        <p:tgtEl>
                                          <p:spTgt spid="171"/>
                                        </p:tgtEl>
                                        <p:attrNameLst>
                                          <p:attrName>style.visibility</p:attrName>
                                        </p:attrNameLst>
                                      </p:cBhvr>
                                      <p:to>
                                        <p:strVal val="visible"/>
                                      </p:to>
                                    </p:set>
                                    <p:anim calcmode="lin" valueType="num">
                                      <p:cBhvr>
                                        <p:cTn id="32" dur="1000" fill="hold"/>
                                        <p:tgtEl>
                                          <p:spTgt spid="171"/>
                                        </p:tgtEl>
                                        <p:attrNameLst>
                                          <p:attrName>ppt_w</p:attrName>
                                        </p:attrNameLst>
                                      </p:cBhvr>
                                      <p:tavLst>
                                        <p:tav tm="0">
                                          <p:val>
                                            <p:strVal val="#ppt_w*0.70"/>
                                          </p:val>
                                        </p:tav>
                                        <p:tav tm="100000">
                                          <p:val>
                                            <p:strVal val="#ppt_w"/>
                                          </p:val>
                                        </p:tav>
                                      </p:tavLst>
                                    </p:anim>
                                    <p:anim calcmode="lin" valueType="num">
                                      <p:cBhvr>
                                        <p:cTn id="33" dur="1000" fill="hold"/>
                                        <p:tgtEl>
                                          <p:spTgt spid="171"/>
                                        </p:tgtEl>
                                        <p:attrNameLst>
                                          <p:attrName>ppt_h</p:attrName>
                                        </p:attrNameLst>
                                      </p:cBhvr>
                                      <p:tavLst>
                                        <p:tav tm="0">
                                          <p:val>
                                            <p:strVal val="#ppt_h"/>
                                          </p:val>
                                        </p:tav>
                                        <p:tav tm="100000">
                                          <p:val>
                                            <p:strVal val="#ppt_h"/>
                                          </p:val>
                                        </p:tav>
                                      </p:tavLst>
                                    </p:anim>
                                    <p:animEffect transition="in" filter="fade">
                                      <p:cBhvr>
                                        <p:cTn id="34" dur="1000"/>
                                        <p:tgtEl>
                                          <p:spTgt spid="171"/>
                                        </p:tgtEl>
                                      </p:cBhvr>
                                    </p:animEffect>
                                  </p:childTnLst>
                                </p:cTn>
                              </p:par>
                            </p:childTnLst>
                          </p:cTn>
                        </p:par>
                        <p:par>
                          <p:cTn id="35" fill="hold">
                            <p:stCondLst>
                              <p:cond delay="2000"/>
                            </p:stCondLst>
                            <p:childTnLst>
                              <p:par>
                                <p:cTn id="36" presetID="22" presetClass="entr" presetSubtype="8" fill="hold" grpId="0" nodeType="afterEffect">
                                  <p:stCondLst>
                                    <p:cond delay="1000"/>
                                  </p:stCondLst>
                                  <p:childTnLst>
                                    <p:set>
                                      <p:cBhvr>
                                        <p:cTn id="37" dur="1" fill="hold">
                                          <p:stCondLst>
                                            <p:cond delay="0"/>
                                          </p:stCondLst>
                                        </p:cTn>
                                        <p:tgtEl>
                                          <p:spTgt spid="8"/>
                                        </p:tgtEl>
                                        <p:attrNameLst>
                                          <p:attrName>style.visibility</p:attrName>
                                        </p:attrNameLst>
                                      </p:cBhvr>
                                      <p:to>
                                        <p:strVal val="visible"/>
                                      </p:to>
                                    </p:set>
                                    <p:animEffect transition="in" filter="wipe(left)">
                                      <p:cBhvr>
                                        <p:cTn id="38" dur="10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left)">
                                      <p:cBhvr>
                                        <p:cTn id="43" dur="1000"/>
                                        <p:tgtEl>
                                          <p:spTgt spid="5"/>
                                        </p:tgtEl>
                                      </p:cBhvr>
                                    </p:animEffect>
                                  </p:childTnLst>
                                </p:cTn>
                              </p:par>
                            </p:childTnLst>
                          </p:cTn>
                        </p:par>
                        <p:par>
                          <p:cTn id="44" fill="hold">
                            <p:stCondLst>
                              <p:cond delay="1000"/>
                            </p:stCondLst>
                            <p:childTnLst>
                              <p:par>
                                <p:cTn id="45" presetID="55" presetClass="entr" presetSubtype="0" fill="hold" grpId="0" nodeType="afterEffect">
                                  <p:stCondLst>
                                    <p:cond delay="0"/>
                                  </p:stCondLst>
                                  <p:childTnLst>
                                    <p:set>
                                      <p:cBhvr>
                                        <p:cTn id="46" dur="1" fill="hold">
                                          <p:stCondLst>
                                            <p:cond delay="0"/>
                                          </p:stCondLst>
                                        </p:cTn>
                                        <p:tgtEl>
                                          <p:spTgt spid="174"/>
                                        </p:tgtEl>
                                        <p:attrNameLst>
                                          <p:attrName>style.visibility</p:attrName>
                                        </p:attrNameLst>
                                      </p:cBhvr>
                                      <p:to>
                                        <p:strVal val="visible"/>
                                      </p:to>
                                    </p:set>
                                    <p:anim calcmode="lin" valueType="num">
                                      <p:cBhvr>
                                        <p:cTn id="47" dur="1000" fill="hold"/>
                                        <p:tgtEl>
                                          <p:spTgt spid="174"/>
                                        </p:tgtEl>
                                        <p:attrNameLst>
                                          <p:attrName>ppt_w</p:attrName>
                                        </p:attrNameLst>
                                      </p:cBhvr>
                                      <p:tavLst>
                                        <p:tav tm="0">
                                          <p:val>
                                            <p:strVal val="#ppt_w*0.70"/>
                                          </p:val>
                                        </p:tav>
                                        <p:tav tm="100000">
                                          <p:val>
                                            <p:strVal val="#ppt_w"/>
                                          </p:val>
                                        </p:tav>
                                      </p:tavLst>
                                    </p:anim>
                                    <p:anim calcmode="lin" valueType="num">
                                      <p:cBhvr>
                                        <p:cTn id="48" dur="1000" fill="hold"/>
                                        <p:tgtEl>
                                          <p:spTgt spid="174"/>
                                        </p:tgtEl>
                                        <p:attrNameLst>
                                          <p:attrName>ppt_h</p:attrName>
                                        </p:attrNameLst>
                                      </p:cBhvr>
                                      <p:tavLst>
                                        <p:tav tm="0">
                                          <p:val>
                                            <p:strVal val="#ppt_h"/>
                                          </p:val>
                                        </p:tav>
                                        <p:tav tm="100000">
                                          <p:val>
                                            <p:strVal val="#ppt_h"/>
                                          </p:val>
                                        </p:tav>
                                      </p:tavLst>
                                    </p:anim>
                                    <p:animEffect transition="in" filter="fade">
                                      <p:cBhvr>
                                        <p:cTn id="49" dur="1000"/>
                                        <p:tgtEl>
                                          <p:spTgt spid="174"/>
                                        </p:tgtEl>
                                      </p:cBhvr>
                                    </p:animEffect>
                                  </p:childTnLst>
                                </p:cTn>
                              </p:par>
                            </p:childTnLst>
                          </p:cTn>
                        </p:par>
                        <p:par>
                          <p:cTn id="50" fill="hold">
                            <p:stCondLst>
                              <p:cond delay="2000"/>
                            </p:stCondLst>
                            <p:childTnLst>
                              <p:par>
                                <p:cTn id="51" presetID="22" presetClass="entr" presetSubtype="8" fill="hold" grpId="0" nodeType="afterEffect">
                                  <p:stCondLst>
                                    <p:cond delay="1000"/>
                                  </p:stCondLst>
                                  <p:childTnLst>
                                    <p:set>
                                      <p:cBhvr>
                                        <p:cTn id="52" dur="1" fill="hold">
                                          <p:stCondLst>
                                            <p:cond delay="0"/>
                                          </p:stCondLst>
                                        </p:cTn>
                                        <p:tgtEl>
                                          <p:spTgt spid="183"/>
                                        </p:tgtEl>
                                        <p:attrNameLst>
                                          <p:attrName>style.visibility</p:attrName>
                                        </p:attrNameLst>
                                      </p:cBhvr>
                                      <p:to>
                                        <p:strVal val="visible"/>
                                      </p:to>
                                    </p:set>
                                    <p:animEffect transition="in" filter="wipe(left)">
                                      <p:cBhvr>
                                        <p:cTn id="53" dur="1000"/>
                                        <p:tgtEl>
                                          <p:spTgt spid="18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1000"/>
                                        <p:tgtEl>
                                          <p:spTgt spid="6"/>
                                        </p:tgtEl>
                                      </p:cBhvr>
                                    </p:animEffect>
                                  </p:childTnLst>
                                </p:cTn>
                              </p:par>
                            </p:childTnLst>
                          </p:cTn>
                        </p:par>
                        <p:par>
                          <p:cTn id="59" fill="hold">
                            <p:stCondLst>
                              <p:cond delay="1000"/>
                            </p:stCondLst>
                            <p:childTnLst>
                              <p:par>
                                <p:cTn id="60" presetID="55" presetClass="entr" presetSubtype="0" fill="hold" grpId="0" nodeType="afterEffect">
                                  <p:stCondLst>
                                    <p:cond delay="0"/>
                                  </p:stCondLst>
                                  <p:childTnLst>
                                    <p:set>
                                      <p:cBhvr>
                                        <p:cTn id="61" dur="1" fill="hold">
                                          <p:stCondLst>
                                            <p:cond delay="0"/>
                                          </p:stCondLst>
                                        </p:cTn>
                                        <p:tgtEl>
                                          <p:spTgt spid="177"/>
                                        </p:tgtEl>
                                        <p:attrNameLst>
                                          <p:attrName>style.visibility</p:attrName>
                                        </p:attrNameLst>
                                      </p:cBhvr>
                                      <p:to>
                                        <p:strVal val="visible"/>
                                      </p:to>
                                    </p:set>
                                    <p:anim calcmode="lin" valueType="num">
                                      <p:cBhvr>
                                        <p:cTn id="62" dur="1000" fill="hold"/>
                                        <p:tgtEl>
                                          <p:spTgt spid="177"/>
                                        </p:tgtEl>
                                        <p:attrNameLst>
                                          <p:attrName>ppt_w</p:attrName>
                                        </p:attrNameLst>
                                      </p:cBhvr>
                                      <p:tavLst>
                                        <p:tav tm="0">
                                          <p:val>
                                            <p:strVal val="#ppt_w*0.70"/>
                                          </p:val>
                                        </p:tav>
                                        <p:tav tm="100000">
                                          <p:val>
                                            <p:strVal val="#ppt_w"/>
                                          </p:val>
                                        </p:tav>
                                      </p:tavLst>
                                    </p:anim>
                                    <p:anim calcmode="lin" valueType="num">
                                      <p:cBhvr>
                                        <p:cTn id="63" dur="1000" fill="hold"/>
                                        <p:tgtEl>
                                          <p:spTgt spid="177"/>
                                        </p:tgtEl>
                                        <p:attrNameLst>
                                          <p:attrName>ppt_h</p:attrName>
                                        </p:attrNameLst>
                                      </p:cBhvr>
                                      <p:tavLst>
                                        <p:tav tm="0">
                                          <p:val>
                                            <p:strVal val="#ppt_h"/>
                                          </p:val>
                                        </p:tav>
                                        <p:tav tm="100000">
                                          <p:val>
                                            <p:strVal val="#ppt_h"/>
                                          </p:val>
                                        </p:tav>
                                      </p:tavLst>
                                    </p:anim>
                                    <p:animEffect transition="in" filter="fade">
                                      <p:cBhvr>
                                        <p:cTn id="64" dur="1000"/>
                                        <p:tgtEl>
                                          <p:spTgt spid="177"/>
                                        </p:tgtEl>
                                      </p:cBhvr>
                                    </p:animEffect>
                                  </p:childTnLst>
                                </p:cTn>
                              </p:par>
                            </p:childTnLst>
                          </p:cTn>
                        </p:par>
                        <p:par>
                          <p:cTn id="65" fill="hold">
                            <p:stCondLst>
                              <p:cond delay="2000"/>
                            </p:stCondLst>
                            <p:childTnLst>
                              <p:par>
                                <p:cTn id="66" presetID="22" presetClass="entr" presetSubtype="8" fill="hold" grpId="0" nodeType="afterEffect">
                                  <p:stCondLst>
                                    <p:cond delay="1000"/>
                                  </p:stCondLst>
                                  <p:childTnLst>
                                    <p:set>
                                      <p:cBhvr>
                                        <p:cTn id="67" dur="1" fill="hold">
                                          <p:stCondLst>
                                            <p:cond delay="0"/>
                                          </p:stCondLst>
                                        </p:cTn>
                                        <p:tgtEl>
                                          <p:spTgt spid="184"/>
                                        </p:tgtEl>
                                        <p:attrNameLst>
                                          <p:attrName>style.visibility</p:attrName>
                                        </p:attrNameLst>
                                      </p:cBhvr>
                                      <p:to>
                                        <p:strVal val="visible"/>
                                      </p:to>
                                    </p:set>
                                    <p:animEffect transition="in" filter="wipe(left)">
                                      <p:cBhvr>
                                        <p:cTn id="68" dur="1000"/>
                                        <p:tgtEl>
                                          <p:spTgt spid="18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wipe(left)">
                                      <p:cBhvr>
                                        <p:cTn id="73" dur="500"/>
                                        <p:tgtEl>
                                          <p:spTgt spid="7"/>
                                        </p:tgtEl>
                                      </p:cBhvr>
                                    </p:animEffect>
                                  </p:childTnLst>
                                </p:cTn>
                              </p:par>
                            </p:childTnLst>
                          </p:cTn>
                        </p:par>
                        <p:par>
                          <p:cTn id="74" fill="hold">
                            <p:stCondLst>
                              <p:cond delay="500"/>
                            </p:stCondLst>
                            <p:childTnLst>
                              <p:par>
                                <p:cTn id="75" presetID="55" presetClass="entr" presetSubtype="0" fill="hold" grpId="0" nodeType="afterEffect">
                                  <p:stCondLst>
                                    <p:cond delay="0"/>
                                  </p:stCondLst>
                                  <p:childTnLst>
                                    <p:set>
                                      <p:cBhvr>
                                        <p:cTn id="76" dur="1" fill="hold">
                                          <p:stCondLst>
                                            <p:cond delay="0"/>
                                          </p:stCondLst>
                                        </p:cTn>
                                        <p:tgtEl>
                                          <p:spTgt spid="180"/>
                                        </p:tgtEl>
                                        <p:attrNameLst>
                                          <p:attrName>style.visibility</p:attrName>
                                        </p:attrNameLst>
                                      </p:cBhvr>
                                      <p:to>
                                        <p:strVal val="visible"/>
                                      </p:to>
                                    </p:set>
                                    <p:anim calcmode="lin" valueType="num">
                                      <p:cBhvr>
                                        <p:cTn id="77" dur="1000" fill="hold"/>
                                        <p:tgtEl>
                                          <p:spTgt spid="180"/>
                                        </p:tgtEl>
                                        <p:attrNameLst>
                                          <p:attrName>ppt_w</p:attrName>
                                        </p:attrNameLst>
                                      </p:cBhvr>
                                      <p:tavLst>
                                        <p:tav tm="0">
                                          <p:val>
                                            <p:strVal val="#ppt_w*0.70"/>
                                          </p:val>
                                        </p:tav>
                                        <p:tav tm="100000">
                                          <p:val>
                                            <p:strVal val="#ppt_w"/>
                                          </p:val>
                                        </p:tav>
                                      </p:tavLst>
                                    </p:anim>
                                    <p:anim calcmode="lin" valueType="num">
                                      <p:cBhvr>
                                        <p:cTn id="78" dur="1000" fill="hold"/>
                                        <p:tgtEl>
                                          <p:spTgt spid="180"/>
                                        </p:tgtEl>
                                        <p:attrNameLst>
                                          <p:attrName>ppt_h</p:attrName>
                                        </p:attrNameLst>
                                      </p:cBhvr>
                                      <p:tavLst>
                                        <p:tav tm="0">
                                          <p:val>
                                            <p:strVal val="#ppt_h"/>
                                          </p:val>
                                        </p:tav>
                                        <p:tav tm="100000">
                                          <p:val>
                                            <p:strVal val="#ppt_h"/>
                                          </p:val>
                                        </p:tav>
                                      </p:tavLst>
                                    </p:anim>
                                    <p:animEffect transition="in" filter="fade">
                                      <p:cBhvr>
                                        <p:cTn id="79" dur="1000"/>
                                        <p:tgtEl>
                                          <p:spTgt spid="180"/>
                                        </p:tgtEl>
                                      </p:cBhvr>
                                    </p:animEffect>
                                  </p:childTnLst>
                                </p:cTn>
                              </p:par>
                            </p:childTnLst>
                          </p:cTn>
                        </p:par>
                        <p:par>
                          <p:cTn id="80" fill="hold">
                            <p:stCondLst>
                              <p:cond delay="1500"/>
                            </p:stCondLst>
                            <p:childTnLst>
                              <p:par>
                                <p:cTn id="81" presetID="22" presetClass="entr" presetSubtype="8" fill="hold" grpId="0" nodeType="afterEffect">
                                  <p:stCondLst>
                                    <p:cond delay="1000"/>
                                  </p:stCondLst>
                                  <p:childTnLst>
                                    <p:set>
                                      <p:cBhvr>
                                        <p:cTn id="82" dur="1" fill="hold">
                                          <p:stCondLst>
                                            <p:cond delay="0"/>
                                          </p:stCondLst>
                                        </p:cTn>
                                        <p:tgtEl>
                                          <p:spTgt spid="216"/>
                                        </p:tgtEl>
                                        <p:attrNameLst>
                                          <p:attrName>style.visibility</p:attrName>
                                        </p:attrNameLst>
                                      </p:cBhvr>
                                      <p:to>
                                        <p:strVal val="visible"/>
                                      </p:to>
                                    </p:set>
                                    <p:animEffect transition="in" filter="wipe(left)">
                                      <p:cBhvr>
                                        <p:cTn id="83" dur="1000"/>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p:bldP spid="174" grpId="0"/>
      <p:bldP spid="177" grpId="0"/>
      <p:bldP spid="180" grpId="0"/>
      <p:bldP spid="182" grpId="0" animBg="1"/>
      <p:bldP spid="183" grpId="0" animBg="1"/>
      <p:bldP spid="184" grpId="0" animBg="1"/>
      <p:bldP spid="8" grpId="0" animBg="1"/>
      <p:bldP spid="11" grpId="0" animBg="1"/>
      <p:bldP spid="12" grpId="0"/>
      <p:bldP spid="12" grpId="1"/>
      <p:bldP spid="2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0"/>
            <a:ext cx="9144000" cy="6919242"/>
          </a:xfrm>
          <a:prstGeom prst="rect">
            <a:avLst/>
          </a:prstGeom>
        </p:spPr>
      </p:pic>
      <p:sp>
        <p:nvSpPr>
          <p:cNvPr id="8" name="CasellaDiTesto 7"/>
          <p:cNvSpPr txBox="1"/>
          <p:nvPr/>
        </p:nvSpPr>
        <p:spPr>
          <a:xfrm>
            <a:off x="663837" y="1529614"/>
            <a:ext cx="7936004" cy="4933659"/>
          </a:xfrm>
          <a:prstGeom prst="rect">
            <a:avLst/>
          </a:prstGeom>
          <a:no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lnSpc>
                <a:spcPct val="120000"/>
              </a:lnSpc>
            </a:pPr>
            <a:r>
              <a:rPr lang="es-ES" b="1" i="1" dirty="0" err="1">
                <a:solidFill>
                  <a:srgbClr val="000000"/>
                </a:solidFill>
                <a:latin typeface="Arial"/>
                <a:cs typeface="Arial"/>
              </a:rPr>
              <a:t>From</a:t>
            </a:r>
            <a:r>
              <a:rPr lang="es-ES" b="1" i="1" dirty="0">
                <a:solidFill>
                  <a:srgbClr val="000000"/>
                </a:solidFill>
                <a:latin typeface="Arial"/>
                <a:cs typeface="Arial"/>
              </a:rPr>
              <a:t> OECD:</a:t>
            </a:r>
          </a:p>
          <a:p>
            <a:pPr algn="just">
              <a:lnSpc>
                <a:spcPct val="120000"/>
              </a:lnSpc>
            </a:pPr>
            <a:endParaRPr lang="es-ES" b="1" dirty="0">
              <a:solidFill>
                <a:srgbClr val="000000"/>
              </a:solidFill>
              <a:latin typeface="Arial"/>
              <a:cs typeface="Arial"/>
            </a:endParaRPr>
          </a:p>
          <a:p>
            <a:pPr algn="just">
              <a:lnSpc>
                <a:spcPct val="120000"/>
              </a:lnSpc>
            </a:pPr>
            <a:r>
              <a:rPr lang="en-US" b="1" dirty="0">
                <a:solidFill>
                  <a:srgbClr val="000000"/>
                </a:solidFill>
                <a:latin typeface="Arial"/>
                <a:cs typeface="Arial"/>
              </a:rPr>
              <a:t>In many OECD countries, national, regional and local governments have started their local economic development activities under the operational control and supervision of corporate structures (called companies, agencies, corporations), instead of administering them directly within the framework of a public platform (a departmental council or service management).</a:t>
            </a:r>
          </a:p>
          <a:p>
            <a:pPr algn="just">
              <a:lnSpc>
                <a:spcPct val="120000"/>
              </a:lnSpc>
            </a:pPr>
            <a:endParaRPr lang="en-US" b="1" dirty="0">
              <a:solidFill>
                <a:srgbClr val="000000"/>
              </a:solidFill>
              <a:latin typeface="Arial"/>
              <a:cs typeface="Arial"/>
            </a:endParaRPr>
          </a:p>
          <a:p>
            <a:pPr algn="ctr">
              <a:lnSpc>
                <a:spcPct val="120000"/>
              </a:lnSpc>
            </a:pPr>
            <a:r>
              <a:rPr lang="en-US" b="1" dirty="0">
                <a:solidFill>
                  <a:srgbClr val="000000"/>
                </a:solidFill>
                <a:latin typeface="Arial"/>
                <a:cs typeface="Arial"/>
              </a:rPr>
              <a:t>This approach is now widespread </a:t>
            </a:r>
            <a:r>
              <a:rPr lang="en-US" b="1" dirty="0" smtClean="0">
                <a:solidFill>
                  <a:srgbClr val="000000"/>
                </a:solidFill>
                <a:latin typeface="Arial"/>
                <a:cs typeface="Arial"/>
              </a:rPr>
              <a:t>internationally</a:t>
            </a:r>
          </a:p>
          <a:p>
            <a:pPr algn="ctr">
              <a:lnSpc>
                <a:spcPct val="120000"/>
              </a:lnSpc>
            </a:pPr>
            <a:endParaRPr lang="es-ES" b="1" i="1" dirty="0">
              <a:solidFill>
                <a:srgbClr val="000000"/>
              </a:solidFill>
              <a:latin typeface="Arial"/>
              <a:cs typeface="Arial"/>
            </a:endParaRPr>
          </a:p>
          <a:p>
            <a:endParaRPr lang="es-ES" sz="1400" b="1" dirty="0" smtClean="0">
              <a:solidFill>
                <a:srgbClr val="000000"/>
              </a:solidFill>
              <a:latin typeface="Arial"/>
              <a:cs typeface="Arial"/>
            </a:endParaRPr>
          </a:p>
          <a:p>
            <a:endParaRPr lang="es-ES" sz="1400" b="1" dirty="0" smtClean="0">
              <a:solidFill>
                <a:srgbClr val="000000"/>
              </a:solidFill>
              <a:latin typeface="Arial"/>
              <a:cs typeface="Arial"/>
            </a:endParaRPr>
          </a:p>
          <a:p>
            <a:r>
              <a:rPr lang="es-ES" sz="1400" b="1" dirty="0" smtClean="0">
                <a:solidFill>
                  <a:srgbClr val="000000"/>
                </a:solidFill>
                <a:latin typeface="Arial"/>
                <a:cs typeface="Arial"/>
              </a:rPr>
              <a:t>(</a:t>
            </a:r>
            <a:r>
              <a:rPr lang="es-ES" sz="1400" b="1" dirty="0" err="1">
                <a:solidFill>
                  <a:srgbClr val="000000"/>
                </a:solidFill>
                <a:latin typeface="Arial"/>
                <a:cs typeface="Arial"/>
              </a:rPr>
              <a:t>By</a:t>
            </a:r>
            <a:r>
              <a:rPr lang="es-ES" sz="1400" b="1" dirty="0">
                <a:solidFill>
                  <a:srgbClr val="000000"/>
                </a:solidFill>
                <a:latin typeface="Arial"/>
                <a:cs typeface="Arial"/>
              </a:rPr>
              <a:t> </a:t>
            </a:r>
            <a:r>
              <a:rPr lang="es-ES" sz="1400" b="1" dirty="0" err="1">
                <a:solidFill>
                  <a:srgbClr val="000000"/>
                </a:solidFill>
                <a:latin typeface="Arial"/>
                <a:cs typeface="Arial"/>
              </a:rPr>
              <a:t>an</a:t>
            </a:r>
            <a:r>
              <a:rPr lang="es-ES" sz="1400" b="1" dirty="0">
                <a:solidFill>
                  <a:srgbClr val="000000"/>
                </a:solidFill>
                <a:latin typeface="Arial"/>
                <a:cs typeface="Arial"/>
              </a:rPr>
              <a:t> OECD </a:t>
            </a:r>
            <a:r>
              <a:rPr lang="es-ES" sz="1400" b="1" dirty="0" err="1">
                <a:solidFill>
                  <a:srgbClr val="000000"/>
                </a:solidFill>
                <a:latin typeface="Arial"/>
                <a:cs typeface="Arial"/>
              </a:rPr>
              <a:t>research</a:t>
            </a:r>
            <a:r>
              <a:rPr lang="es-ES" sz="1400" b="1" dirty="0">
                <a:solidFill>
                  <a:srgbClr val="000000"/>
                </a:solidFill>
                <a:latin typeface="Arial"/>
                <a:cs typeface="Arial"/>
              </a:rPr>
              <a:t> “ </a:t>
            </a:r>
            <a:r>
              <a:rPr lang="es-ES" sz="1400" b="1" dirty="0" err="1">
                <a:solidFill>
                  <a:srgbClr val="000000"/>
                </a:solidFill>
                <a:latin typeface="Arial"/>
                <a:cs typeface="Arial"/>
              </a:rPr>
              <a:t>Organising</a:t>
            </a:r>
            <a:r>
              <a:rPr lang="es-ES" sz="1400" b="1" dirty="0">
                <a:solidFill>
                  <a:srgbClr val="000000"/>
                </a:solidFill>
                <a:latin typeface="Arial"/>
                <a:cs typeface="Arial"/>
              </a:rPr>
              <a:t> </a:t>
            </a:r>
            <a:r>
              <a:rPr lang="es-ES" sz="1400" b="1" dirty="0" err="1">
                <a:solidFill>
                  <a:srgbClr val="000000"/>
                </a:solidFill>
                <a:latin typeface="Arial"/>
                <a:cs typeface="Arial"/>
              </a:rPr>
              <a:t>for</a:t>
            </a:r>
            <a:r>
              <a:rPr lang="es-ES" sz="1400" b="1" dirty="0">
                <a:solidFill>
                  <a:srgbClr val="000000"/>
                </a:solidFill>
                <a:latin typeface="Arial"/>
                <a:cs typeface="Arial"/>
              </a:rPr>
              <a:t> local </a:t>
            </a:r>
            <a:r>
              <a:rPr lang="es-ES" sz="1400" b="1" dirty="0" err="1">
                <a:solidFill>
                  <a:srgbClr val="000000"/>
                </a:solidFill>
                <a:latin typeface="Arial"/>
                <a:cs typeface="Arial"/>
              </a:rPr>
              <a:t>development</a:t>
            </a:r>
            <a:r>
              <a:rPr lang="es-ES" sz="1400" b="1" dirty="0">
                <a:solidFill>
                  <a:srgbClr val="000000"/>
                </a:solidFill>
                <a:latin typeface="Arial"/>
                <a:cs typeface="Arial"/>
              </a:rPr>
              <a:t>: </a:t>
            </a:r>
            <a:r>
              <a:rPr lang="es-ES" sz="1400" b="1" dirty="0" err="1">
                <a:solidFill>
                  <a:srgbClr val="000000"/>
                </a:solidFill>
                <a:latin typeface="Arial"/>
                <a:cs typeface="Arial"/>
              </a:rPr>
              <a:t>the</a:t>
            </a:r>
            <a:r>
              <a:rPr lang="es-ES" sz="1400" b="1" dirty="0">
                <a:solidFill>
                  <a:srgbClr val="000000"/>
                </a:solidFill>
                <a:latin typeface="Arial"/>
                <a:cs typeface="Arial"/>
              </a:rPr>
              <a:t> role of local </a:t>
            </a:r>
            <a:r>
              <a:rPr lang="es-ES" sz="1400" b="1" dirty="0" err="1">
                <a:solidFill>
                  <a:srgbClr val="000000"/>
                </a:solidFill>
                <a:latin typeface="Arial"/>
                <a:cs typeface="Arial"/>
              </a:rPr>
              <a:t>development</a:t>
            </a:r>
            <a:r>
              <a:rPr lang="es-ES" sz="1400" b="1" dirty="0">
                <a:solidFill>
                  <a:srgbClr val="000000"/>
                </a:solidFill>
                <a:latin typeface="Arial"/>
                <a:cs typeface="Arial"/>
              </a:rPr>
              <a:t> agencies”,  2009) 	</a:t>
            </a:r>
          </a:p>
          <a:p>
            <a:pPr algn="just">
              <a:lnSpc>
                <a:spcPct val="120000"/>
              </a:lnSpc>
            </a:pPr>
            <a:r>
              <a:rPr lang="es-ES" b="1" i="1" dirty="0">
                <a:solidFill>
                  <a:srgbClr val="000000"/>
                </a:solidFill>
                <a:latin typeface="Arial"/>
                <a:cs typeface="Arial"/>
              </a:rPr>
              <a:t> </a:t>
            </a:r>
          </a:p>
        </p:txBody>
      </p:sp>
    </p:spTree>
    <p:extLst>
      <p:ext uri="{BB962C8B-B14F-4D97-AF65-F5344CB8AC3E}">
        <p14:creationId xmlns:p14="http://schemas.microsoft.com/office/powerpoint/2010/main" val="6538368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4" name="Immagine 3"/>
          <p:cNvPicPr>
            <a:picLocks noChangeAspect="1"/>
          </p:cNvPicPr>
          <p:nvPr/>
        </p:nvPicPr>
        <p:blipFill>
          <a:blip r:embed="rId2"/>
          <a:stretch>
            <a:fillRect/>
          </a:stretch>
        </p:blipFill>
        <p:spPr>
          <a:xfrm>
            <a:off x="0" y="0"/>
            <a:ext cx="9144000" cy="6919242"/>
          </a:xfrm>
          <a:prstGeom prst="rect">
            <a:avLst/>
          </a:prstGeom>
        </p:spPr>
      </p:pic>
    </p:spTree>
    <p:extLst>
      <p:ext uri="{BB962C8B-B14F-4D97-AF65-F5344CB8AC3E}">
        <p14:creationId xmlns:p14="http://schemas.microsoft.com/office/powerpoint/2010/main" val="13411187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7" name="Gruppo 6"/>
          <p:cNvGrpSpPr/>
          <p:nvPr/>
        </p:nvGrpSpPr>
        <p:grpSpPr>
          <a:xfrm>
            <a:off x="2286002" y="1807893"/>
            <a:ext cx="1284942" cy="2596439"/>
            <a:chOff x="1979712" y="1556792"/>
            <a:chExt cx="1543050" cy="3059411"/>
          </a:xfrm>
        </p:grpSpPr>
        <p:pic>
          <p:nvPicPr>
            <p:cNvPr id="8" name="Picture 6" descr="http://sr.photos1.fotosearch.com/bthumb/CSP/CSP991/k12274670.jpg"/>
            <p:cNvPicPr>
              <a:picLocks noChangeAspect="1" noChangeArrowheads="1"/>
            </p:cNvPicPr>
            <p:nvPr/>
          </p:nvPicPr>
          <p:blipFill>
            <a:blip r:embed="rId3" cstate="print"/>
            <a:srcRect/>
            <a:stretch>
              <a:fillRect/>
            </a:stretch>
          </p:blipFill>
          <p:spPr bwMode="auto">
            <a:xfrm>
              <a:off x="1979712" y="1556792"/>
              <a:ext cx="1543050" cy="1619251"/>
            </a:xfrm>
            <a:prstGeom prst="rect">
              <a:avLst/>
            </a:prstGeom>
            <a:noFill/>
          </p:spPr>
        </p:pic>
        <p:pic>
          <p:nvPicPr>
            <p:cNvPr id="10" name="Picture 6" descr="http://sr.photos1.fotosearch.com/bthumb/CSP/CSP991/k12274670.jpg"/>
            <p:cNvPicPr>
              <a:picLocks noChangeAspect="1" noChangeArrowheads="1"/>
            </p:cNvPicPr>
            <p:nvPr/>
          </p:nvPicPr>
          <p:blipFill>
            <a:blip r:embed="rId3" cstate="print"/>
            <a:srcRect/>
            <a:stretch>
              <a:fillRect/>
            </a:stretch>
          </p:blipFill>
          <p:spPr bwMode="auto">
            <a:xfrm>
              <a:off x="1979712" y="2996952"/>
              <a:ext cx="1543050" cy="1619251"/>
            </a:xfrm>
            <a:prstGeom prst="rect">
              <a:avLst/>
            </a:prstGeom>
            <a:noFill/>
          </p:spPr>
        </p:pic>
      </p:grpSp>
      <p:grpSp>
        <p:nvGrpSpPr>
          <p:cNvPr id="11" name="Gruppo 10"/>
          <p:cNvGrpSpPr/>
          <p:nvPr/>
        </p:nvGrpSpPr>
        <p:grpSpPr>
          <a:xfrm>
            <a:off x="301973" y="827165"/>
            <a:ext cx="809410" cy="5112568"/>
            <a:chOff x="0" y="692696"/>
            <a:chExt cx="809410" cy="5112568"/>
          </a:xfrm>
        </p:grpSpPr>
        <p:pic>
          <p:nvPicPr>
            <p:cNvPr id="12"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4005064"/>
              <a:ext cx="809410" cy="792088"/>
            </a:xfrm>
            <a:prstGeom prst="rect">
              <a:avLst/>
            </a:prstGeom>
            <a:noFill/>
          </p:spPr>
        </p:pic>
        <p:pic>
          <p:nvPicPr>
            <p:cNvPr id="13"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2996952"/>
              <a:ext cx="809410" cy="792088"/>
            </a:xfrm>
            <a:prstGeom prst="rect">
              <a:avLst/>
            </a:prstGeom>
            <a:noFill/>
          </p:spPr>
        </p:pic>
        <p:pic>
          <p:nvPicPr>
            <p:cNvPr id="14"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5013176"/>
              <a:ext cx="809410" cy="792088"/>
            </a:xfrm>
            <a:prstGeom prst="rect">
              <a:avLst/>
            </a:prstGeom>
            <a:noFill/>
          </p:spPr>
        </p:pic>
        <p:pic>
          <p:nvPicPr>
            <p:cNvPr id="15"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1844824"/>
              <a:ext cx="809410" cy="792088"/>
            </a:xfrm>
            <a:prstGeom prst="rect">
              <a:avLst/>
            </a:prstGeom>
            <a:noFill/>
          </p:spPr>
        </p:pic>
        <p:pic>
          <p:nvPicPr>
            <p:cNvPr id="16"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692696"/>
              <a:ext cx="809410" cy="792088"/>
            </a:xfrm>
            <a:prstGeom prst="rect">
              <a:avLst/>
            </a:prstGeom>
            <a:noFill/>
          </p:spPr>
        </p:pic>
      </p:grpSp>
      <p:sp>
        <p:nvSpPr>
          <p:cNvPr id="17"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200398" y="-322731"/>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8"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200398" y="-322731"/>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9" name="Figura a mano libera 18"/>
          <p:cNvSpPr/>
          <p:nvPr/>
        </p:nvSpPr>
        <p:spPr>
          <a:xfrm>
            <a:off x="1972236" y="1421885"/>
            <a:ext cx="2053582" cy="3359928"/>
          </a:xfrm>
          <a:custGeom>
            <a:avLst/>
            <a:gdLst>
              <a:gd name="connsiteX0" fmla="*/ 535675 w 1766704"/>
              <a:gd name="connsiteY0" fmla="*/ 221344 h 3359928"/>
              <a:gd name="connsiteX1" fmla="*/ 352795 w 1766704"/>
              <a:gd name="connsiteY1" fmla="*/ 244204 h 3359928"/>
              <a:gd name="connsiteX2" fmla="*/ 215635 w 1766704"/>
              <a:gd name="connsiteY2" fmla="*/ 358504 h 3359928"/>
              <a:gd name="connsiteX3" fmla="*/ 147055 w 1766704"/>
              <a:gd name="connsiteY3" fmla="*/ 609964 h 3359928"/>
              <a:gd name="connsiteX4" fmla="*/ 169915 w 1766704"/>
              <a:gd name="connsiteY4" fmla="*/ 1455784 h 3359928"/>
              <a:gd name="connsiteX5" fmla="*/ 124195 w 1766704"/>
              <a:gd name="connsiteY5" fmla="*/ 2004424 h 3359928"/>
              <a:gd name="connsiteX6" fmla="*/ 101335 w 1766704"/>
              <a:gd name="connsiteY6" fmla="*/ 2073004 h 3359928"/>
              <a:gd name="connsiteX7" fmla="*/ 169915 w 1766704"/>
              <a:gd name="connsiteY7" fmla="*/ 2804524 h 3359928"/>
              <a:gd name="connsiteX8" fmla="*/ 215635 w 1766704"/>
              <a:gd name="connsiteY8" fmla="*/ 2895964 h 3359928"/>
              <a:gd name="connsiteX9" fmla="*/ 284215 w 1766704"/>
              <a:gd name="connsiteY9" fmla="*/ 2918824 h 3359928"/>
              <a:gd name="connsiteX10" fmla="*/ 307075 w 1766704"/>
              <a:gd name="connsiteY10" fmla="*/ 2987404 h 3359928"/>
              <a:gd name="connsiteX11" fmla="*/ 375655 w 1766704"/>
              <a:gd name="connsiteY11" fmla="*/ 3010264 h 3359928"/>
              <a:gd name="connsiteX12" fmla="*/ 444235 w 1766704"/>
              <a:gd name="connsiteY12" fmla="*/ 3055984 h 3359928"/>
              <a:gd name="connsiteX13" fmla="*/ 535675 w 1766704"/>
              <a:gd name="connsiteY13" fmla="*/ 3124564 h 3359928"/>
              <a:gd name="connsiteX14" fmla="*/ 627115 w 1766704"/>
              <a:gd name="connsiteY14" fmla="*/ 3216004 h 3359928"/>
              <a:gd name="connsiteX15" fmla="*/ 695695 w 1766704"/>
              <a:gd name="connsiteY15" fmla="*/ 3238864 h 3359928"/>
              <a:gd name="connsiteX16" fmla="*/ 787135 w 1766704"/>
              <a:gd name="connsiteY16" fmla="*/ 3307444 h 3359928"/>
              <a:gd name="connsiteX17" fmla="*/ 855715 w 1766704"/>
              <a:gd name="connsiteY17" fmla="*/ 3353164 h 3359928"/>
              <a:gd name="connsiteX18" fmla="*/ 1244335 w 1766704"/>
              <a:gd name="connsiteY18" fmla="*/ 3307444 h 3359928"/>
              <a:gd name="connsiteX19" fmla="*/ 1358635 w 1766704"/>
              <a:gd name="connsiteY19" fmla="*/ 3238864 h 3359928"/>
              <a:gd name="connsiteX20" fmla="*/ 1404355 w 1766704"/>
              <a:gd name="connsiteY20" fmla="*/ 3170284 h 3359928"/>
              <a:gd name="connsiteX21" fmla="*/ 1541515 w 1766704"/>
              <a:gd name="connsiteY21" fmla="*/ 3124564 h 3359928"/>
              <a:gd name="connsiteX22" fmla="*/ 1701535 w 1766704"/>
              <a:gd name="connsiteY22" fmla="*/ 3055984 h 3359928"/>
              <a:gd name="connsiteX23" fmla="*/ 1747255 w 1766704"/>
              <a:gd name="connsiteY23" fmla="*/ 2987404 h 3359928"/>
              <a:gd name="connsiteX24" fmla="*/ 1678675 w 1766704"/>
              <a:gd name="connsiteY24" fmla="*/ 2758804 h 3359928"/>
              <a:gd name="connsiteX25" fmla="*/ 1632955 w 1766704"/>
              <a:gd name="connsiteY25" fmla="*/ 2621644 h 3359928"/>
              <a:gd name="connsiteX26" fmla="*/ 1610095 w 1766704"/>
              <a:gd name="connsiteY26" fmla="*/ 2553064 h 3359928"/>
              <a:gd name="connsiteX27" fmla="*/ 1564375 w 1766704"/>
              <a:gd name="connsiteY27" fmla="*/ 2301604 h 3359928"/>
              <a:gd name="connsiteX28" fmla="*/ 1518655 w 1766704"/>
              <a:gd name="connsiteY28" fmla="*/ 2118724 h 3359928"/>
              <a:gd name="connsiteX29" fmla="*/ 1564375 w 1766704"/>
              <a:gd name="connsiteY29" fmla="*/ 1958704 h 3359928"/>
              <a:gd name="connsiteX30" fmla="*/ 1587235 w 1766704"/>
              <a:gd name="connsiteY30" fmla="*/ 1867264 h 3359928"/>
              <a:gd name="connsiteX31" fmla="*/ 1632955 w 1766704"/>
              <a:gd name="connsiteY31" fmla="*/ 1707244 h 3359928"/>
              <a:gd name="connsiteX32" fmla="*/ 1655815 w 1766704"/>
              <a:gd name="connsiteY32" fmla="*/ 1272904 h 3359928"/>
              <a:gd name="connsiteX33" fmla="*/ 1678675 w 1766704"/>
              <a:gd name="connsiteY33" fmla="*/ 1181464 h 3359928"/>
              <a:gd name="connsiteX34" fmla="*/ 1632955 w 1766704"/>
              <a:gd name="connsiteY34" fmla="*/ 838564 h 3359928"/>
              <a:gd name="connsiteX35" fmla="*/ 1587235 w 1766704"/>
              <a:gd name="connsiteY35" fmla="*/ 747124 h 3359928"/>
              <a:gd name="connsiteX36" fmla="*/ 1518655 w 1766704"/>
              <a:gd name="connsiteY36" fmla="*/ 701404 h 3359928"/>
              <a:gd name="connsiteX37" fmla="*/ 1358635 w 1766704"/>
              <a:gd name="connsiteY37" fmla="*/ 541384 h 3359928"/>
              <a:gd name="connsiteX38" fmla="*/ 1244335 w 1766704"/>
              <a:gd name="connsiteY38" fmla="*/ 404224 h 3359928"/>
              <a:gd name="connsiteX39" fmla="*/ 1152895 w 1766704"/>
              <a:gd name="connsiteY39" fmla="*/ 267064 h 3359928"/>
              <a:gd name="connsiteX40" fmla="*/ 1107175 w 1766704"/>
              <a:gd name="connsiteY40" fmla="*/ 198484 h 3359928"/>
              <a:gd name="connsiteX41" fmla="*/ 992875 w 1766704"/>
              <a:gd name="connsiteY41" fmla="*/ 38464 h 3359928"/>
              <a:gd name="connsiteX42" fmla="*/ 741415 w 1766704"/>
              <a:gd name="connsiteY42" fmla="*/ 84184 h 3359928"/>
              <a:gd name="connsiteX43" fmla="*/ 649975 w 1766704"/>
              <a:gd name="connsiteY43" fmla="*/ 107044 h 3359928"/>
              <a:gd name="connsiteX44" fmla="*/ 604255 w 1766704"/>
              <a:gd name="connsiteY44" fmla="*/ 175624 h 3359928"/>
              <a:gd name="connsiteX45" fmla="*/ 467095 w 1766704"/>
              <a:gd name="connsiteY45" fmla="*/ 244204 h 3359928"/>
              <a:gd name="connsiteX46" fmla="*/ 375655 w 1766704"/>
              <a:gd name="connsiteY46" fmla="*/ 289924 h 335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66704" h="3359928">
                <a:moveTo>
                  <a:pt x="535675" y="221344"/>
                </a:moveTo>
                <a:cubicBezTo>
                  <a:pt x="474715" y="228964"/>
                  <a:pt x="412065" y="228040"/>
                  <a:pt x="352795" y="244204"/>
                </a:cubicBezTo>
                <a:cubicBezTo>
                  <a:pt x="309034" y="256139"/>
                  <a:pt x="242786" y="331353"/>
                  <a:pt x="215635" y="358504"/>
                </a:cubicBezTo>
                <a:cubicBezTo>
                  <a:pt x="164071" y="564761"/>
                  <a:pt x="189786" y="481772"/>
                  <a:pt x="147055" y="609964"/>
                </a:cubicBezTo>
                <a:cubicBezTo>
                  <a:pt x="154675" y="891904"/>
                  <a:pt x="169915" y="1173741"/>
                  <a:pt x="169915" y="1455784"/>
                </a:cubicBezTo>
                <a:cubicBezTo>
                  <a:pt x="169915" y="1713477"/>
                  <a:pt x="179034" y="1812488"/>
                  <a:pt x="124195" y="2004424"/>
                </a:cubicBezTo>
                <a:cubicBezTo>
                  <a:pt x="117575" y="2027593"/>
                  <a:pt x="108955" y="2050144"/>
                  <a:pt x="101335" y="2073004"/>
                </a:cubicBezTo>
                <a:cubicBezTo>
                  <a:pt x="137573" y="3123916"/>
                  <a:pt x="0" y="2507172"/>
                  <a:pt x="169915" y="2804524"/>
                </a:cubicBezTo>
                <a:cubicBezTo>
                  <a:pt x="186822" y="2834112"/>
                  <a:pt x="191538" y="2871867"/>
                  <a:pt x="215635" y="2895964"/>
                </a:cubicBezTo>
                <a:cubicBezTo>
                  <a:pt x="232674" y="2913003"/>
                  <a:pt x="261355" y="2911204"/>
                  <a:pt x="284215" y="2918824"/>
                </a:cubicBezTo>
                <a:cubicBezTo>
                  <a:pt x="291835" y="2941684"/>
                  <a:pt x="290036" y="2970365"/>
                  <a:pt x="307075" y="2987404"/>
                </a:cubicBezTo>
                <a:cubicBezTo>
                  <a:pt x="324114" y="3004443"/>
                  <a:pt x="354102" y="2999488"/>
                  <a:pt x="375655" y="3010264"/>
                </a:cubicBezTo>
                <a:cubicBezTo>
                  <a:pt x="400229" y="3022551"/>
                  <a:pt x="421878" y="3040015"/>
                  <a:pt x="444235" y="3055984"/>
                </a:cubicBezTo>
                <a:cubicBezTo>
                  <a:pt x="475238" y="3078129"/>
                  <a:pt x="507002" y="3099475"/>
                  <a:pt x="535675" y="3124564"/>
                </a:cubicBezTo>
                <a:cubicBezTo>
                  <a:pt x="568115" y="3152949"/>
                  <a:pt x="592039" y="3190950"/>
                  <a:pt x="627115" y="3216004"/>
                </a:cubicBezTo>
                <a:cubicBezTo>
                  <a:pt x="646723" y="3230010"/>
                  <a:pt x="672835" y="3231244"/>
                  <a:pt x="695695" y="3238864"/>
                </a:cubicBezTo>
                <a:cubicBezTo>
                  <a:pt x="726175" y="3261724"/>
                  <a:pt x="756132" y="3285299"/>
                  <a:pt x="787135" y="3307444"/>
                </a:cubicBezTo>
                <a:cubicBezTo>
                  <a:pt x="809492" y="3323413"/>
                  <a:pt x="828311" y="3351207"/>
                  <a:pt x="855715" y="3353164"/>
                </a:cubicBezTo>
                <a:cubicBezTo>
                  <a:pt x="950412" y="3359928"/>
                  <a:pt x="1135906" y="3325516"/>
                  <a:pt x="1244335" y="3307444"/>
                </a:cubicBezTo>
                <a:cubicBezTo>
                  <a:pt x="1282435" y="3284584"/>
                  <a:pt x="1324900" y="3267780"/>
                  <a:pt x="1358635" y="3238864"/>
                </a:cubicBezTo>
                <a:cubicBezTo>
                  <a:pt x="1379495" y="3220984"/>
                  <a:pt x="1381057" y="3184845"/>
                  <a:pt x="1404355" y="3170284"/>
                </a:cubicBezTo>
                <a:cubicBezTo>
                  <a:pt x="1445223" y="3144742"/>
                  <a:pt x="1501416" y="3151297"/>
                  <a:pt x="1541515" y="3124564"/>
                </a:cubicBezTo>
                <a:cubicBezTo>
                  <a:pt x="1636236" y="3061416"/>
                  <a:pt x="1583441" y="3085507"/>
                  <a:pt x="1701535" y="3055984"/>
                </a:cubicBezTo>
                <a:cubicBezTo>
                  <a:pt x="1716775" y="3033124"/>
                  <a:pt x="1744521" y="3014742"/>
                  <a:pt x="1747255" y="2987404"/>
                </a:cubicBezTo>
                <a:cubicBezTo>
                  <a:pt x="1766704" y="2792914"/>
                  <a:pt x="1730728" y="2875924"/>
                  <a:pt x="1678675" y="2758804"/>
                </a:cubicBezTo>
                <a:cubicBezTo>
                  <a:pt x="1659102" y="2714765"/>
                  <a:pt x="1648195" y="2667364"/>
                  <a:pt x="1632955" y="2621644"/>
                </a:cubicBezTo>
                <a:lnTo>
                  <a:pt x="1610095" y="2553064"/>
                </a:lnTo>
                <a:cubicBezTo>
                  <a:pt x="1567660" y="2213582"/>
                  <a:pt x="1613168" y="2480512"/>
                  <a:pt x="1564375" y="2301604"/>
                </a:cubicBezTo>
                <a:cubicBezTo>
                  <a:pt x="1547842" y="2240982"/>
                  <a:pt x="1518655" y="2118724"/>
                  <a:pt x="1518655" y="2118724"/>
                </a:cubicBezTo>
                <a:cubicBezTo>
                  <a:pt x="1533895" y="2065384"/>
                  <a:pt x="1549779" y="2012224"/>
                  <a:pt x="1564375" y="1958704"/>
                </a:cubicBezTo>
                <a:cubicBezTo>
                  <a:pt x="1572642" y="1928393"/>
                  <a:pt x="1578604" y="1897473"/>
                  <a:pt x="1587235" y="1867264"/>
                </a:cubicBezTo>
                <a:cubicBezTo>
                  <a:pt x="1652826" y="1637697"/>
                  <a:pt x="1561491" y="1993100"/>
                  <a:pt x="1632955" y="1707244"/>
                </a:cubicBezTo>
                <a:cubicBezTo>
                  <a:pt x="1640575" y="1562464"/>
                  <a:pt x="1643255" y="1417339"/>
                  <a:pt x="1655815" y="1272904"/>
                </a:cubicBezTo>
                <a:cubicBezTo>
                  <a:pt x="1658537" y="1241604"/>
                  <a:pt x="1678675" y="1212882"/>
                  <a:pt x="1678675" y="1181464"/>
                </a:cubicBezTo>
                <a:cubicBezTo>
                  <a:pt x="1678675" y="1072832"/>
                  <a:pt x="1678302" y="944374"/>
                  <a:pt x="1632955" y="838564"/>
                </a:cubicBezTo>
                <a:cubicBezTo>
                  <a:pt x="1619531" y="807242"/>
                  <a:pt x="1609051" y="773303"/>
                  <a:pt x="1587235" y="747124"/>
                </a:cubicBezTo>
                <a:cubicBezTo>
                  <a:pt x="1569646" y="726018"/>
                  <a:pt x="1539076" y="719783"/>
                  <a:pt x="1518655" y="701404"/>
                </a:cubicBezTo>
                <a:cubicBezTo>
                  <a:pt x="1462585" y="650941"/>
                  <a:pt x="1400478" y="604149"/>
                  <a:pt x="1358635" y="541384"/>
                </a:cubicBezTo>
                <a:cubicBezTo>
                  <a:pt x="1294982" y="445905"/>
                  <a:pt x="1332342" y="492231"/>
                  <a:pt x="1244335" y="404224"/>
                </a:cubicBezTo>
                <a:cubicBezTo>
                  <a:pt x="1204161" y="283702"/>
                  <a:pt x="1248027" y="381222"/>
                  <a:pt x="1152895" y="267064"/>
                </a:cubicBezTo>
                <a:cubicBezTo>
                  <a:pt x="1135306" y="245958"/>
                  <a:pt x="1123144" y="220841"/>
                  <a:pt x="1107175" y="198484"/>
                </a:cubicBezTo>
                <a:cubicBezTo>
                  <a:pt x="965401" y="0"/>
                  <a:pt x="1100623" y="200086"/>
                  <a:pt x="992875" y="38464"/>
                </a:cubicBezTo>
                <a:cubicBezTo>
                  <a:pt x="893617" y="55007"/>
                  <a:pt x="837265" y="62884"/>
                  <a:pt x="741415" y="84184"/>
                </a:cubicBezTo>
                <a:cubicBezTo>
                  <a:pt x="710745" y="91000"/>
                  <a:pt x="680455" y="99424"/>
                  <a:pt x="649975" y="107044"/>
                </a:cubicBezTo>
                <a:cubicBezTo>
                  <a:pt x="634735" y="129904"/>
                  <a:pt x="623682" y="156197"/>
                  <a:pt x="604255" y="175624"/>
                </a:cubicBezTo>
                <a:cubicBezTo>
                  <a:pt x="538741" y="241138"/>
                  <a:pt x="541465" y="207019"/>
                  <a:pt x="467095" y="244204"/>
                </a:cubicBezTo>
                <a:cubicBezTo>
                  <a:pt x="367201" y="294151"/>
                  <a:pt x="432916" y="289924"/>
                  <a:pt x="375655" y="28992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p>
        </p:txBody>
      </p:sp>
      <p:grpSp>
        <p:nvGrpSpPr>
          <p:cNvPr id="21" name="Gruppo 20"/>
          <p:cNvGrpSpPr/>
          <p:nvPr/>
        </p:nvGrpSpPr>
        <p:grpSpPr>
          <a:xfrm>
            <a:off x="1129557" y="1547245"/>
            <a:ext cx="1080120" cy="4032448"/>
            <a:chOff x="827584" y="1412776"/>
            <a:chExt cx="1080120" cy="4032448"/>
          </a:xfrm>
        </p:grpSpPr>
        <p:cxnSp>
          <p:nvCxnSpPr>
            <p:cNvPr id="23" name="Connettore 2 22"/>
            <p:cNvCxnSpPr/>
            <p:nvPr/>
          </p:nvCxnSpPr>
          <p:spPr>
            <a:xfrm flipH="1" flipV="1">
              <a:off x="827584" y="1412776"/>
              <a:ext cx="108012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p:nvPr/>
          </p:nvCxnSpPr>
          <p:spPr>
            <a:xfrm flipH="1" flipV="1">
              <a:off x="971600" y="2420888"/>
              <a:ext cx="93610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flipH="1">
              <a:off x="971600" y="2852936"/>
              <a:ext cx="936104"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ttore 2 26"/>
            <p:cNvCxnSpPr/>
            <p:nvPr/>
          </p:nvCxnSpPr>
          <p:spPr>
            <a:xfrm flipH="1">
              <a:off x="971600" y="2924944"/>
              <a:ext cx="936104"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flipH="1">
              <a:off x="971600" y="2924944"/>
              <a:ext cx="936104" cy="2520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9" name="Gruppo 28"/>
          <p:cNvGrpSpPr/>
          <p:nvPr/>
        </p:nvGrpSpPr>
        <p:grpSpPr>
          <a:xfrm>
            <a:off x="4504387" y="251101"/>
            <a:ext cx="4355976" cy="2060848"/>
            <a:chOff x="4608512" y="3240360"/>
            <a:chExt cx="4355976" cy="2060848"/>
          </a:xfrm>
        </p:grpSpPr>
        <p:sp>
          <p:nvSpPr>
            <p:cNvPr id="30" name="Nastro perforato 29"/>
            <p:cNvSpPr/>
            <p:nvPr/>
          </p:nvSpPr>
          <p:spPr>
            <a:xfrm>
              <a:off x="4608512" y="3240360"/>
              <a:ext cx="4355976" cy="2060848"/>
            </a:xfrm>
            <a:prstGeom prst="flowChartPunchedTap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 name="CasellaDiTesto 30"/>
            <p:cNvSpPr txBox="1"/>
            <p:nvPr/>
          </p:nvSpPr>
          <p:spPr>
            <a:xfrm>
              <a:off x="4644008" y="3843045"/>
              <a:ext cx="4320480" cy="954107"/>
            </a:xfrm>
            <a:prstGeom prst="rect">
              <a:avLst/>
            </a:prstGeom>
            <a:noFill/>
          </p:spPr>
          <p:txBody>
            <a:bodyPr wrap="square" rtlCol="0">
              <a:spAutoFit/>
            </a:bodyPr>
            <a:lstStyle/>
            <a:p>
              <a:pPr algn="ctr"/>
              <a:r>
                <a:rPr lang="es-ES_tradnl" sz="2800" b="1" dirty="0" err="1"/>
                <a:t>The</a:t>
              </a:r>
              <a:r>
                <a:rPr lang="es-ES_tradnl" sz="2800" b="1" dirty="0"/>
                <a:t> </a:t>
              </a:r>
              <a:r>
                <a:rPr lang="es-ES_tradnl" sz="2800" b="1" dirty="0" err="1"/>
                <a:t>dairy</a:t>
              </a:r>
              <a:r>
                <a:rPr lang="es-ES_tradnl" sz="2800" b="1" dirty="0"/>
                <a:t> </a:t>
              </a:r>
              <a:r>
                <a:rPr lang="es-ES_tradnl" sz="2800" b="1" dirty="0" err="1" smtClean="0"/>
                <a:t>entrepreneurs</a:t>
              </a:r>
              <a:r>
                <a:rPr lang="es-ES_tradnl" sz="2800" b="1" dirty="0" smtClean="0"/>
                <a:t> </a:t>
              </a:r>
              <a:r>
                <a:rPr lang="es-ES_tradnl" sz="2800" b="1" dirty="0" err="1"/>
                <a:t>had</a:t>
              </a:r>
              <a:r>
                <a:rPr lang="es-ES_tradnl" sz="2800" b="1" dirty="0"/>
                <a:t> a </a:t>
              </a:r>
              <a:r>
                <a:rPr lang="es-ES_tradnl" sz="2800" b="1" dirty="0" err="1"/>
                <a:t>thought</a:t>
              </a:r>
              <a:endParaRPr lang="es-ES_tradnl" sz="2800" b="1" dirty="0"/>
            </a:p>
          </p:txBody>
        </p:sp>
      </p:grpSp>
      <p:grpSp>
        <p:nvGrpSpPr>
          <p:cNvPr id="32" name="Gruppo 31"/>
          <p:cNvGrpSpPr/>
          <p:nvPr/>
        </p:nvGrpSpPr>
        <p:grpSpPr>
          <a:xfrm>
            <a:off x="3896743" y="4139532"/>
            <a:ext cx="5256584" cy="2476637"/>
            <a:chOff x="3851920" y="4005064"/>
            <a:chExt cx="5256584" cy="2196244"/>
          </a:xfrm>
        </p:grpSpPr>
        <p:sp>
          <p:nvSpPr>
            <p:cNvPr id="33" name="Fumetto 4 32"/>
            <p:cNvSpPr/>
            <p:nvPr/>
          </p:nvSpPr>
          <p:spPr>
            <a:xfrm>
              <a:off x="3851920" y="4005064"/>
              <a:ext cx="5256584" cy="2196244"/>
            </a:xfrm>
            <a:prstGeom prst="cloudCallout">
              <a:avLst>
                <a:gd name="adj1" fmla="val -68054"/>
                <a:gd name="adj2" fmla="val -44413"/>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CasellaDiTesto 33"/>
            <p:cNvSpPr txBox="1"/>
            <p:nvPr/>
          </p:nvSpPr>
          <p:spPr>
            <a:xfrm>
              <a:off x="4279222" y="4282964"/>
              <a:ext cx="4536318" cy="1815882"/>
            </a:xfrm>
            <a:prstGeom prst="rect">
              <a:avLst/>
            </a:prstGeom>
            <a:noFill/>
          </p:spPr>
          <p:txBody>
            <a:bodyPr wrap="square" rtlCol="0">
              <a:spAutoFit/>
            </a:bodyPr>
            <a:lstStyle/>
            <a:p>
              <a:pPr algn="ctr"/>
              <a:r>
                <a:rPr lang="es-ES_tradnl" sz="2800" b="1" dirty="0"/>
                <a:t>So </a:t>
              </a:r>
              <a:r>
                <a:rPr lang="es-ES_tradnl" sz="2800" b="1" dirty="0" err="1"/>
                <a:t>we</a:t>
              </a:r>
              <a:r>
                <a:rPr lang="es-ES_tradnl" sz="2800" b="1" dirty="0"/>
                <a:t> can </a:t>
              </a:r>
              <a:r>
                <a:rPr lang="es-ES_tradnl" sz="2800" b="1" dirty="0" err="1"/>
                <a:t>get</a:t>
              </a:r>
              <a:r>
                <a:rPr lang="es-ES_tradnl" sz="2800" b="1" dirty="0"/>
                <a:t> </a:t>
              </a:r>
              <a:r>
                <a:rPr lang="it-IT" sz="2800" b="1" dirty="0">
                  <a:solidFill>
                    <a:srgbClr val="FF0000"/>
                  </a:solidFill>
                </a:rPr>
                <a:t>the </a:t>
              </a:r>
              <a:r>
                <a:rPr lang="it-IT" sz="2800" b="1" dirty="0" err="1">
                  <a:solidFill>
                    <a:srgbClr val="FF0000"/>
                  </a:solidFill>
                </a:rPr>
                <a:t>milk</a:t>
              </a:r>
              <a:r>
                <a:rPr lang="it-IT" sz="2800" b="1" dirty="0">
                  <a:solidFill>
                    <a:srgbClr val="FF0000"/>
                  </a:solidFill>
                </a:rPr>
                <a:t> </a:t>
              </a:r>
              <a:r>
                <a:rPr lang="it-IT" sz="2800" b="1" dirty="0" err="1">
                  <a:solidFill>
                    <a:srgbClr val="FF0000"/>
                  </a:solidFill>
                </a:rPr>
                <a:t>at</a:t>
              </a:r>
              <a:r>
                <a:rPr lang="it-IT" sz="2800" b="1" dirty="0">
                  <a:solidFill>
                    <a:srgbClr val="FF0000"/>
                  </a:solidFill>
                </a:rPr>
                <a:t> </a:t>
              </a:r>
              <a:r>
                <a:rPr lang="es-ES_tradnl" sz="2800" b="1" dirty="0"/>
                <a:t>a </a:t>
              </a:r>
              <a:r>
                <a:rPr lang="es-ES_tradnl" sz="2800" b="1" dirty="0" err="1"/>
                <a:t>lower</a:t>
              </a:r>
              <a:r>
                <a:rPr lang="es-ES_tradnl" sz="2800" b="1" dirty="0"/>
                <a:t> </a:t>
              </a:r>
              <a:r>
                <a:rPr lang="es-ES_tradnl" sz="2800" b="1" dirty="0" err="1"/>
                <a:t>price</a:t>
              </a:r>
              <a:r>
                <a:rPr lang="es-ES_tradnl" sz="2800" b="1" dirty="0"/>
                <a:t> </a:t>
              </a:r>
              <a:r>
                <a:rPr lang="es-ES_tradnl" sz="2800" b="1" dirty="0" err="1"/>
                <a:t>from</a:t>
              </a:r>
              <a:r>
                <a:rPr lang="es-ES_tradnl" sz="2800" b="1" dirty="0"/>
                <a:t> </a:t>
              </a:r>
              <a:r>
                <a:rPr lang="es-ES_tradnl" sz="2800" b="1" dirty="0" err="1"/>
                <a:t>the</a:t>
              </a:r>
              <a:r>
                <a:rPr lang="es-ES_tradnl" sz="2800" b="1" dirty="0"/>
                <a:t> </a:t>
              </a:r>
              <a:r>
                <a:rPr lang="es-ES_tradnl" sz="2800" b="1" dirty="0" err="1">
                  <a:solidFill>
                    <a:srgbClr val="FF0000"/>
                  </a:solidFill>
                </a:rPr>
                <a:t>farmers</a:t>
              </a:r>
              <a:r>
                <a:rPr lang="es-ES_tradnl" sz="2800" b="1" dirty="0">
                  <a:solidFill>
                    <a:srgbClr val="FF0000"/>
                  </a:solidFill>
                </a:rPr>
                <a:t>:</a:t>
              </a:r>
              <a:r>
                <a:rPr lang="es-ES_tradnl" sz="2800" b="1" dirty="0"/>
                <a:t> </a:t>
              </a:r>
            </a:p>
            <a:p>
              <a:pPr algn="ctr"/>
              <a:r>
                <a:rPr lang="es-ES_tradnl" sz="2800" b="1" i="1" dirty="0" smtClean="0">
                  <a:solidFill>
                    <a:srgbClr val="C00000"/>
                  </a:solidFill>
                </a:rPr>
                <a:t>:25 </a:t>
              </a:r>
              <a:r>
                <a:rPr lang="es-ES_tradnl" sz="2800" b="1" dirty="0" err="1">
                  <a:solidFill>
                    <a:srgbClr val="800000"/>
                  </a:solidFill>
                </a:rPr>
                <a:t>рублей</a:t>
              </a:r>
              <a:r>
                <a:rPr lang="es-ES_tradnl" sz="2800" b="1" dirty="0">
                  <a:solidFill>
                    <a:srgbClr val="800000"/>
                  </a:solidFill>
                </a:rPr>
                <a:t> / </a:t>
              </a:r>
              <a:r>
                <a:rPr lang="es-ES_tradnl" sz="2800" b="1" dirty="0" err="1">
                  <a:solidFill>
                    <a:srgbClr val="800000"/>
                  </a:solidFill>
                </a:rPr>
                <a:t>литр</a:t>
              </a:r>
              <a:r>
                <a:rPr lang="es-ES_tradnl" sz="2800" b="1" dirty="0">
                  <a:solidFill>
                    <a:srgbClr val="800000"/>
                  </a:solidFill>
                </a:rPr>
                <a:t> </a:t>
              </a:r>
              <a:r>
                <a:rPr lang="es-ES_tradnl" sz="2800" b="1" i="1" dirty="0">
                  <a:solidFill>
                    <a:srgbClr val="C00000"/>
                  </a:solidFill>
                </a:rPr>
                <a:t>!</a:t>
              </a:r>
            </a:p>
          </p:txBody>
        </p:sp>
      </p:grpSp>
      <p:grpSp>
        <p:nvGrpSpPr>
          <p:cNvPr id="35" name="Gruppo 34"/>
          <p:cNvGrpSpPr/>
          <p:nvPr/>
        </p:nvGrpSpPr>
        <p:grpSpPr>
          <a:xfrm>
            <a:off x="4040759" y="2195317"/>
            <a:ext cx="4176464" cy="1728192"/>
            <a:chOff x="4067944" y="1916832"/>
            <a:chExt cx="4176464" cy="1728192"/>
          </a:xfrm>
        </p:grpSpPr>
        <p:sp>
          <p:nvSpPr>
            <p:cNvPr id="36" name="Fumetto 4 35"/>
            <p:cNvSpPr/>
            <p:nvPr/>
          </p:nvSpPr>
          <p:spPr>
            <a:xfrm>
              <a:off x="4067944" y="1916832"/>
              <a:ext cx="4176464" cy="1728192"/>
            </a:xfrm>
            <a:prstGeom prst="cloudCallout">
              <a:avLst>
                <a:gd name="adj1" fmla="val -62619"/>
                <a:gd name="adj2" fmla="val -657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p:cNvSpPr txBox="1"/>
            <p:nvPr/>
          </p:nvSpPr>
          <p:spPr>
            <a:xfrm>
              <a:off x="4716016" y="2258869"/>
              <a:ext cx="2975706" cy="954107"/>
            </a:xfrm>
            <a:prstGeom prst="rect">
              <a:avLst/>
            </a:prstGeom>
            <a:noFill/>
          </p:spPr>
          <p:txBody>
            <a:bodyPr wrap="square" rtlCol="0">
              <a:spAutoFit/>
            </a:bodyPr>
            <a:lstStyle/>
            <a:p>
              <a:pPr algn="ctr"/>
              <a:r>
                <a:rPr lang="it-IT" sz="2800" b="1" dirty="0"/>
                <a:t>¿</a:t>
              </a:r>
              <a:r>
                <a:rPr lang="es-ES_tradnl" sz="2800" b="1" dirty="0" err="1"/>
                <a:t>Why</a:t>
              </a:r>
              <a:r>
                <a:rPr lang="es-ES_tradnl" sz="2800" b="1" dirty="0"/>
                <a:t> </a:t>
              </a:r>
              <a:r>
                <a:rPr lang="es-ES_tradnl" sz="2800" b="1" dirty="0" err="1"/>
                <a:t>don’t</a:t>
              </a:r>
              <a:r>
                <a:rPr lang="es-ES_tradnl" sz="2800" b="1" dirty="0"/>
                <a:t> </a:t>
              </a:r>
              <a:r>
                <a:rPr lang="es-ES_tradnl" sz="2800" b="1" dirty="0" err="1"/>
                <a:t>we</a:t>
              </a:r>
              <a:r>
                <a:rPr lang="es-ES_tradnl" sz="2800" b="1" dirty="0"/>
                <a:t> </a:t>
              </a:r>
              <a:r>
                <a:rPr lang="es-ES_tradnl" sz="2800" b="1" dirty="0" err="1"/>
                <a:t>gather</a:t>
              </a:r>
              <a:r>
                <a:rPr lang="es-ES_tradnl" sz="2800" b="1" dirty="0"/>
                <a:t> </a:t>
              </a:r>
              <a:r>
                <a:rPr lang="es-ES_tradnl" sz="2800" b="1" dirty="0" err="1"/>
                <a:t>all</a:t>
              </a:r>
              <a:r>
                <a:rPr lang="es-ES_tradnl" sz="2800" b="1" dirty="0"/>
                <a:t> of </a:t>
              </a:r>
              <a:r>
                <a:rPr lang="es-ES_tradnl" sz="2800" b="1" dirty="0" err="1"/>
                <a:t>us</a:t>
              </a:r>
              <a:r>
                <a:rPr lang="es-ES_tradnl" sz="2800" b="1" dirty="0"/>
                <a:t>?</a:t>
              </a:r>
            </a:p>
          </p:txBody>
        </p:sp>
      </p:grpSp>
      <p:sp>
        <p:nvSpPr>
          <p:cNvPr id="4" name="CasellaDiTesto 3"/>
          <p:cNvSpPr txBox="1"/>
          <p:nvPr/>
        </p:nvSpPr>
        <p:spPr>
          <a:xfrm>
            <a:off x="1347059" y="5320407"/>
            <a:ext cx="2506819" cy="1080296"/>
          </a:xfrm>
          <a:prstGeom prst="rect">
            <a:avLst/>
          </a:prstGeom>
          <a:solidFill>
            <a:schemeClr val="bg2"/>
          </a:solidFill>
          <a:ln>
            <a:solidFill>
              <a:schemeClr val="tx1"/>
            </a:solidFill>
          </a:ln>
        </p:spPr>
        <p:txBody>
          <a:bodyPr wrap="square" rtlCol="0">
            <a:spAutoFit/>
          </a:bodyPr>
          <a:lstStyle/>
          <a:p>
            <a:pPr algn="ctr">
              <a:lnSpc>
                <a:spcPct val="120000"/>
              </a:lnSpc>
            </a:pPr>
            <a:r>
              <a:rPr lang="es-ES_tradnl" b="1" i="1" dirty="0" err="1" smtClean="0"/>
              <a:t>Ant</a:t>
            </a:r>
            <a:r>
              <a:rPr lang="es-ES_tradnl" b="1" i="1" dirty="0" smtClean="0"/>
              <a:t> </a:t>
            </a:r>
            <a:r>
              <a:rPr lang="es-ES_tradnl" b="1" i="1" dirty="0" err="1"/>
              <a:t>the</a:t>
            </a:r>
            <a:r>
              <a:rPr lang="es-ES_tradnl" b="1" i="1" dirty="0"/>
              <a:t> </a:t>
            </a:r>
            <a:r>
              <a:rPr lang="es-ES_tradnl" b="1" i="1" dirty="0" err="1"/>
              <a:t>farmers</a:t>
            </a:r>
            <a:r>
              <a:rPr lang="es-ES_tradnl" b="1" i="1" dirty="0"/>
              <a:t> </a:t>
            </a:r>
            <a:r>
              <a:rPr lang="es-ES_tradnl" b="1" i="1" dirty="0" err="1"/>
              <a:t>had</a:t>
            </a:r>
            <a:r>
              <a:rPr lang="es-ES_tradnl" b="1" i="1" dirty="0"/>
              <a:t> </a:t>
            </a:r>
            <a:r>
              <a:rPr lang="es-ES_tradnl" b="1" i="1" dirty="0" err="1"/>
              <a:t>to</a:t>
            </a:r>
            <a:r>
              <a:rPr lang="es-ES_tradnl" b="1" i="1" dirty="0"/>
              <a:t> </a:t>
            </a:r>
            <a:r>
              <a:rPr lang="es-ES_tradnl" b="1" i="1" dirty="0" err="1"/>
              <a:t>sell</a:t>
            </a:r>
            <a:r>
              <a:rPr lang="es-ES_tradnl" b="1" i="1" dirty="0"/>
              <a:t> </a:t>
            </a:r>
            <a:r>
              <a:rPr lang="es-ES_tradnl" b="1" i="1" dirty="0" err="1" smtClean="0"/>
              <a:t>the</a:t>
            </a:r>
            <a:r>
              <a:rPr lang="es-ES_tradnl" b="1" i="1" dirty="0" smtClean="0"/>
              <a:t> </a:t>
            </a:r>
            <a:r>
              <a:rPr lang="es-ES_tradnl" b="1" i="1" dirty="0" err="1" smtClean="0"/>
              <a:t>milk</a:t>
            </a:r>
            <a:r>
              <a:rPr lang="es-ES_tradnl" b="1" i="1" dirty="0" smtClean="0"/>
              <a:t> at </a:t>
            </a:r>
            <a:r>
              <a:rPr lang="es-ES_tradnl" b="1" i="1" dirty="0"/>
              <a:t>25 </a:t>
            </a:r>
            <a:r>
              <a:rPr lang="es-ES_tradnl" b="1" dirty="0" err="1"/>
              <a:t>рублей</a:t>
            </a:r>
            <a:r>
              <a:rPr lang="es-ES_tradnl" b="1" dirty="0"/>
              <a:t> / </a:t>
            </a:r>
            <a:r>
              <a:rPr lang="es-ES_tradnl" b="1" dirty="0" err="1"/>
              <a:t>литр</a:t>
            </a:r>
            <a:r>
              <a:rPr lang="es-ES_tradnl" b="1" dirty="0"/>
              <a:t> </a:t>
            </a:r>
          </a:p>
        </p:txBody>
      </p:sp>
    </p:spTree>
    <p:custDataLst>
      <p:tags r:id="rId1"/>
    </p:custDataLst>
    <p:extLst>
      <p:ext uri="{BB962C8B-B14F-4D97-AF65-F5344CB8AC3E}">
        <p14:creationId xmlns:p14="http://schemas.microsoft.com/office/powerpoint/2010/main" val="2932912847"/>
      </p:ext>
    </p:extLst>
  </p:cSld>
  <p:clrMapOvr>
    <a:masterClrMapping/>
  </p:clrMapOvr>
  <mc:AlternateContent xmlns:mc="http://schemas.openxmlformats.org/markup-compatibility/2006" xmlns:p14="http://schemas.microsoft.com/office/powerpoint/2010/main">
    <mc:Choice Requires="p14">
      <p:transition spd="slow" p14:dur="1200" advTm="28781">
        <p:dissolve/>
      </p:transition>
    </mc:Choice>
    <mc:Fallback xmlns="">
      <p:transition spd="slow" advTm="28781">
        <p:dissolv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Right)">
                                      <p:cBhvr>
                                        <p:cTn id="7" dur="2000"/>
                                        <p:tgtEl>
                                          <p:spTgt spid="29"/>
                                        </p:tgtEl>
                                      </p:cBhvr>
                                    </p:animEffect>
                                  </p:childTnLst>
                                </p:cTn>
                              </p:par>
                            </p:childTnLst>
                          </p:cTn>
                        </p:par>
                        <p:par>
                          <p:cTn id="8" fill="hold">
                            <p:stCondLst>
                              <p:cond delay="2000"/>
                            </p:stCondLst>
                            <p:childTnLst>
                              <p:par>
                                <p:cTn id="9" presetID="55" presetClass="entr" presetSubtype="0" fill="hold" grpId="0" nodeType="afterEffect">
                                  <p:stCondLst>
                                    <p:cond delay="2000"/>
                                  </p:stCondLst>
                                  <p:childTnLst>
                                    <p:set>
                                      <p:cBhvr>
                                        <p:cTn id="10" dur="1" fill="hold">
                                          <p:stCondLst>
                                            <p:cond delay="0"/>
                                          </p:stCondLst>
                                        </p:cTn>
                                        <p:tgtEl>
                                          <p:spTgt spid="19"/>
                                        </p:tgtEl>
                                        <p:attrNameLst>
                                          <p:attrName>style.visibility</p:attrName>
                                        </p:attrNameLst>
                                      </p:cBhvr>
                                      <p:to>
                                        <p:strVal val="visible"/>
                                      </p:to>
                                    </p:set>
                                    <p:anim calcmode="lin" valueType="num">
                                      <p:cBhvr>
                                        <p:cTn id="11" dur="2000" fill="hold"/>
                                        <p:tgtEl>
                                          <p:spTgt spid="19"/>
                                        </p:tgtEl>
                                        <p:attrNameLst>
                                          <p:attrName>ppt_w</p:attrName>
                                        </p:attrNameLst>
                                      </p:cBhvr>
                                      <p:tavLst>
                                        <p:tav tm="0">
                                          <p:val>
                                            <p:strVal val="#ppt_w*0.70"/>
                                          </p:val>
                                        </p:tav>
                                        <p:tav tm="100000">
                                          <p:val>
                                            <p:strVal val="#ppt_w"/>
                                          </p:val>
                                        </p:tav>
                                      </p:tavLst>
                                    </p:anim>
                                    <p:anim calcmode="lin" valueType="num">
                                      <p:cBhvr>
                                        <p:cTn id="12" dur="2000" fill="hold"/>
                                        <p:tgtEl>
                                          <p:spTgt spid="19"/>
                                        </p:tgtEl>
                                        <p:attrNameLst>
                                          <p:attrName>ppt_h</p:attrName>
                                        </p:attrNameLst>
                                      </p:cBhvr>
                                      <p:tavLst>
                                        <p:tav tm="0">
                                          <p:val>
                                            <p:strVal val="#ppt_h"/>
                                          </p:val>
                                        </p:tav>
                                        <p:tav tm="100000">
                                          <p:val>
                                            <p:strVal val="#ppt_h"/>
                                          </p:val>
                                        </p:tav>
                                      </p:tavLst>
                                    </p:anim>
                                    <p:animEffect transition="in" filter="fade">
                                      <p:cBhvr>
                                        <p:cTn id="13" dur="2000"/>
                                        <p:tgtEl>
                                          <p:spTgt spid="19"/>
                                        </p:tgtEl>
                                      </p:cBhvr>
                                    </p:animEffect>
                                  </p:childTnLst>
                                </p:cTn>
                              </p:par>
                            </p:childTnLst>
                          </p:cTn>
                        </p:par>
                        <p:par>
                          <p:cTn id="14" fill="hold">
                            <p:stCondLst>
                              <p:cond delay="6000"/>
                            </p:stCondLst>
                            <p:childTnLst>
                              <p:par>
                                <p:cTn id="15" presetID="55"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ppt_w</p:attrName>
                                        </p:attrNameLst>
                                      </p:cBhvr>
                                      <p:tavLst>
                                        <p:tav tm="0">
                                          <p:val>
                                            <p:strVal val="#ppt_w*0.70"/>
                                          </p:val>
                                        </p:tav>
                                        <p:tav tm="100000">
                                          <p:val>
                                            <p:strVal val="#ppt_w"/>
                                          </p:val>
                                        </p:tav>
                                      </p:tavLst>
                                    </p:anim>
                                    <p:anim calcmode="lin" valueType="num">
                                      <p:cBhvr>
                                        <p:cTn id="18" dur="2000" fill="hold"/>
                                        <p:tgtEl>
                                          <p:spTgt spid="7"/>
                                        </p:tgtEl>
                                        <p:attrNameLst>
                                          <p:attrName>ppt_h</p:attrName>
                                        </p:attrNameLst>
                                      </p:cBhvr>
                                      <p:tavLst>
                                        <p:tav tm="0">
                                          <p:val>
                                            <p:strVal val="#ppt_h"/>
                                          </p:val>
                                        </p:tav>
                                        <p:tav tm="100000">
                                          <p:val>
                                            <p:strVal val="#ppt_h"/>
                                          </p:val>
                                        </p:tav>
                                      </p:tavLst>
                                    </p:anim>
                                    <p:animEffect transition="in" filter="fade">
                                      <p:cBhvr>
                                        <p:cTn id="19" dur="2000"/>
                                        <p:tgtEl>
                                          <p:spTgt spid="7"/>
                                        </p:tgtEl>
                                      </p:cBhvr>
                                    </p:animEffect>
                                  </p:childTnLst>
                                </p:cTn>
                              </p:par>
                            </p:childTnLst>
                          </p:cTn>
                        </p:par>
                        <p:par>
                          <p:cTn id="20" fill="hold">
                            <p:stCondLst>
                              <p:cond delay="8000"/>
                            </p:stCondLst>
                            <p:childTnLst>
                              <p:par>
                                <p:cTn id="21" presetID="23" presetClass="entr" presetSubtype="16" fill="hold" nodeType="afterEffect">
                                  <p:stCondLst>
                                    <p:cond delay="1000"/>
                                  </p:stCondLst>
                                  <p:childTnLst>
                                    <p:set>
                                      <p:cBhvr>
                                        <p:cTn id="22" dur="1" fill="hold">
                                          <p:stCondLst>
                                            <p:cond delay="0"/>
                                          </p:stCondLst>
                                        </p:cTn>
                                        <p:tgtEl>
                                          <p:spTgt spid="35"/>
                                        </p:tgtEl>
                                        <p:attrNameLst>
                                          <p:attrName>style.visibility</p:attrName>
                                        </p:attrNameLst>
                                      </p:cBhvr>
                                      <p:to>
                                        <p:strVal val="visible"/>
                                      </p:to>
                                    </p:set>
                                    <p:anim calcmode="lin" valueType="num">
                                      <p:cBhvr>
                                        <p:cTn id="23" dur="2000" fill="hold"/>
                                        <p:tgtEl>
                                          <p:spTgt spid="35"/>
                                        </p:tgtEl>
                                        <p:attrNameLst>
                                          <p:attrName>ppt_w</p:attrName>
                                        </p:attrNameLst>
                                      </p:cBhvr>
                                      <p:tavLst>
                                        <p:tav tm="0">
                                          <p:val>
                                            <p:fltVal val="0"/>
                                          </p:val>
                                        </p:tav>
                                        <p:tav tm="100000">
                                          <p:val>
                                            <p:strVal val="#ppt_w"/>
                                          </p:val>
                                        </p:tav>
                                      </p:tavLst>
                                    </p:anim>
                                    <p:anim calcmode="lin" valueType="num">
                                      <p:cBhvr>
                                        <p:cTn id="24" dur="2000" fill="hold"/>
                                        <p:tgtEl>
                                          <p:spTgt spid="35"/>
                                        </p:tgtEl>
                                        <p:attrNameLst>
                                          <p:attrName>ppt_h</p:attrName>
                                        </p:attrNameLst>
                                      </p:cBhvr>
                                      <p:tavLst>
                                        <p:tav tm="0">
                                          <p:val>
                                            <p:fltVal val="0"/>
                                          </p:val>
                                        </p:tav>
                                        <p:tav tm="100000">
                                          <p:val>
                                            <p:strVal val="#ppt_h"/>
                                          </p:val>
                                        </p:tav>
                                      </p:tavLst>
                                    </p:anim>
                                  </p:childTnLst>
                                </p:cTn>
                              </p:par>
                            </p:childTnLst>
                          </p:cTn>
                        </p:par>
                        <p:par>
                          <p:cTn id="25" fill="hold">
                            <p:stCondLst>
                              <p:cond delay="11000"/>
                            </p:stCondLst>
                            <p:childTnLst>
                              <p:par>
                                <p:cTn id="26" presetID="23" presetClass="entr" presetSubtype="16" fill="hold" nodeType="afterEffect">
                                  <p:stCondLst>
                                    <p:cond delay="3000"/>
                                  </p:stCondLst>
                                  <p:childTnLst>
                                    <p:set>
                                      <p:cBhvr>
                                        <p:cTn id="27" dur="1" fill="hold">
                                          <p:stCondLst>
                                            <p:cond delay="0"/>
                                          </p:stCondLst>
                                        </p:cTn>
                                        <p:tgtEl>
                                          <p:spTgt spid="32"/>
                                        </p:tgtEl>
                                        <p:attrNameLst>
                                          <p:attrName>style.visibility</p:attrName>
                                        </p:attrNameLst>
                                      </p:cBhvr>
                                      <p:to>
                                        <p:strVal val="visible"/>
                                      </p:to>
                                    </p:set>
                                    <p:anim calcmode="lin" valueType="num">
                                      <p:cBhvr>
                                        <p:cTn id="28" dur="2000" fill="hold"/>
                                        <p:tgtEl>
                                          <p:spTgt spid="32"/>
                                        </p:tgtEl>
                                        <p:attrNameLst>
                                          <p:attrName>ppt_w</p:attrName>
                                        </p:attrNameLst>
                                      </p:cBhvr>
                                      <p:tavLst>
                                        <p:tav tm="0">
                                          <p:val>
                                            <p:fltVal val="0"/>
                                          </p:val>
                                        </p:tav>
                                        <p:tav tm="100000">
                                          <p:val>
                                            <p:strVal val="#ppt_w"/>
                                          </p:val>
                                        </p:tav>
                                      </p:tavLst>
                                    </p:anim>
                                    <p:anim calcmode="lin" valueType="num">
                                      <p:cBhvr>
                                        <p:cTn id="29" dur="2000" fill="hold"/>
                                        <p:tgtEl>
                                          <p:spTgt spid="32"/>
                                        </p:tgtEl>
                                        <p:attrNameLst>
                                          <p:attrName>ppt_h</p:attrName>
                                        </p:attrNameLst>
                                      </p:cBhvr>
                                      <p:tavLst>
                                        <p:tav tm="0">
                                          <p:val>
                                            <p:fltVal val="0"/>
                                          </p:val>
                                        </p:tav>
                                        <p:tav tm="100000">
                                          <p:val>
                                            <p:strVal val="#ppt_h"/>
                                          </p:val>
                                        </p:tav>
                                      </p:tavLst>
                                    </p:anim>
                                  </p:childTnLst>
                                </p:cTn>
                              </p:par>
                            </p:childTnLst>
                          </p:cTn>
                        </p:par>
                        <p:par>
                          <p:cTn id="30" fill="hold">
                            <p:stCondLst>
                              <p:cond delay="16000"/>
                            </p:stCondLst>
                            <p:childTnLst>
                              <p:par>
                                <p:cTn id="31" presetID="23" presetClass="entr" presetSubtype="16" fill="hold" grpId="0" nodeType="afterEffect">
                                  <p:stCondLst>
                                    <p:cond delay="3000"/>
                                  </p:stCondLst>
                                  <p:childTnLst>
                                    <p:set>
                                      <p:cBhvr>
                                        <p:cTn id="32" dur="1" fill="hold">
                                          <p:stCondLst>
                                            <p:cond delay="0"/>
                                          </p:stCondLst>
                                        </p:cTn>
                                        <p:tgtEl>
                                          <p:spTgt spid="4"/>
                                        </p:tgtEl>
                                        <p:attrNameLst>
                                          <p:attrName>style.visibility</p:attrName>
                                        </p:attrNameLst>
                                      </p:cBhvr>
                                      <p:to>
                                        <p:strVal val="visible"/>
                                      </p:to>
                                    </p:set>
                                    <p:anim calcmode="lin" valueType="num">
                                      <p:cBhvr>
                                        <p:cTn id="33" dur="2000" fill="hold"/>
                                        <p:tgtEl>
                                          <p:spTgt spid="4"/>
                                        </p:tgtEl>
                                        <p:attrNameLst>
                                          <p:attrName>ppt_w</p:attrName>
                                        </p:attrNameLst>
                                      </p:cBhvr>
                                      <p:tavLst>
                                        <p:tav tm="0">
                                          <p:val>
                                            <p:fltVal val="0"/>
                                          </p:val>
                                        </p:tav>
                                        <p:tav tm="100000">
                                          <p:val>
                                            <p:strVal val="#ppt_w"/>
                                          </p:val>
                                        </p:tav>
                                      </p:tavLst>
                                    </p:anim>
                                    <p:anim calcmode="lin" valueType="num">
                                      <p:cBhvr>
                                        <p:cTn id="34" dur="2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488028"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98467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488028"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16549"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40634" y="-30779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40634" y="-30779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grpSp>
        <p:nvGrpSpPr>
          <p:cNvPr id="28" name="Gruppo 27"/>
          <p:cNvGrpSpPr/>
          <p:nvPr/>
        </p:nvGrpSpPr>
        <p:grpSpPr>
          <a:xfrm>
            <a:off x="2143486" y="1505446"/>
            <a:ext cx="2076824" cy="3359928"/>
            <a:chOff x="7006567" y="1356036"/>
            <a:chExt cx="2218289" cy="3359928"/>
          </a:xfrm>
        </p:grpSpPr>
        <p:grpSp>
          <p:nvGrpSpPr>
            <p:cNvPr id="29" name="Gruppo 49"/>
            <p:cNvGrpSpPr/>
            <p:nvPr/>
          </p:nvGrpSpPr>
          <p:grpSpPr>
            <a:xfrm>
              <a:off x="7385266" y="1625412"/>
              <a:ext cx="1543051" cy="3059411"/>
              <a:chOff x="1799524" y="1556792"/>
              <a:chExt cx="1543051" cy="3059411"/>
            </a:xfrm>
          </p:grpSpPr>
          <p:pic>
            <p:nvPicPr>
              <p:cNvPr id="31" name="Picture 6" descr="http://sr.photos1.fotosearch.com/bthumb/CSP/CSP991/k12274670.jpg"/>
              <p:cNvPicPr>
                <a:picLocks noChangeAspect="1" noChangeArrowheads="1"/>
              </p:cNvPicPr>
              <p:nvPr/>
            </p:nvPicPr>
            <p:blipFill>
              <a:blip r:embed="rId3" cstate="print"/>
              <a:srcRect/>
              <a:stretch>
                <a:fillRect/>
              </a:stretch>
            </p:blipFill>
            <p:spPr bwMode="auto">
              <a:xfrm>
                <a:off x="1799524" y="1556792"/>
                <a:ext cx="1543049" cy="1619251"/>
              </a:xfrm>
              <a:prstGeom prst="rect">
                <a:avLst/>
              </a:prstGeom>
              <a:noFill/>
            </p:spPr>
          </p:pic>
          <p:pic>
            <p:nvPicPr>
              <p:cNvPr id="32" name="Picture 6" descr="http://sr.photos1.fotosearch.com/bthumb/CSP/CSP991/k12274670.jpg"/>
              <p:cNvPicPr>
                <a:picLocks noChangeAspect="1" noChangeArrowheads="1"/>
              </p:cNvPicPr>
              <p:nvPr/>
            </p:nvPicPr>
            <p:blipFill>
              <a:blip r:embed="rId3" cstate="print"/>
              <a:srcRect/>
              <a:stretch>
                <a:fillRect/>
              </a:stretch>
            </p:blipFill>
            <p:spPr bwMode="auto">
              <a:xfrm>
                <a:off x="1799525" y="2996952"/>
                <a:ext cx="1543050" cy="1619251"/>
              </a:xfrm>
              <a:prstGeom prst="rect">
                <a:avLst/>
              </a:prstGeom>
              <a:noFill/>
            </p:spPr>
          </p:pic>
        </p:grpSp>
        <p:sp>
          <p:nvSpPr>
            <p:cNvPr id="30" name="Figura a mano libera 29"/>
            <p:cNvSpPr/>
            <p:nvPr/>
          </p:nvSpPr>
          <p:spPr>
            <a:xfrm>
              <a:off x="7006567" y="1356036"/>
              <a:ext cx="2218289" cy="3359928"/>
            </a:xfrm>
            <a:custGeom>
              <a:avLst/>
              <a:gdLst>
                <a:gd name="connsiteX0" fmla="*/ 535675 w 1766704"/>
                <a:gd name="connsiteY0" fmla="*/ 221344 h 3359928"/>
                <a:gd name="connsiteX1" fmla="*/ 352795 w 1766704"/>
                <a:gd name="connsiteY1" fmla="*/ 244204 h 3359928"/>
                <a:gd name="connsiteX2" fmla="*/ 215635 w 1766704"/>
                <a:gd name="connsiteY2" fmla="*/ 358504 h 3359928"/>
                <a:gd name="connsiteX3" fmla="*/ 147055 w 1766704"/>
                <a:gd name="connsiteY3" fmla="*/ 609964 h 3359928"/>
                <a:gd name="connsiteX4" fmla="*/ 169915 w 1766704"/>
                <a:gd name="connsiteY4" fmla="*/ 1455784 h 3359928"/>
                <a:gd name="connsiteX5" fmla="*/ 124195 w 1766704"/>
                <a:gd name="connsiteY5" fmla="*/ 2004424 h 3359928"/>
                <a:gd name="connsiteX6" fmla="*/ 101335 w 1766704"/>
                <a:gd name="connsiteY6" fmla="*/ 2073004 h 3359928"/>
                <a:gd name="connsiteX7" fmla="*/ 169915 w 1766704"/>
                <a:gd name="connsiteY7" fmla="*/ 2804524 h 3359928"/>
                <a:gd name="connsiteX8" fmla="*/ 215635 w 1766704"/>
                <a:gd name="connsiteY8" fmla="*/ 2895964 h 3359928"/>
                <a:gd name="connsiteX9" fmla="*/ 284215 w 1766704"/>
                <a:gd name="connsiteY9" fmla="*/ 2918824 h 3359928"/>
                <a:gd name="connsiteX10" fmla="*/ 307075 w 1766704"/>
                <a:gd name="connsiteY10" fmla="*/ 2987404 h 3359928"/>
                <a:gd name="connsiteX11" fmla="*/ 375655 w 1766704"/>
                <a:gd name="connsiteY11" fmla="*/ 3010264 h 3359928"/>
                <a:gd name="connsiteX12" fmla="*/ 444235 w 1766704"/>
                <a:gd name="connsiteY12" fmla="*/ 3055984 h 3359928"/>
                <a:gd name="connsiteX13" fmla="*/ 535675 w 1766704"/>
                <a:gd name="connsiteY13" fmla="*/ 3124564 h 3359928"/>
                <a:gd name="connsiteX14" fmla="*/ 627115 w 1766704"/>
                <a:gd name="connsiteY14" fmla="*/ 3216004 h 3359928"/>
                <a:gd name="connsiteX15" fmla="*/ 695695 w 1766704"/>
                <a:gd name="connsiteY15" fmla="*/ 3238864 h 3359928"/>
                <a:gd name="connsiteX16" fmla="*/ 787135 w 1766704"/>
                <a:gd name="connsiteY16" fmla="*/ 3307444 h 3359928"/>
                <a:gd name="connsiteX17" fmla="*/ 855715 w 1766704"/>
                <a:gd name="connsiteY17" fmla="*/ 3353164 h 3359928"/>
                <a:gd name="connsiteX18" fmla="*/ 1244335 w 1766704"/>
                <a:gd name="connsiteY18" fmla="*/ 3307444 h 3359928"/>
                <a:gd name="connsiteX19" fmla="*/ 1358635 w 1766704"/>
                <a:gd name="connsiteY19" fmla="*/ 3238864 h 3359928"/>
                <a:gd name="connsiteX20" fmla="*/ 1404355 w 1766704"/>
                <a:gd name="connsiteY20" fmla="*/ 3170284 h 3359928"/>
                <a:gd name="connsiteX21" fmla="*/ 1541515 w 1766704"/>
                <a:gd name="connsiteY21" fmla="*/ 3124564 h 3359928"/>
                <a:gd name="connsiteX22" fmla="*/ 1701535 w 1766704"/>
                <a:gd name="connsiteY22" fmla="*/ 3055984 h 3359928"/>
                <a:gd name="connsiteX23" fmla="*/ 1747255 w 1766704"/>
                <a:gd name="connsiteY23" fmla="*/ 2987404 h 3359928"/>
                <a:gd name="connsiteX24" fmla="*/ 1678675 w 1766704"/>
                <a:gd name="connsiteY24" fmla="*/ 2758804 h 3359928"/>
                <a:gd name="connsiteX25" fmla="*/ 1632955 w 1766704"/>
                <a:gd name="connsiteY25" fmla="*/ 2621644 h 3359928"/>
                <a:gd name="connsiteX26" fmla="*/ 1610095 w 1766704"/>
                <a:gd name="connsiteY26" fmla="*/ 2553064 h 3359928"/>
                <a:gd name="connsiteX27" fmla="*/ 1564375 w 1766704"/>
                <a:gd name="connsiteY27" fmla="*/ 2301604 h 3359928"/>
                <a:gd name="connsiteX28" fmla="*/ 1518655 w 1766704"/>
                <a:gd name="connsiteY28" fmla="*/ 2118724 h 3359928"/>
                <a:gd name="connsiteX29" fmla="*/ 1564375 w 1766704"/>
                <a:gd name="connsiteY29" fmla="*/ 1958704 h 3359928"/>
                <a:gd name="connsiteX30" fmla="*/ 1587235 w 1766704"/>
                <a:gd name="connsiteY30" fmla="*/ 1867264 h 3359928"/>
                <a:gd name="connsiteX31" fmla="*/ 1632955 w 1766704"/>
                <a:gd name="connsiteY31" fmla="*/ 1707244 h 3359928"/>
                <a:gd name="connsiteX32" fmla="*/ 1655815 w 1766704"/>
                <a:gd name="connsiteY32" fmla="*/ 1272904 h 3359928"/>
                <a:gd name="connsiteX33" fmla="*/ 1678675 w 1766704"/>
                <a:gd name="connsiteY33" fmla="*/ 1181464 h 3359928"/>
                <a:gd name="connsiteX34" fmla="*/ 1632955 w 1766704"/>
                <a:gd name="connsiteY34" fmla="*/ 838564 h 3359928"/>
                <a:gd name="connsiteX35" fmla="*/ 1587235 w 1766704"/>
                <a:gd name="connsiteY35" fmla="*/ 747124 h 3359928"/>
                <a:gd name="connsiteX36" fmla="*/ 1518655 w 1766704"/>
                <a:gd name="connsiteY36" fmla="*/ 701404 h 3359928"/>
                <a:gd name="connsiteX37" fmla="*/ 1358635 w 1766704"/>
                <a:gd name="connsiteY37" fmla="*/ 541384 h 3359928"/>
                <a:gd name="connsiteX38" fmla="*/ 1244335 w 1766704"/>
                <a:gd name="connsiteY38" fmla="*/ 404224 h 3359928"/>
                <a:gd name="connsiteX39" fmla="*/ 1152895 w 1766704"/>
                <a:gd name="connsiteY39" fmla="*/ 267064 h 3359928"/>
                <a:gd name="connsiteX40" fmla="*/ 1107175 w 1766704"/>
                <a:gd name="connsiteY40" fmla="*/ 198484 h 3359928"/>
                <a:gd name="connsiteX41" fmla="*/ 992875 w 1766704"/>
                <a:gd name="connsiteY41" fmla="*/ 38464 h 3359928"/>
                <a:gd name="connsiteX42" fmla="*/ 741415 w 1766704"/>
                <a:gd name="connsiteY42" fmla="*/ 84184 h 3359928"/>
                <a:gd name="connsiteX43" fmla="*/ 649975 w 1766704"/>
                <a:gd name="connsiteY43" fmla="*/ 107044 h 3359928"/>
                <a:gd name="connsiteX44" fmla="*/ 604255 w 1766704"/>
                <a:gd name="connsiteY44" fmla="*/ 175624 h 3359928"/>
                <a:gd name="connsiteX45" fmla="*/ 467095 w 1766704"/>
                <a:gd name="connsiteY45" fmla="*/ 244204 h 3359928"/>
                <a:gd name="connsiteX46" fmla="*/ 375655 w 1766704"/>
                <a:gd name="connsiteY46" fmla="*/ 289924 h 335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66704" h="3359928">
                  <a:moveTo>
                    <a:pt x="535675" y="221344"/>
                  </a:moveTo>
                  <a:cubicBezTo>
                    <a:pt x="474715" y="228964"/>
                    <a:pt x="412065" y="228040"/>
                    <a:pt x="352795" y="244204"/>
                  </a:cubicBezTo>
                  <a:cubicBezTo>
                    <a:pt x="309034" y="256139"/>
                    <a:pt x="242786" y="331353"/>
                    <a:pt x="215635" y="358504"/>
                  </a:cubicBezTo>
                  <a:cubicBezTo>
                    <a:pt x="164071" y="564761"/>
                    <a:pt x="189786" y="481772"/>
                    <a:pt x="147055" y="609964"/>
                  </a:cubicBezTo>
                  <a:cubicBezTo>
                    <a:pt x="154675" y="891904"/>
                    <a:pt x="169915" y="1173741"/>
                    <a:pt x="169915" y="1455784"/>
                  </a:cubicBezTo>
                  <a:cubicBezTo>
                    <a:pt x="169915" y="1713477"/>
                    <a:pt x="179034" y="1812488"/>
                    <a:pt x="124195" y="2004424"/>
                  </a:cubicBezTo>
                  <a:cubicBezTo>
                    <a:pt x="117575" y="2027593"/>
                    <a:pt x="108955" y="2050144"/>
                    <a:pt x="101335" y="2073004"/>
                  </a:cubicBezTo>
                  <a:cubicBezTo>
                    <a:pt x="137573" y="3123916"/>
                    <a:pt x="0" y="2507172"/>
                    <a:pt x="169915" y="2804524"/>
                  </a:cubicBezTo>
                  <a:cubicBezTo>
                    <a:pt x="186822" y="2834112"/>
                    <a:pt x="191538" y="2871867"/>
                    <a:pt x="215635" y="2895964"/>
                  </a:cubicBezTo>
                  <a:cubicBezTo>
                    <a:pt x="232674" y="2913003"/>
                    <a:pt x="261355" y="2911204"/>
                    <a:pt x="284215" y="2918824"/>
                  </a:cubicBezTo>
                  <a:cubicBezTo>
                    <a:pt x="291835" y="2941684"/>
                    <a:pt x="290036" y="2970365"/>
                    <a:pt x="307075" y="2987404"/>
                  </a:cubicBezTo>
                  <a:cubicBezTo>
                    <a:pt x="324114" y="3004443"/>
                    <a:pt x="354102" y="2999488"/>
                    <a:pt x="375655" y="3010264"/>
                  </a:cubicBezTo>
                  <a:cubicBezTo>
                    <a:pt x="400229" y="3022551"/>
                    <a:pt x="421878" y="3040015"/>
                    <a:pt x="444235" y="3055984"/>
                  </a:cubicBezTo>
                  <a:cubicBezTo>
                    <a:pt x="475238" y="3078129"/>
                    <a:pt x="507002" y="3099475"/>
                    <a:pt x="535675" y="3124564"/>
                  </a:cubicBezTo>
                  <a:cubicBezTo>
                    <a:pt x="568115" y="3152949"/>
                    <a:pt x="592039" y="3190950"/>
                    <a:pt x="627115" y="3216004"/>
                  </a:cubicBezTo>
                  <a:cubicBezTo>
                    <a:pt x="646723" y="3230010"/>
                    <a:pt x="672835" y="3231244"/>
                    <a:pt x="695695" y="3238864"/>
                  </a:cubicBezTo>
                  <a:cubicBezTo>
                    <a:pt x="726175" y="3261724"/>
                    <a:pt x="756132" y="3285299"/>
                    <a:pt x="787135" y="3307444"/>
                  </a:cubicBezTo>
                  <a:cubicBezTo>
                    <a:pt x="809492" y="3323413"/>
                    <a:pt x="828311" y="3351207"/>
                    <a:pt x="855715" y="3353164"/>
                  </a:cubicBezTo>
                  <a:cubicBezTo>
                    <a:pt x="950412" y="3359928"/>
                    <a:pt x="1135906" y="3325516"/>
                    <a:pt x="1244335" y="3307444"/>
                  </a:cubicBezTo>
                  <a:cubicBezTo>
                    <a:pt x="1282435" y="3284584"/>
                    <a:pt x="1324900" y="3267780"/>
                    <a:pt x="1358635" y="3238864"/>
                  </a:cubicBezTo>
                  <a:cubicBezTo>
                    <a:pt x="1379495" y="3220984"/>
                    <a:pt x="1381057" y="3184845"/>
                    <a:pt x="1404355" y="3170284"/>
                  </a:cubicBezTo>
                  <a:cubicBezTo>
                    <a:pt x="1445223" y="3144742"/>
                    <a:pt x="1501416" y="3151297"/>
                    <a:pt x="1541515" y="3124564"/>
                  </a:cubicBezTo>
                  <a:cubicBezTo>
                    <a:pt x="1636236" y="3061416"/>
                    <a:pt x="1583441" y="3085507"/>
                    <a:pt x="1701535" y="3055984"/>
                  </a:cubicBezTo>
                  <a:cubicBezTo>
                    <a:pt x="1716775" y="3033124"/>
                    <a:pt x="1744521" y="3014742"/>
                    <a:pt x="1747255" y="2987404"/>
                  </a:cubicBezTo>
                  <a:cubicBezTo>
                    <a:pt x="1766704" y="2792914"/>
                    <a:pt x="1730728" y="2875924"/>
                    <a:pt x="1678675" y="2758804"/>
                  </a:cubicBezTo>
                  <a:cubicBezTo>
                    <a:pt x="1659102" y="2714765"/>
                    <a:pt x="1648195" y="2667364"/>
                    <a:pt x="1632955" y="2621644"/>
                  </a:cubicBezTo>
                  <a:lnTo>
                    <a:pt x="1610095" y="2553064"/>
                  </a:lnTo>
                  <a:cubicBezTo>
                    <a:pt x="1567660" y="2213582"/>
                    <a:pt x="1613168" y="2480512"/>
                    <a:pt x="1564375" y="2301604"/>
                  </a:cubicBezTo>
                  <a:cubicBezTo>
                    <a:pt x="1547842" y="2240982"/>
                    <a:pt x="1518655" y="2118724"/>
                    <a:pt x="1518655" y="2118724"/>
                  </a:cubicBezTo>
                  <a:cubicBezTo>
                    <a:pt x="1533895" y="2065384"/>
                    <a:pt x="1549779" y="2012224"/>
                    <a:pt x="1564375" y="1958704"/>
                  </a:cubicBezTo>
                  <a:cubicBezTo>
                    <a:pt x="1572642" y="1928393"/>
                    <a:pt x="1578604" y="1897473"/>
                    <a:pt x="1587235" y="1867264"/>
                  </a:cubicBezTo>
                  <a:cubicBezTo>
                    <a:pt x="1652826" y="1637697"/>
                    <a:pt x="1561491" y="1993100"/>
                    <a:pt x="1632955" y="1707244"/>
                  </a:cubicBezTo>
                  <a:cubicBezTo>
                    <a:pt x="1640575" y="1562464"/>
                    <a:pt x="1643255" y="1417339"/>
                    <a:pt x="1655815" y="1272904"/>
                  </a:cubicBezTo>
                  <a:cubicBezTo>
                    <a:pt x="1658537" y="1241604"/>
                    <a:pt x="1678675" y="1212882"/>
                    <a:pt x="1678675" y="1181464"/>
                  </a:cubicBezTo>
                  <a:cubicBezTo>
                    <a:pt x="1678675" y="1072832"/>
                    <a:pt x="1678302" y="944374"/>
                    <a:pt x="1632955" y="838564"/>
                  </a:cubicBezTo>
                  <a:cubicBezTo>
                    <a:pt x="1619531" y="807242"/>
                    <a:pt x="1609051" y="773303"/>
                    <a:pt x="1587235" y="747124"/>
                  </a:cubicBezTo>
                  <a:cubicBezTo>
                    <a:pt x="1569646" y="726018"/>
                    <a:pt x="1539076" y="719783"/>
                    <a:pt x="1518655" y="701404"/>
                  </a:cubicBezTo>
                  <a:cubicBezTo>
                    <a:pt x="1462585" y="650941"/>
                    <a:pt x="1400478" y="604149"/>
                    <a:pt x="1358635" y="541384"/>
                  </a:cubicBezTo>
                  <a:cubicBezTo>
                    <a:pt x="1294982" y="445905"/>
                    <a:pt x="1332342" y="492231"/>
                    <a:pt x="1244335" y="404224"/>
                  </a:cubicBezTo>
                  <a:cubicBezTo>
                    <a:pt x="1204161" y="283702"/>
                    <a:pt x="1248027" y="381222"/>
                    <a:pt x="1152895" y="267064"/>
                  </a:cubicBezTo>
                  <a:cubicBezTo>
                    <a:pt x="1135306" y="245958"/>
                    <a:pt x="1123144" y="220841"/>
                    <a:pt x="1107175" y="198484"/>
                  </a:cubicBezTo>
                  <a:cubicBezTo>
                    <a:pt x="965401" y="0"/>
                    <a:pt x="1100623" y="200086"/>
                    <a:pt x="992875" y="38464"/>
                  </a:cubicBezTo>
                  <a:cubicBezTo>
                    <a:pt x="893617" y="55007"/>
                    <a:pt x="837265" y="62884"/>
                    <a:pt x="741415" y="84184"/>
                  </a:cubicBezTo>
                  <a:cubicBezTo>
                    <a:pt x="710745" y="91000"/>
                    <a:pt x="680455" y="99424"/>
                    <a:pt x="649975" y="107044"/>
                  </a:cubicBezTo>
                  <a:cubicBezTo>
                    <a:pt x="634735" y="129904"/>
                    <a:pt x="623682" y="156197"/>
                    <a:pt x="604255" y="175624"/>
                  </a:cubicBezTo>
                  <a:cubicBezTo>
                    <a:pt x="538741" y="241138"/>
                    <a:pt x="541465" y="207019"/>
                    <a:pt x="467095" y="244204"/>
                  </a:cubicBezTo>
                  <a:cubicBezTo>
                    <a:pt x="367201" y="294151"/>
                    <a:pt x="432916" y="289924"/>
                    <a:pt x="375655" y="28992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p>
          </p:txBody>
        </p:sp>
      </p:grpSp>
      <p:grpSp>
        <p:nvGrpSpPr>
          <p:cNvPr id="33" name="Gruppo 46"/>
          <p:cNvGrpSpPr/>
          <p:nvPr/>
        </p:nvGrpSpPr>
        <p:grpSpPr>
          <a:xfrm>
            <a:off x="811804" y="1630806"/>
            <a:ext cx="1623479" cy="4032448"/>
            <a:chOff x="827584" y="1412776"/>
            <a:chExt cx="1080120" cy="4032448"/>
          </a:xfrm>
        </p:grpSpPr>
        <p:cxnSp>
          <p:nvCxnSpPr>
            <p:cNvPr id="35" name="Connettore 2 34"/>
            <p:cNvCxnSpPr/>
            <p:nvPr/>
          </p:nvCxnSpPr>
          <p:spPr>
            <a:xfrm flipH="1" flipV="1">
              <a:off x="827584" y="1412776"/>
              <a:ext cx="1080120" cy="1368152"/>
            </a:xfrm>
            <a:prstGeom prst="straightConnector1">
              <a:avLst/>
            </a:prstGeom>
            <a:ln>
              <a:solidFill>
                <a:srgbClr val="FFFF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6" name="Connettore 2 35"/>
            <p:cNvCxnSpPr/>
            <p:nvPr/>
          </p:nvCxnSpPr>
          <p:spPr>
            <a:xfrm flipH="1" flipV="1">
              <a:off x="971600" y="2420888"/>
              <a:ext cx="936104" cy="360040"/>
            </a:xfrm>
            <a:prstGeom prst="straightConnector1">
              <a:avLst/>
            </a:prstGeom>
            <a:ln>
              <a:solidFill>
                <a:srgbClr val="FFFF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flipH="1">
              <a:off x="971600" y="2852936"/>
              <a:ext cx="936104" cy="648072"/>
            </a:xfrm>
            <a:prstGeom prst="straightConnector1">
              <a:avLst/>
            </a:prstGeom>
            <a:ln>
              <a:solidFill>
                <a:srgbClr val="FFFF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8" name="Connettore 2 37"/>
            <p:cNvCxnSpPr/>
            <p:nvPr/>
          </p:nvCxnSpPr>
          <p:spPr>
            <a:xfrm flipH="1">
              <a:off x="971600" y="2924944"/>
              <a:ext cx="936104" cy="1440160"/>
            </a:xfrm>
            <a:prstGeom prst="straightConnector1">
              <a:avLst/>
            </a:prstGeom>
            <a:ln>
              <a:solidFill>
                <a:srgbClr val="FFFF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9" name="Connettore 2 38"/>
            <p:cNvCxnSpPr/>
            <p:nvPr/>
          </p:nvCxnSpPr>
          <p:spPr>
            <a:xfrm flipH="1">
              <a:off x="971600" y="2924944"/>
              <a:ext cx="936104" cy="2520280"/>
            </a:xfrm>
            <a:prstGeom prst="straightConnector1">
              <a:avLst/>
            </a:prstGeom>
            <a:ln>
              <a:solidFill>
                <a:srgbClr val="FFFFFF"/>
              </a:solidFill>
              <a:headEnd type="arrow"/>
              <a:tailEnd type="none"/>
            </a:ln>
          </p:spPr>
          <p:style>
            <a:lnRef idx="1">
              <a:schemeClr val="accent1"/>
            </a:lnRef>
            <a:fillRef idx="0">
              <a:schemeClr val="accent1"/>
            </a:fillRef>
            <a:effectRef idx="0">
              <a:schemeClr val="accent1"/>
            </a:effectRef>
            <a:fontRef idx="minor">
              <a:schemeClr val="tx1"/>
            </a:fontRef>
          </p:style>
        </p:cxnSp>
      </p:grpSp>
      <p:grpSp>
        <p:nvGrpSpPr>
          <p:cNvPr id="40" name="Gruppo 39"/>
          <p:cNvGrpSpPr/>
          <p:nvPr/>
        </p:nvGrpSpPr>
        <p:grpSpPr>
          <a:xfrm>
            <a:off x="165825" y="412514"/>
            <a:ext cx="1454555" cy="6203687"/>
            <a:chOff x="5243104" y="548680"/>
            <a:chExt cx="1454555" cy="5460551"/>
          </a:xfrm>
        </p:grpSpPr>
        <p:grpSp>
          <p:nvGrpSpPr>
            <p:cNvPr id="41" name="Gruppo 48"/>
            <p:cNvGrpSpPr/>
            <p:nvPr/>
          </p:nvGrpSpPr>
          <p:grpSpPr>
            <a:xfrm>
              <a:off x="5585742" y="761316"/>
              <a:ext cx="809410" cy="5112568"/>
              <a:chOff x="0" y="692696"/>
              <a:chExt cx="809410" cy="5112568"/>
            </a:xfrm>
          </p:grpSpPr>
          <p:pic>
            <p:nvPicPr>
              <p:cNvPr id="43"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4005064"/>
                <a:ext cx="809410" cy="792088"/>
              </a:xfrm>
              <a:prstGeom prst="rect">
                <a:avLst/>
              </a:prstGeom>
              <a:noFill/>
              <a:ln>
                <a:solidFill>
                  <a:srgbClr val="000000"/>
                </a:solidFill>
              </a:ln>
            </p:spPr>
          </p:pic>
          <p:pic>
            <p:nvPicPr>
              <p:cNvPr id="44"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2996952"/>
                <a:ext cx="809410" cy="792088"/>
              </a:xfrm>
              <a:prstGeom prst="rect">
                <a:avLst/>
              </a:prstGeom>
              <a:noFill/>
              <a:ln>
                <a:solidFill>
                  <a:srgbClr val="000000"/>
                </a:solidFill>
              </a:ln>
            </p:spPr>
          </p:pic>
          <p:pic>
            <p:nvPicPr>
              <p:cNvPr id="45"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5013176"/>
                <a:ext cx="809410" cy="792088"/>
              </a:xfrm>
              <a:prstGeom prst="rect">
                <a:avLst/>
              </a:prstGeom>
              <a:noFill/>
              <a:ln>
                <a:solidFill>
                  <a:srgbClr val="000000"/>
                </a:solidFill>
              </a:ln>
            </p:spPr>
          </p:pic>
          <p:pic>
            <p:nvPicPr>
              <p:cNvPr id="46"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1844824"/>
                <a:ext cx="809410" cy="792088"/>
              </a:xfrm>
              <a:prstGeom prst="rect">
                <a:avLst/>
              </a:prstGeom>
              <a:noFill/>
              <a:ln>
                <a:solidFill>
                  <a:srgbClr val="000000"/>
                </a:solidFill>
              </a:ln>
            </p:spPr>
          </p:pic>
          <p:pic>
            <p:nvPicPr>
              <p:cNvPr id="47" name="Picture 2" descr="http://immagini.disegnidacolorareonline.com/data/disegni-da-colorare/animali/disegno-di-mucca-fattoria-da-colorare.jpg">
                <a:hlinkClick r:id="rId4"/>
              </p:cNvPr>
              <p:cNvPicPr>
                <a:picLocks noChangeAspect="1" noChangeArrowheads="1"/>
              </p:cNvPicPr>
              <p:nvPr/>
            </p:nvPicPr>
            <p:blipFill>
              <a:blip r:embed="rId5" cstate="print"/>
              <a:srcRect/>
              <a:stretch>
                <a:fillRect/>
              </a:stretch>
            </p:blipFill>
            <p:spPr bwMode="auto">
              <a:xfrm>
                <a:off x="0" y="692696"/>
                <a:ext cx="809410" cy="792088"/>
              </a:xfrm>
              <a:prstGeom prst="rect">
                <a:avLst/>
              </a:prstGeom>
              <a:noFill/>
              <a:ln>
                <a:solidFill>
                  <a:srgbClr val="000000"/>
                </a:solidFill>
              </a:ln>
            </p:spPr>
          </p:pic>
        </p:grpSp>
        <p:sp>
          <p:nvSpPr>
            <p:cNvPr id="42" name="Figura a mano libera 41"/>
            <p:cNvSpPr/>
            <p:nvPr/>
          </p:nvSpPr>
          <p:spPr>
            <a:xfrm>
              <a:off x="5243104" y="548680"/>
              <a:ext cx="1454555" cy="5460551"/>
            </a:xfrm>
            <a:custGeom>
              <a:avLst/>
              <a:gdLst>
                <a:gd name="connsiteX0" fmla="*/ 415757 w 1454555"/>
                <a:gd name="connsiteY0" fmla="*/ 0 h 5460551"/>
                <a:gd name="connsiteX1" fmla="*/ 804377 w 1454555"/>
                <a:gd name="connsiteY1" fmla="*/ 22860 h 5460551"/>
                <a:gd name="connsiteX2" fmla="*/ 872957 w 1454555"/>
                <a:gd name="connsiteY2" fmla="*/ 45720 h 5460551"/>
                <a:gd name="connsiteX3" fmla="*/ 1032977 w 1454555"/>
                <a:gd name="connsiteY3" fmla="*/ 68580 h 5460551"/>
                <a:gd name="connsiteX4" fmla="*/ 1101557 w 1454555"/>
                <a:gd name="connsiteY4" fmla="*/ 91440 h 5460551"/>
                <a:gd name="connsiteX5" fmla="*/ 1215857 w 1454555"/>
                <a:gd name="connsiteY5" fmla="*/ 228600 h 5460551"/>
                <a:gd name="connsiteX6" fmla="*/ 1261577 w 1454555"/>
                <a:gd name="connsiteY6" fmla="*/ 365760 h 5460551"/>
                <a:gd name="connsiteX7" fmla="*/ 1284437 w 1454555"/>
                <a:gd name="connsiteY7" fmla="*/ 434340 h 5460551"/>
                <a:gd name="connsiteX8" fmla="*/ 1307297 w 1454555"/>
                <a:gd name="connsiteY8" fmla="*/ 502920 h 5460551"/>
                <a:gd name="connsiteX9" fmla="*/ 1284437 w 1454555"/>
                <a:gd name="connsiteY9" fmla="*/ 914400 h 5460551"/>
                <a:gd name="connsiteX10" fmla="*/ 1330157 w 1454555"/>
                <a:gd name="connsiteY10" fmla="*/ 1600200 h 5460551"/>
                <a:gd name="connsiteX11" fmla="*/ 1307297 w 1454555"/>
                <a:gd name="connsiteY11" fmla="*/ 2011680 h 5460551"/>
                <a:gd name="connsiteX12" fmla="*/ 1261577 w 1454555"/>
                <a:gd name="connsiteY12" fmla="*/ 2080260 h 5460551"/>
                <a:gd name="connsiteX13" fmla="*/ 1192997 w 1454555"/>
                <a:gd name="connsiteY13" fmla="*/ 2240280 h 5460551"/>
                <a:gd name="connsiteX14" fmla="*/ 1215857 w 1454555"/>
                <a:gd name="connsiteY14" fmla="*/ 2720340 h 5460551"/>
                <a:gd name="connsiteX15" fmla="*/ 1238717 w 1454555"/>
                <a:gd name="connsiteY15" fmla="*/ 2788920 h 5460551"/>
                <a:gd name="connsiteX16" fmla="*/ 1307297 w 1454555"/>
                <a:gd name="connsiteY16" fmla="*/ 2834640 h 5460551"/>
                <a:gd name="connsiteX17" fmla="*/ 1330157 w 1454555"/>
                <a:gd name="connsiteY17" fmla="*/ 3977640 h 5460551"/>
                <a:gd name="connsiteX18" fmla="*/ 1284437 w 1454555"/>
                <a:gd name="connsiteY18" fmla="*/ 4160520 h 5460551"/>
                <a:gd name="connsiteX19" fmla="*/ 1330157 w 1454555"/>
                <a:gd name="connsiteY19" fmla="*/ 4983480 h 5460551"/>
                <a:gd name="connsiteX20" fmla="*/ 1398737 w 1454555"/>
                <a:gd name="connsiteY20" fmla="*/ 5143500 h 5460551"/>
                <a:gd name="connsiteX21" fmla="*/ 1375877 w 1454555"/>
                <a:gd name="connsiteY21" fmla="*/ 5280660 h 5460551"/>
                <a:gd name="connsiteX22" fmla="*/ 1147277 w 1454555"/>
                <a:gd name="connsiteY22" fmla="*/ 5394960 h 5460551"/>
                <a:gd name="connsiteX23" fmla="*/ 987257 w 1454555"/>
                <a:gd name="connsiteY23" fmla="*/ 5440680 h 5460551"/>
                <a:gd name="connsiteX24" fmla="*/ 621497 w 1454555"/>
                <a:gd name="connsiteY24" fmla="*/ 5417820 h 5460551"/>
                <a:gd name="connsiteX25" fmla="*/ 461477 w 1454555"/>
                <a:gd name="connsiteY25" fmla="*/ 5349240 h 5460551"/>
                <a:gd name="connsiteX26" fmla="*/ 392897 w 1454555"/>
                <a:gd name="connsiteY26" fmla="*/ 5326380 h 5460551"/>
                <a:gd name="connsiteX27" fmla="*/ 347177 w 1454555"/>
                <a:gd name="connsiteY27" fmla="*/ 5257800 h 5460551"/>
                <a:gd name="connsiteX28" fmla="*/ 301457 w 1454555"/>
                <a:gd name="connsiteY28" fmla="*/ 4914900 h 5460551"/>
                <a:gd name="connsiteX29" fmla="*/ 255737 w 1454555"/>
                <a:gd name="connsiteY29" fmla="*/ 4777740 h 5460551"/>
                <a:gd name="connsiteX30" fmla="*/ 210017 w 1454555"/>
                <a:gd name="connsiteY30" fmla="*/ 4617720 h 5460551"/>
                <a:gd name="connsiteX31" fmla="*/ 187157 w 1454555"/>
                <a:gd name="connsiteY31" fmla="*/ 4457700 h 5460551"/>
                <a:gd name="connsiteX32" fmla="*/ 141437 w 1454555"/>
                <a:gd name="connsiteY32" fmla="*/ 4366260 h 5460551"/>
                <a:gd name="connsiteX33" fmla="*/ 95717 w 1454555"/>
                <a:gd name="connsiteY33" fmla="*/ 4137660 h 5460551"/>
                <a:gd name="connsiteX34" fmla="*/ 118577 w 1454555"/>
                <a:gd name="connsiteY34" fmla="*/ 3817620 h 5460551"/>
                <a:gd name="connsiteX35" fmla="*/ 141437 w 1454555"/>
                <a:gd name="connsiteY35" fmla="*/ 3657600 h 5460551"/>
                <a:gd name="connsiteX36" fmla="*/ 164297 w 1454555"/>
                <a:gd name="connsiteY36" fmla="*/ 3451860 h 5460551"/>
                <a:gd name="connsiteX37" fmla="*/ 118577 w 1454555"/>
                <a:gd name="connsiteY37" fmla="*/ 2377440 h 5460551"/>
                <a:gd name="connsiteX38" fmla="*/ 95717 w 1454555"/>
                <a:gd name="connsiteY38" fmla="*/ 2240280 h 5460551"/>
                <a:gd name="connsiteX39" fmla="*/ 72857 w 1454555"/>
                <a:gd name="connsiteY39" fmla="*/ 2080260 h 5460551"/>
                <a:gd name="connsiteX40" fmla="*/ 27137 w 1454555"/>
                <a:gd name="connsiteY40" fmla="*/ 1943100 h 5460551"/>
                <a:gd name="connsiteX41" fmla="*/ 49997 w 1454555"/>
                <a:gd name="connsiteY41" fmla="*/ 457200 h 5460551"/>
                <a:gd name="connsiteX42" fmla="*/ 187157 w 1454555"/>
                <a:gd name="connsiteY42" fmla="*/ 365760 h 5460551"/>
                <a:gd name="connsiteX43" fmla="*/ 278597 w 1454555"/>
                <a:gd name="connsiteY43" fmla="*/ 228600 h 5460551"/>
                <a:gd name="connsiteX44" fmla="*/ 301457 w 1454555"/>
                <a:gd name="connsiteY44" fmla="*/ 137160 h 5460551"/>
                <a:gd name="connsiteX45" fmla="*/ 370037 w 1454555"/>
                <a:gd name="connsiteY45" fmla="*/ 114300 h 5460551"/>
                <a:gd name="connsiteX46" fmla="*/ 392897 w 1454555"/>
                <a:gd name="connsiteY46" fmla="*/ 91440 h 546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454555" h="5460551">
                  <a:moveTo>
                    <a:pt x="415757" y="0"/>
                  </a:moveTo>
                  <a:cubicBezTo>
                    <a:pt x="545297" y="7620"/>
                    <a:pt x="675257" y="9948"/>
                    <a:pt x="804377" y="22860"/>
                  </a:cubicBezTo>
                  <a:cubicBezTo>
                    <a:pt x="828354" y="25258"/>
                    <a:pt x="849328" y="40994"/>
                    <a:pt x="872957" y="45720"/>
                  </a:cubicBezTo>
                  <a:cubicBezTo>
                    <a:pt x="925792" y="56287"/>
                    <a:pt x="979637" y="60960"/>
                    <a:pt x="1032977" y="68580"/>
                  </a:cubicBezTo>
                  <a:cubicBezTo>
                    <a:pt x="1055837" y="76200"/>
                    <a:pt x="1081507" y="78074"/>
                    <a:pt x="1101557" y="91440"/>
                  </a:cubicBezTo>
                  <a:cubicBezTo>
                    <a:pt x="1135557" y="114107"/>
                    <a:pt x="1198101" y="188649"/>
                    <a:pt x="1215857" y="228600"/>
                  </a:cubicBezTo>
                  <a:cubicBezTo>
                    <a:pt x="1235430" y="272639"/>
                    <a:pt x="1246337" y="320040"/>
                    <a:pt x="1261577" y="365760"/>
                  </a:cubicBezTo>
                  <a:lnTo>
                    <a:pt x="1284437" y="434340"/>
                  </a:lnTo>
                  <a:lnTo>
                    <a:pt x="1307297" y="502920"/>
                  </a:lnTo>
                  <a:cubicBezTo>
                    <a:pt x="1299677" y="640080"/>
                    <a:pt x="1281576" y="777058"/>
                    <a:pt x="1284437" y="914400"/>
                  </a:cubicBezTo>
                  <a:cubicBezTo>
                    <a:pt x="1289209" y="1143458"/>
                    <a:pt x="1330157" y="1600200"/>
                    <a:pt x="1330157" y="1600200"/>
                  </a:cubicBezTo>
                  <a:cubicBezTo>
                    <a:pt x="1322537" y="1737360"/>
                    <a:pt x="1326724" y="1875689"/>
                    <a:pt x="1307297" y="2011680"/>
                  </a:cubicBezTo>
                  <a:cubicBezTo>
                    <a:pt x="1303412" y="2038878"/>
                    <a:pt x="1272400" y="2055007"/>
                    <a:pt x="1261577" y="2080260"/>
                  </a:cubicBezTo>
                  <a:cubicBezTo>
                    <a:pt x="1173007" y="2286924"/>
                    <a:pt x="1307780" y="2068106"/>
                    <a:pt x="1192997" y="2240280"/>
                  </a:cubicBezTo>
                  <a:cubicBezTo>
                    <a:pt x="1200617" y="2400300"/>
                    <a:pt x="1202553" y="2560692"/>
                    <a:pt x="1215857" y="2720340"/>
                  </a:cubicBezTo>
                  <a:cubicBezTo>
                    <a:pt x="1217858" y="2744353"/>
                    <a:pt x="1223664" y="2770104"/>
                    <a:pt x="1238717" y="2788920"/>
                  </a:cubicBezTo>
                  <a:cubicBezTo>
                    <a:pt x="1255880" y="2810374"/>
                    <a:pt x="1284437" y="2819400"/>
                    <a:pt x="1307297" y="2834640"/>
                  </a:cubicBezTo>
                  <a:cubicBezTo>
                    <a:pt x="1454555" y="3276413"/>
                    <a:pt x="1385528" y="3017869"/>
                    <a:pt x="1330157" y="3977640"/>
                  </a:cubicBezTo>
                  <a:cubicBezTo>
                    <a:pt x="1326538" y="4040372"/>
                    <a:pt x="1284437" y="4160520"/>
                    <a:pt x="1284437" y="4160520"/>
                  </a:cubicBezTo>
                  <a:cubicBezTo>
                    <a:pt x="1290416" y="4321954"/>
                    <a:pt x="1291075" y="4748988"/>
                    <a:pt x="1330157" y="4983480"/>
                  </a:cubicBezTo>
                  <a:cubicBezTo>
                    <a:pt x="1338566" y="5033934"/>
                    <a:pt x="1377917" y="5101861"/>
                    <a:pt x="1398737" y="5143500"/>
                  </a:cubicBezTo>
                  <a:cubicBezTo>
                    <a:pt x="1391117" y="5189220"/>
                    <a:pt x="1402457" y="5242688"/>
                    <a:pt x="1375877" y="5280660"/>
                  </a:cubicBezTo>
                  <a:cubicBezTo>
                    <a:pt x="1313532" y="5369724"/>
                    <a:pt x="1234301" y="5370096"/>
                    <a:pt x="1147277" y="5394960"/>
                  </a:cubicBezTo>
                  <a:cubicBezTo>
                    <a:pt x="917710" y="5460551"/>
                    <a:pt x="1273113" y="5369216"/>
                    <a:pt x="987257" y="5440680"/>
                  </a:cubicBezTo>
                  <a:cubicBezTo>
                    <a:pt x="865337" y="5433060"/>
                    <a:pt x="742984" y="5430608"/>
                    <a:pt x="621497" y="5417820"/>
                  </a:cubicBezTo>
                  <a:cubicBezTo>
                    <a:pt x="574120" y="5412833"/>
                    <a:pt x="498764" y="5365220"/>
                    <a:pt x="461477" y="5349240"/>
                  </a:cubicBezTo>
                  <a:cubicBezTo>
                    <a:pt x="439329" y="5339748"/>
                    <a:pt x="415757" y="5334000"/>
                    <a:pt x="392897" y="5326380"/>
                  </a:cubicBezTo>
                  <a:cubicBezTo>
                    <a:pt x="377657" y="5303520"/>
                    <a:pt x="359464" y="5282374"/>
                    <a:pt x="347177" y="5257800"/>
                  </a:cubicBezTo>
                  <a:cubicBezTo>
                    <a:pt x="298477" y="5160399"/>
                    <a:pt x="314225" y="4991509"/>
                    <a:pt x="301457" y="4914900"/>
                  </a:cubicBezTo>
                  <a:cubicBezTo>
                    <a:pt x="293534" y="4867363"/>
                    <a:pt x="269910" y="4823802"/>
                    <a:pt x="255737" y="4777740"/>
                  </a:cubicBezTo>
                  <a:cubicBezTo>
                    <a:pt x="239423" y="4724719"/>
                    <a:pt x="221641" y="4671963"/>
                    <a:pt x="210017" y="4617720"/>
                  </a:cubicBezTo>
                  <a:cubicBezTo>
                    <a:pt x="198727" y="4565035"/>
                    <a:pt x="201334" y="4509683"/>
                    <a:pt x="187157" y="4457700"/>
                  </a:cubicBezTo>
                  <a:cubicBezTo>
                    <a:pt x="178191" y="4424823"/>
                    <a:pt x="153402" y="4398168"/>
                    <a:pt x="141437" y="4366260"/>
                  </a:cubicBezTo>
                  <a:cubicBezTo>
                    <a:pt x="120976" y="4311697"/>
                    <a:pt x="103618" y="4185067"/>
                    <a:pt x="95717" y="4137660"/>
                  </a:cubicBezTo>
                  <a:cubicBezTo>
                    <a:pt x="103337" y="4030980"/>
                    <a:pt x="108437" y="3924090"/>
                    <a:pt x="118577" y="3817620"/>
                  </a:cubicBezTo>
                  <a:cubicBezTo>
                    <a:pt x="123685" y="3763981"/>
                    <a:pt x="134754" y="3711065"/>
                    <a:pt x="141437" y="3657600"/>
                  </a:cubicBezTo>
                  <a:cubicBezTo>
                    <a:pt x="149996" y="3589131"/>
                    <a:pt x="156677" y="3520440"/>
                    <a:pt x="164297" y="3451860"/>
                  </a:cubicBezTo>
                  <a:cubicBezTo>
                    <a:pt x="156132" y="3206898"/>
                    <a:pt x="144079" y="2670713"/>
                    <a:pt x="118577" y="2377440"/>
                  </a:cubicBezTo>
                  <a:cubicBezTo>
                    <a:pt x="114562" y="2331264"/>
                    <a:pt x="102765" y="2286092"/>
                    <a:pt x="95717" y="2240280"/>
                  </a:cubicBezTo>
                  <a:cubicBezTo>
                    <a:pt x="87524" y="2187025"/>
                    <a:pt x="84973" y="2132762"/>
                    <a:pt x="72857" y="2080260"/>
                  </a:cubicBezTo>
                  <a:cubicBezTo>
                    <a:pt x="62020" y="2033301"/>
                    <a:pt x="27137" y="1943100"/>
                    <a:pt x="27137" y="1943100"/>
                  </a:cubicBezTo>
                  <a:cubicBezTo>
                    <a:pt x="34757" y="1447800"/>
                    <a:pt x="0" y="950029"/>
                    <a:pt x="49997" y="457200"/>
                  </a:cubicBezTo>
                  <a:cubicBezTo>
                    <a:pt x="55543" y="402532"/>
                    <a:pt x="187157" y="365760"/>
                    <a:pt x="187157" y="365760"/>
                  </a:cubicBezTo>
                  <a:cubicBezTo>
                    <a:pt x="217637" y="320040"/>
                    <a:pt x="265270" y="281908"/>
                    <a:pt x="278597" y="228600"/>
                  </a:cubicBezTo>
                  <a:cubicBezTo>
                    <a:pt x="286217" y="198120"/>
                    <a:pt x="281830" y="161693"/>
                    <a:pt x="301457" y="137160"/>
                  </a:cubicBezTo>
                  <a:cubicBezTo>
                    <a:pt x="316510" y="118344"/>
                    <a:pt x="348484" y="125076"/>
                    <a:pt x="370037" y="114300"/>
                  </a:cubicBezTo>
                  <a:cubicBezTo>
                    <a:pt x="379676" y="109481"/>
                    <a:pt x="385277" y="99060"/>
                    <a:pt x="392897" y="9144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p>
          </p:txBody>
        </p:sp>
      </p:grpSp>
      <p:sp>
        <p:nvSpPr>
          <p:cNvPr id="49" name="CasellaDiTesto 48"/>
          <p:cNvSpPr txBox="1"/>
          <p:nvPr/>
        </p:nvSpPr>
        <p:spPr>
          <a:xfrm>
            <a:off x="4008767" y="412514"/>
            <a:ext cx="4464496" cy="954107"/>
          </a:xfrm>
          <a:prstGeom prst="rect">
            <a:avLst/>
          </a:prstGeom>
          <a:solidFill>
            <a:schemeClr val="bg1">
              <a:lumMod val="85000"/>
            </a:schemeClr>
          </a:solidFill>
        </p:spPr>
        <p:txBody>
          <a:bodyPr wrap="square" rtlCol="0">
            <a:spAutoFit/>
          </a:bodyPr>
          <a:lstStyle/>
          <a:p>
            <a:pPr algn="ctr"/>
            <a:r>
              <a:rPr lang="en-US" sz="2800" b="1" dirty="0"/>
              <a:t>Ranchers in response did the same thinking</a:t>
            </a:r>
            <a:endParaRPr lang="es-ES_tradnl" sz="2800" b="1" dirty="0"/>
          </a:p>
        </p:txBody>
      </p:sp>
      <p:grpSp>
        <p:nvGrpSpPr>
          <p:cNvPr id="50" name="Gruppo 49"/>
          <p:cNvGrpSpPr/>
          <p:nvPr/>
        </p:nvGrpSpPr>
        <p:grpSpPr>
          <a:xfrm>
            <a:off x="4220310" y="2265859"/>
            <a:ext cx="4355976" cy="1453180"/>
            <a:chOff x="4608512" y="3240360"/>
            <a:chExt cx="4355976" cy="2060848"/>
          </a:xfrm>
          <a:solidFill>
            <a:srgbClr val="E8E7E5"/>
          </a:solidFill>
        </p:grpSpPr>
        <p:sp>
          <p:nvSpPr>
            <p:cNvPr id="51" name="Nastro perforato 50"/>
            <p:cNvSpPr/>
            <p:nvPr/>
          </p:nvSpPr>
          <p:spPr>
            <a:xfrm>
              <a:off x="4608512" y="3240360"/>
              <a:ext cx="4355976" cy="2060848"/>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52" name="CasellaDiTesto 51"/>
            <p:cNvSpPr txBox="1"/>
            <p:nvPr/>
          </p:nvSpPr>
          <p:spPr>
            <a:xfrm>
              <a:off x="5202324" y="3677489"/>
              <a:ext cx="3168352" cy="1353080"/>
            </a:xfrm>
            <a:prstGeom prst="rect">
              <a:avLst/>
            </a:prstGeom>
            <a:grpFill/>
          </p:spPr>
          <p:txBody>
            <a:bodyPr wrap="square" rtlCol="0">
              <a:spAutoFit/>
            </a:bodyPr>
            <a:lstStyle/>
            <a:p>
              <a:pPr algn="ctr"/>
              <a:r>
                <a:rPr lang="en-US" sz="2800" b="1" dirty="0" smtClean="0"/>
                <a:t>Why </a:t>
              </a:r>
              <a:r>
                <a:rPr lang="en-US" sz="2800" b="1" dirty="0"/>
                <a:t>don’t we gather all of us?</a:t>
              </a:r>
            </a:p>
          </p:txBody>
        </p:sp>
      </p:grpSp>
      <p:sp>
        <p:nvSpPr>
          <p:cNvPr id="4" name="Rettangolo 3"/>
          <p:cNvSpPr/>
          <p:nvPr/>
        </p:nvSpPr>
        <p:spPr>
          <a:xfrm>
            <a:off x="1352299" y="4870047"/>
            <a:ext cx="1860372" cy="369332"/>
          </a:xfrm>
          <a:prstGeom prst="rect">
            <a:avLst/>
          </a:prstGeom>
          <a:solidFill>
            <a:srgbClr val="EEECE1"/>
          </a:solidFill>
        </p:spPr>
        <p:txBody>
          <a:bodyPr wrap="none">
            <a:spAutoFit/>
          </a:bodyPr>
          <a:lstStyle/>
          <a:p>
            <a:pPr algn="ctr"/>
            <a:r>
              <a:rPr lang="es-ES_tradnl" b="1" i="1" dirty="0">
                <a:solidFill>
                  <a:srgbClr val="000000"/>
                </a:solidFill>
              </a:rPr>
              <a:t>35 </a:t>
            </a:r>
            <a:r>
              <a:rPr lang="es-ES_tradnl" b="1" dirty="0" err="1">
                <a:solidFill>
                  <a:srgbClr val="000000"/>
                </a:solidFill>
              </a:rPr>
              <a:t>рублей</a:t>
            </a:r>
            <a:r>
              <a:rPr lang="es-ES_tradnl" b="1" dirty="0">
                <a:solidFill>
                  <a:srgbClr val="000000"/>
                </a:solidFill>
              </a:rPr>
              <a:t> / </a:t>
            </a:r>
            <a:r>
              <a:rPr lang="es-ES_tradnl" b="1" dirty="0" err="1">
                <a:solidFill>
                  <a:srgbClr val="000000"/>
                </a:solidFill>
              </a:rPr>
              <a:t>литр</a:t>
            </a:r>
            <a:r>
              <a:rPr lang="es-ES_tradnl" b="1" dirty="0">
                <a:solidFill>
                  <a:srgbClr val="000000"/>
                </a:solidFill>
              </a:rPr>
              <a:t> </a:t>
            </a:r>
            <a:endParaRPr lang="es-ES_tradnl" i="1" dirty="0">
              <a:solidFill>
                <a:srgbClr val="000000"/>
              </a:solidFill>
            </a:endParaRPr>
          </a:p>
        </p:txBody>
      </p:sp>
      <p:sp>
        <p:nvSpPr>
          <p:cNvPr id="53" name="Nastro perforato 52"/>
          <p:cNvSpPr/>
          <p:nvPr/>
        </p:nvSpPr>
        <p:spPr>
          <a:xfrm>
            <a:off x="4372710" y="3865523"/>
            <a:ext cx="4355976" cy="2588173"/>
          </a:xfrm>
          <a:prstGeom prst="flowChartPunchedTape">
            <a:avLst/>
          </a:prstGeom>
          <a:solidFill>
            <a:srgbClr val="E8E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a:solidFill>
                  <a:schemeClr val="tx1"/>
                </a:solidFill>
              </a:rPr>
              <a:t>In </a:t>
            </a:r>
            <a:r>
              <a:rPr lang="es-ES_tradnl" sz="2400" b="1" dirty="0" err="1">
                <a:solidFill>
                  <a:schemeClr val="tx1"/>
                </a:solidFill>
              </a:rPr>
              <a:t>this</a:t>
            </a:r>
            <a:r>
              <a:rPr lang="es-ES_tradnl" sz="2400" b="1" dirty="0">
                <a:solidFill>
                  <a:schemeClr val="tx1"/>
                </a:solidFill>
              </a:rPr>
              <a:t> </a:t>
            </a:r>
            <a:r>
              <a:rPr lang="es-ES_tradnl" sz="2400" b="1" dirty="0" err="1">
                <a:solidFill>
                  <a:schemeClr val="tx1"/>
                </a:solidFill>
              </a:rPr>
              <a:t>way</a:t>
            </a:r>
            <a:r>
              <a:rPr lang="es-ES_tradnl" sz="2400" b="1" dirty="0">
                <a:solidFill>
                  <a:schemeClr val="tx1"/>
                </a:solidFill>
              </a:rPr>
              <a:t>, </a:t>
            </a:r>
            <a:r>
              <a:rPr lang="es-ES_tradnl" sz="2400" b="1" dirty="0" err="1">
                <a:solidFill>
                  <a:schemeClr val="tx1"/>
                </a:solidFill>
              </a:rPr>
              <a:t>we</a:t>
            </a:r>
            <a:r>
              <a:rPr lang="es-ES_tradnl" sz="2400" b="1" dirty="0">
                <a:solidFill>
                  <a:schemeClr val="tx1"/>
                </a:solidFill>
              </a:rPr>
              <a:t> can </a:t>
            </a:r>
            <a:r>
              <a:rPr lang="es-ES_tradnl" sz="2400" b="1" dirty="0" err="1">
                <a:solidFill>
                  <a:schemeClr val="tx1"/>
                </a:solidFill>
              </a:rPr>
              <a:t>ask</a:t>
            </a:r>
            <a:r>
              <a:rPr lang="es-ES_tradnl" sz="2400" b="1" dirty="0">
                <a:solidFill>
                  <a:schemeClr val="tx1"/>
                </a:solidFill>
              </a:rPr>
              <a:t> </a:t>
            </a:r>
            <a:r>
              <a:rPr lang="es-ES_tradnl" sz="2400" b="1" dirty="0" err="1">
                <a:solidFill>
                  <a:schemeClr val="tx1"/>
                </a:solidFill>
              </a:rPr>
              <a:t>the</a:t>
            </a:r>
            <a:r>
              <a:rPr lang="es-ES_tradnl" sz="2400" b="1" dirty="0">
                <a:solidFill>
                  <a:schemeClr val="tx1"/>
                </a:solidFill>
              </a:rPr>
              <a:t> </a:t>
            </a:r>
            <a:r>
              <a:rPr lang="es-ES_tradnl" sz="2400" b="1" dirty="0" err="1">
                <a:solidFill>
                  <a:schemeClr val="tx1"/>
                </a:solidFill>
              </a:rPr>
              <a:t>dairy</a:t>
            </a:r>
            <a:r>
              <a:rPr lang="es-ES_tradnl" sz="2400" b="1" dirty="0">
                <a:solidFill>
                  <a:schemeClr val="tx1"/>
                </a:solidFill>
              </a:rPr>
              <a:t> </a:t>
            </a:r>
            <a:r>
              <a:rPr lang="es-ES_tradnl" sz="2400" b="1" dirty="0" err="1">
                <a:solidFill>
                  <a:schemeClr val="tx1"/>
                </a:solidFill>
              </a:rPr>
              <a:t>entrepreneurs</a:t>
            </a:r>
            <a:r>
              <a:rPr lang="es-ES_tradnl" sz="2400" b="1" dirty="0">
                <a:solidFill>
                  <a:schemeClr val="tx1"/>
                </a:solidFill>
              </a:rPr>
              <a:t> </a:t>
            </a:r>
          </a:p>
          <a:p>
            <a:pPr algn="ctr"/>
            <a:r>
              <a:rPr lang="es-ES_tradnl" sz="2400" b="1" i="1" dirty="0">
                <a:solidFill>
                  <a:schemeClr val="tx1"/>
                </a:solidFill>
              </a:rPr>
              <a:t>35 </a:t>
            </a:r>
            <a:r>
              <a:rPr lang="es-ES_tradnl" sz="2400" b="1" dirty="0" err="1">
                <a:solidFill>
                  <a:schemeClr val="tx1"/>
                </a:solidFill>
              </a:rPr>
              <a:t>рублей</a:t>
            </a:r>
            <a:r>
              <a:rPr lang="es-ES_tradnl" sz="2400" b="1" dirty="0">
                <a:solidFill>
                  <a:schemeClr val="tx1"/>
                </a:solidFill>
              </a:rPr>
              <a:t> / </a:t>
            </a:r>
            <a:r>
              <a:rPr lang="es-ES_tradnl" sz="2400" b="1" dirty="0" err="1">
                <a:solidFill>
                  <a:schemeClr val="tx1"/>
                </a:solidFill>
              </a:rPr>
              <a:t>литр</a:t>
            </a:r>
            <a:endParaRPr lang="es-ES_tradnl" sz="2400" dirty="0">
              <a:solidFill>
                <a:schemeClr val="tx1"/>
              </a:solidFill>
            </a:endParaRPr>
          </a:p>
        </p:txBody>
      </p:sp>
    </p:spTree>
    <p:custDataLst>
      <p:tags r:id="rId1"/>
    </p:custDataLst>
    <p:extLst>
      <p:ext uri="{BB962C8B-B14F-4D97-AF65-F5344CB8AC3E}">
        <p14:creationId xmlns:p14="http://schemas.microsoft.com/office/powerpoint/2010/main" val="2487974650"/>
      </p:ext>
    </p:extLst>
  </p:cSld>
  <p:clrMapOvr>
    <a:masterClrMapping/>
  </p:clrMapOvr>
  <mc:AlternateContent xmlns:mc="http://schemas.openxmlformats.org/markup-compatibility/2006" xmlns:p14="http://schemas.microsoft.com/office/powerpoint/2010/main">
    <mc:Choice Requires="p14">
      <p:transition spd="slow" p14:dur="1100" advTm="44587">
        <p:blinds dir="vert"/>
      </p:transition>
    </mc:Choice>
    <mc:Fallback xmlns="">
      <p:transition spd="slow" advTm="44587">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20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strips(downRight)">
                                      <p:cBhvr>
                                        <p:cTn id="12" dur="2000"/>
                                        <p:tgtEl>
                                          <p:spTgt spid="5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circle(out)">
                                      <p:cBhvr>
                                        <p:cTn id="17" dur="20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barn(outVertical)">
                                      <p:cBhvr>
                                        <p:cTn id="22" dur="20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dissolve">
                                      <p:cBhvr>
                                        <p:cTn id="27" dur="20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p:cTn id="32" dur="1000" fill="hold"/>
                                        <p:tgtEl>
                                          <p:spTgt spid="50"/>
                                        </p:tgtEl>
                                        <p:attrNameLst>
                                          <p:attrName>ppt_w</p:attrName>
                                        </p:attrNameLst>
                                      </p:cBhvr>
                                      <p:tavLst>
                                        <p:tav tm="0">
                                          <p:val>
                                            <p:strVal val="#ppt_w*0.70"/>
                                          </p:val>
                                        </p:tav>
                                        <p:tav tm="100000">
                                          <p:val>
                                            <p:strVal val="#ppt_w"/>
                                          </p:val>
                                        </p:tav>
                                      </p:tavLst>
                                    </p:anim>
                                    <p:anim calcmode="lin" valueType="num">
                                      <p:cBhvr>
                                        <p:cTn id="33" dur="1000" fill="hold"/>
                                        <p:tgtEl>
                                          <p:spTgt spid="50"/>
                                        </p:tgtEl>
                                        <p:attrNameLst>
                                          <p:attrName>ppt_h</p:attrName>
                                        </p:attrNameLst>
                                      </p:cBhvr>
                                      <p:tavLst>
                                        <p:tav tm="0">
                                          <p:val>
                                            <p:strVal val="#ppt_h"/>
                                          </p:val>
                                        </p:tav>
                                        <p:tav tm="100000">
                                          <p:val>
                                            <p:strVal val="#ppt_h"/>
                                          </p:val>
                                        </p:tav>
                                      </p:tavLst>
                                    </p:anim>
                                    <p:animEffect transition="in" filter="fade">
                                      <p:cBhvr>
                                        <p:cTn id="34" dur="1000"/>
                                        <p:tgtEl>
                                          <p:spTgt spid="50"/>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p:cTn id="39" dur="2000" fill="hold"/>
                                        <p:tgtEl>
                                          <p:spTgt spid="4"/>
                                        </p:tgtEl>
                                        <p:attrNameLst>
                                          <p:attrName>ppt_w</p:attrName>
                                        </p:attrNameLst>
                                      </p:cBhvr>
                                      <p:tavLst>
                                        <p:tav tm="0">
                                          <p:val>
                                            <p:fltVal val="0"/>
                                          </p:val>
                                        </p:tav>
                                        <p:tav tm="100000">
                                          <p:val>
                                            <p:strVal val="#ppt_w"/>
                                          </p:val>
                                        </p:tav>
                                      </p:tavLst>
                                    </p:anim>
                                    <p:anim calcmode="lin" valueType="num">
                                      <p:cBhvr>
                                        <p:cTn id="40" dur="2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14768"/>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09174" y="4079769"/>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09174" y="3071657"/>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09174" y="5087881"/>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09174" y="1919529"/>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09174" y="767401"/>
            <a:ext cx="809410" cy="792088"/>
          </a:xfrm>
          <a:prstGeom prst="rect">
            <a:avLst/>
          </a:prstGeom>
          <a:noFill/>
        </p:spPr>
      </p:pic>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2188886" y="1631497"/>
            <a:ext cx="1543050" cy="1619251"/>
          </a:xfrm>
          <a:prstGeom prst="rect">
            <a:avLst/>
          </a:prstGeom>
          <a:noFill/>
        </p:spPr>
      </p:pic>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364749" y="-382495"/>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364749" y="-382495"/>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pic>
        <p:nvPicPr>
          <p:cNvPr id="15" name="Picture 6" descr="http://sr.photos1.fotosearch.com/bthumb/CSP/CSP991/k12274670.jpg"/>
          <p:cNvPicPr>
            <a:picLocks noChangeAspect="1" noChangeArrowheads="1"/>
          </p:cNvPicPr>
          <p:nvPr/>
        </p:nvPicPr>
        <p:blipFill>
          <a:blip r:embed="rId5" cstate="print"/>
          <a:srcRect/>
          <a:stretch>
            <a:fillRect/>
          </a:stretch>
        </p:blipFill>
        <p:spPr bwMode="auto">
          <a:xfrm>
            <a:off x="2188886" y="3071657"/>
            <a:ext cx="1543050" cy="1619251"/>
          </a:xfrm>
          <a:prstGeom prst="rect">
            <a:avLst/>
          </a:prstGeom>
          <a:noFill/>
        </p:spPr>
      </p:pic>
      <p:sp>
        <p:nvSpPr>
          <p:cNvPr id="16" name="Figura a mano libera 15"/>
          <p:cNvSpPr/>
          <p:nvPr/>
        </p:nvSpPr>
        <p:spPr>
          <a:xfrm>
            <a:off x="2142379" y="1362121"/>
            <a:ext cx="1766704" cy="3359928"/>
          </a:xfrm>
          <a:custGeom>
            <a:avLst/>
            <a:gdLst>
              <a:gd name="connsiteX0" fmla="*/ 535675 w 1766704"/>
              <a:gd name="connsiteY0" fmla="*/ 221344 h 3359928"/>
              <a:gd name="connsiteX1" fmla="*/ 352795 w 1766704"/>
              <a:gd name="connsiteY1" fmla="*/ 244204 h 3359928"/>
              <a:gd name="connsiteX2" fmla="*/ 215635 w 1766704"/>
              <a:gd name="connsiteY2" fmla="*/ 358504 h 3359928"/>
              <a:gd name="connsiteX3" fmla="*/ 147055 w 1766704"/>
              <a:gd name="connsiteY3" fmla="*/ 609964 h 3359928"/>
              <a:gd name="connsiteX4" fmla="*/ 169915 w 1766704"/>
              <a:gd name="connsiteY4" fmla="*/ 1455784 h 3359928"/>
              <a:gd name="connsiteX5" fmla="*/ 124195 w 1766704"/>
              <a:gd name="connsiteY5" fmla="*/ 2004424 h 3359928"/>
              <a:gd name="connsiteX6" fmla="*/ 101335 w 1766704"/>
              <a:gd name="connsiteY6" fmla="*/ 2073004 h 3359928"/>
              <a:gd name="connsiteX7" fmla="*/ 169915 w 1766704"/>
              <a:gd name="connsiteY7" fmla="*/ 2804524 h 3359928"/>
              <a:gd name="connsiteX8" fmla="*/ 215635 w 1766704"/>
              <a:gd name="connsiteY8" fmla="*/ 2895964 h 3359928"/>
              <a:gd name="connsiteX9" fmla="*/ 284215 w 1766704"/>
              <a:gd name="connsiteY9" fmla="*/ 2918824 h 3359928"/>
              <a:gd name="connsiteX10" fmla="*/ 307075 w 1766704"/>
              <a:gd name="connsiteY10" fmla="*/ 2987404 h 3359928"/>
              <a:gd name="connsiteX11" fmla="*/ 375655 w 1766704"/>
              <a:gd name="connsiteY11" fmla="*/ 3010264 h 3359928"/>
              <a:gd name="connsiteX12" fmla="*/ 444235 w 1766704"/>
              <a:gd name="connsiteY12" fmla="*/ 3055984 h 3359928"/>
              <a:gd name="connsiteX13" fmla="*/ 535675 w 1766704"/>
              <a:gd name="connsiteY13" fmla="*/ 3124564 h 3359928"/>
              <a:gd name="connsiteX14" fmla="*/ 627115 w 1766704"/>
              <a:gd name="connsiteY14" fmla="*/ 3216004 h 3359928"/>
              <a:gd name="connsiteX15" fmla="*/ 695695 w 1766704"/>
              <a:gd name="connsiteY15" fmla="*/ 3238864 h 3359928"/>
              <a:gd name="connsiteX16" fmla="*/ 787135 w 1766704"/>
              <a:gd name="connsiteY16" fmla="*/ 3307444 h 3359928"/>
              <a:gd name="connsiteX17" fmla="*/ 855715 w 1766704"/>
              <a:gd name="connsiteY17" fmla="*/ 3353164 h 3359928"/>
              <a:gd name="connsiteX18" fmla="*/ 1244335 w 1766704"/>
              <a:gd name="connsiteY18" fmla="*/ 3307444 h 3359928"/>
              <a:gd name="connsiteX19" fmla="*/ 1358635 w 1766704"/>
              <a:gd name="connsiteY19" fmla="*/ 3238864 h 3359928"/>
              <a:gd name="connsiteX20" fmla="*/ 1404355 w 1766704"/>
              <a:gd name="connsiteY20" fmla="*/ 3170284 h 3359928"/>
              <a:gd name="connsiteX21" fmla="*/ 1541515 w 1766704"/>
              <a:gd name="connsiteY21" fmla="*/ 3124564 h 3359928"/>
              <a:gd name="connsiteX22" fmla="*/ 1701535 w 1766704"/>
              <a:gd name="connsiteY22" fmla="*/ 3055984 h 3359928"/>
              <a:gd name="connsiteX23" fmla="*/ 1747255 w 1766704"/>
              <a:gd name="connsiteY23" fmla="*/ 2987404 h 3359928"/>
              <a:gd name="connsiteX24" fmla="*/ 1678675 w 1766704"/>
              <a:gd name="connsiteY24" fmla="*/ 2758804 h 3359928"/>
              <a:gd name="connsiteX25" fmla="*/ 1632955 w 1766704"/>
              <a:gd name="connsiteY25" fmla="*/ 2621644 h 3359928"/>
              <a:gd name="connsiteX26" fmla="*/ 1610095 w 1766704"/>
              <a:gd name="connsiteY26" fmla="*/ 2553064 h 3359928"/>
              <a:gd name="connsiteX27" fmla="*/ 1564375 w 1766704"/>
              <a:gd name="connsiteY27" fmla="*/ 2301604 h 3359928"/>
              <a:gd name="connsiteX28" fmla="*/ 1518655 w 1766704"/>
              <a:gd name="connsiteY28" fmla="*/ 2118724 h 3359928"/>
              <a:gd name="connsiteX29" fmla="*/ 1564375 w 1766704"/>
              <a:gd name="connsiteY29" fmla="*/ 1958704 h 3359928"/>
              <a:gd name="connsiteX30" fmla="*/ 1587235 w 1766704"/>
              <a:gd name="connsiteY30" fmla="*/ 1867264 h 3359928"/>
              <a:gd name="connsiteX31" fmla="*/ 1632955 w 1766704"/>
              <a:gd name="connsiteY31" fmla="*/ 1707244 h 3359928"/>
              <a:gd name="connsiteX32" fmla="*/ 1655815 w 1766704"/>
              <a:gd name="connsiteY32" fmla="*/ 1272904 h 3359928"/>
              <a:gd name="connsiteX33" fmla="*/ 1678675 w 1766704"/>
              <a:gd name="connsiteY33" fmla="*/ 1181464 h 3359928"/>
              <a:gd name="connsiteX34" fmla="*/ 1632955 w 1766704"/>
              <a:gd name="connsiteY34" fmla="*/ 838564 h 3359928"/>
              <a:gd name="connsiteX35" fmla="*/ 1587235 w 1766704"/>
              <a:gd name="connsiteY35" fmla="*/ 747124 h 3359928"/>
              <a:gd name="connsiteX36" fmla="*/ 1518655 w 1766704"/>
              <a:gd name="connsiteY36" fmla="*/ 701404 h 3359928"/>
              <a:gd name="connsiteX37" fmla="*/ 1358635 w 1766704"/>
              <a:gd name="connsiteY37" fmla="*/ 541384 h 3359928"/>
              <a:gd name="connsiteX38" fmla="*/ 1244335 w 1766704"/>
              <a:gd name="connsiteY38" fmla="*/ 404224 h 3359928"/>
              <a:gd name="connsiteX39" fmla="*/ 1152895 w 1766704"/>
              <a:gd name="connsiteY39" fmla="*/ 267064 h 3359928"/>
              <a:gd name="connsiteX40" fmla="*/ 1107175 w 1766704"/>
              <a:gd name="connsiteY40" fmla="*/ 198484 h 3359928"/>
              <a:gd name="connsiteX41" fmla="*/ 992875 w 1766704"/>
              <a:gd name="connsiteY41" fmla="*/ 38464 h 3359928"/>
              <a:gd name="connsiteX42" fmla="*/ 741415 w 1766704"/>
              <a:gd name="connsiteY42" fmla="*/ 84184 h 3359928"/>
              <a:gd name="connsiteX43" fmla="*/ 649975 w 1766704"/>
              <a:gd name="connsiteY43" fmla="*/ 107044 h 3359928"/>
              <a:gd name="connsiteX44" fmla="*/ 604255 w 1766704"/>
              <a:gd name="connsiteY44" fmla="*/ 175624 h 3359928"/>
              <a:gd name="connsiteX45" fmla="*/ 467095 w 1766704"/>
              <a:gd name="connsiteY45" fmla="*/ 244204 h 3359928"/>
              <a:gd name="connsiteX46" fmla="*/ 375655 w 1766704"/>
              <a:gd name="connsiteY46" fmla="*/ 289924 h 335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66704" h="3359928">
                <a:moveTo>
                  <a:pt x="535675" y="221344"/>
                </a:moveTo>
                <a:cubicBezTo>
                  <a:pt x="474715" y="228964"/>
                  <a:pt x="412065" y="228040"/>
                  <a:pt x="352795" y="244204"/>
                </a:cubicBezTo>
                <a:cubicBezTo>
                  <a:pt x="309034" y="256139"/>
                  <a:pt x="242786" y="331353"/>
                  <a:pt x="215635" y="358504"/>
                </a:cubicBezTo>
                <a:cubicBezTo>
                  <a:pt x="164071" y="564761"/>
                  <a:pt x="189786" y="481772"/>
                  <a:pt x="147055" y="609964"/>
                </a:cubicBezTo>
                <a:cubicBezTo>
                  <a:pt x="154675" y="891904"/>
                  <a:pt x="169915" y="1173741"/>
                  <a:pt x="169915" y="1455784"/>
                </a:cubicBezTo>
                <a:cubicBezTo>
                  <a:pt x="169915" y="1713477"/>
                  <a:pt x="179034" y="1812488"/>
                  <a:pt x="124195" y="2004424"/>
                </a:cubicBezTo>
                <a:cubicBezTo>
                  <a:pt x="117575" y="2027593"/>
                  <a:pt x="108955" y="2050144"/>
                  <a:pt x="101335" y="2073004"/>
                </a:cubicBezTo>
                <a:cubicBezTo>
                  <a:pt x="137573" y="3123916"/>
                  <a:pt x="0" y="2507172"/>
                  <a:pt x="169915" y="2804524"/>
                </a:cubicBezTo>
                <a:cubicBezTo>
                  <a:pt x="186822" y="2834112"/>
                  <a:pt x="191538" y="2871867"/>
                  <a:pt x="215635" y="2895964"/>
                </a:cubicBezTo>
                <a:cubicBezTo>
                  <a:pt x="232674" y="2913003"/>
                  <a:pt x="261355" y="2911204"/>
                  <a:pt x="284215" y="2918824"/>
                </a:cubicBezTo>
                <a:cubicBezTo>
                  <a:pt x="291835" y="2941684"/>
                  <a:pt x="290036" y="2970365"/>
                  <a:pt x="307075" y="2987404"/>
                </a:cubicBezTo>
                <a:cubicBezTo>
                  <a:pt x="324114" y="3004443"/>
                  <a:pt x="354102" y="2999488"/>
                  <a:pt x="375655" y="3010264"/>
                </a:cubicBezTo>
                <a:cubicBezTo>
                  <a:pt x="400229" y="3022551"/>
                  <a:pt x="421878" y="3040015"/>
                  <a:pt x="444235" y="3055984"/>
                </a:cubicBezTo>
                <a:cubicBezTo>
                  <a:pt x="475238" y="3078129"/>
                  <a:pt x="507002" y="3099475"/>
                  <a:pt x="535675" y="3124564"/>
                </a:cubicBezTo>
                <a:cubicBezTo>
                  <a:pt x="568115" y="3152949"/>
                  <a:pt x="592039" y="3190950"/>
                  <a:pt x="627115" y="3216004"/>
                </a:cubicBezTo>
                <a:cubicBezTo>
                  <a:pt x="646723" y="3230010"/>
                  <a:pt x="672835" y="3231244"/>
                  <a:pt x="695695" y="3238864"/>
                </a:cubicBezTo>
                <a:cubicBezTo>
                  <a:pt x="726175" y="3261724"/>
                  <a:pt x="756132" y="3285299"/>
                  <a:pt x="787135" y="3307444"/>
                </a:cubicBezTo>
                <a:cubicBezTo>
                  <a:pt x="809492" y="3323413"/>
                  <a:pt x="828311" y="3351207"/>
                  <a:pt x="855715" y="3353164"/>
                </a:cubicBezTo>
                <a:cubicBezTo>
                  <a:pt x="950412" y="3359928"/>
                  <a:pt x="1135906" y="3325516"/>
                  <a:pt x="1244335" y="3307444"/>
                </a:cubicBezTo>
                <a:cubicBezTo>
                  <a:pt x="1282435" y="3284584"/>
                  <a:pt x="1324900" y="3267780"/>
                  <a:pt x="1358635" y="3238864"/>
                </a:cubicBezTo>
                <a:cubicBezTo>
                  <a:pt x="1379495" y="3220984"/>
                  <a:pt x="1381057" y="3184845"/>
                  <a:pt x="1404355" y="3170284"/>
                </a:cubicBezTo>
                <a:cubicBezTo>
                  <a:pt x="1445223" y="3144742"/>
                  <a:pt x="1501416" y="3151297"/>
                  <a:pt x="1541515" y="3124564"/>
                </a:cubicBezTo>
                <a:cubicBezTo>
                  <a:pt x="1636236" y="3061416"/>
                  <a:pt x="1583441" y="3085507"/>
                  <a:pt x="1701535" y="3055984"/>
                </a:cubicBezTo>
                <a:cubicBezTo>
                  <a:pt x="1716775" y="3033124"/>
                  <a:pt x="1744521" y="3014742"/>
                  <a:pt x="1747255" y="2987404"/>
                </a:cubicBezTo>
                <a:cubicBezTo>
                  <a:pt x="1766704" y="2792914"/>
                  <a:pt x="1730728" y="2875924"/>
                  <a:pt x="1678675" y="2758804"/>
                </a:cubicBezTo>
                <a:cubicBezTo>
                  <a:pt x="1659102" y="2714765"/>
                  <a:pt x="1648195" y="2667364"/>
                  <a:pt x="1632955" y="2621644"/>
                </a:cubicBezTo>
                <a:lnTo>
                  <a:pt x="1610095" y="2553064"/>
                </a:lnTo>
                <a:cubicBezTo>
                  <a:pt x="1567660" y="2213582"/>
                  <a:pt x="1613168" y="2480512"/>
                  <a:pt x="1564375" y="2301604"/>
                </a:cubicBezTo>
                <a:cubicBezTo>
                  <a:pt x="1547842" y="2240982"/>
                  <a:pt x="1518655" y="2118724"/>
                  <a:pt x="1518655" y="2118724"/>
                </a:cubicBezTo>
                <a:cubicBezTo>
                  <a:pt x="1533895" y="2065384"/>
                  <a:pt x="1549779" y="2012224"/>
                  <a:pt x="1564375" y="1958704"/>
                </a:cubicBezTo>
                <a:cubicBezTo>
                  <a:pt x="1572642" y="1928393"/>
                  <a:pt x="1578604" y="1897473"/>
                  <a:pt x="1587235" y="1867264"/>
                </a:cubicBezTo>
                <a:cubicBezTo>
                  <a:pt x="1652826" y="1637697"/>
                  <a:pt x="1561491" y="1993100"/>
                  <a:pt x="1632955" y="1707244"/>
                </a:cubicBezTo>
                <a:cubicBezTo>
                  <a:pt x="1640575" y="1562464"/>
                  <a:pt x="1643255" y="1417339"/>
                  <a:pt x="1655815" y="1272904"/>
                </a:cubicBezTo>
                <a:cubicBezTo>
                  <a:pt x="1658537" y="1241604"/>
                  <a:pt x="1678675" y="1212882"/>
                  <a:pt x="1678675" y="1181464"/>
                </a:cubicBezTo>
                <a:cubicBezTo>
                  <a:pt x="1678675" y="1072832"/>
                  <a:pt x="1678302" y="944374"/>
                  <a:pt x="1632955" y="838564"/>
                </a:cubicBezTo>
                <a:cubicBezTo>
                  <a:pt x="1619531" y="807242"/>
                  <a:pt x="1609051" y="773303"/>
                  <a:pt x="1587235" y="747124"/>
                </a:cubicBezTo>
                <a:cubicBezTo>
                  <a:pt x="1569646" y="726018"/>
                  <a:pt x="1539076" y="719783"/>
                  <a:pt x="1518655" y="701404"/>
                </a:cubicBezTo>
                <a:cubicBezTo>
                  <a:pt x="1462585" y="650941"/>
                  <a:pt x="1400478" y="604149"/>
                  <a:pt x="1358635" y="541384"/>
                </a:cubicBezTo>
                <a:cubicBezTo>
                  <a:pt x="1294982" y="445905"/>
                  <a:pt x="1332342" y="492231"/>
                  <a:pt x="1244335" y="404224"/>
                </a:cubicBezTo>
                <a:cubicBezTo>
                  <a:pt x="1204161" y="283702"/>
                  <a:pt x="1248027" y="381222"/>
                  <a:pt x="1152895" y="267064"/>
                </a:cubicBezTo>
                <a:cubicBezTo>
                  <a:pt x="1135306" y="245958"/>
                  <a:pt x="1123144" y="220841"/>
                  <a:pt x="1107175" y="198484"/>
                </a:cubicBezTo>
                <a:cubicBezTo>
                  <a:pt x="965401" y="0"/>
                  <a:pt x="1100623" y="200086"/>
                  <a:pt x="992875" y="38464"/>
                </a:cubicBezTo>
                <a:cubicBezTo>
                  <a:pt x="893617" y="55007"/>
                  <a:pt x="837265" y="62884"/>
                  <a:pt x="741415" y="84184"/>
                </a:cubicBezTo>
                <a:cubicBezTo>
                  <a:pt x="710745" y="91000"/>
                  <a:pt x="680455" y="99424"/>
                  <a:pt x="649975" y="107044"/>
                </a:cubicBezTo>
                <a:cubicBezTo>
                  <a:pt x="634735" y="129904"/>
                  <a:pt x="623682" y="156197"/>
                  <a:pt x="604255" y="175624"/>
                </a:cubicBezTo>
                <a:cubicBezTo>
                  <a:pt x="538741" y="241138"/>
                  <a:pt x="541465" y="207019"/>
                  <a:pt x="467095" y="244204"/>
                </a:cubicBezTo>
                <a:cubicBezTo>
                  <a:pt x="367201" y="294151"/>
                  <a:pt x="432916" y="289924"/>
                  <a:pt x="375655" y="28992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17" name="Figura a mano libera 16"/>
          <p:cNvSpPr/>
          <p:nvPr/>
        </p:nvSpPr>
        <p:spPr>
          <a:xfrm>
            <a:off x="0" y="554765"/>
            <a:ext cx="1339185" cy="5460551"/>
          </a:xfrm>
          <a:custGeom>
            <a:avLst/>
            <a:gdLst>
              <a:gd name="connsiteX0" fmla="*/ 415757 w 1454555"/>
              <a:gd name="connsiteY0" fmla="*/ 0 h 5460551"/>
              <a:gd name="connsiteX1" fmla="*/ 804377 w 1454555"/>
              <a:gd name="connsiteY1" fmla="*/ 22860 h 5460551"/>
              <a:gd name="connsiteX2" fmla="*/ 872957 w 1454555"/>
              <a:gd name="connsiteY2" fmla="*/ 45720 h 5460551"/>
              <a:gd name="connsiteX3" fmla="*/ 1032977 w 1454555"/>
              <a:gd name="connsiteY3" fmla="*/ 68580 h 5460551"/>
              <a:gd name="connsiteX4" fmla="*/ 1101557 w 1454555"/>
              <a:gd name="connsiteY4" fmla="*/ 91440 h 5460551"/>
              <a:gd name="connsiteX5" fmla="*/ 1215857 w 1454555"/>
              <a:gd name="connsiteY5" fmla="*/ 228600 h 5460551"/>
              <a:gd name="connsiteX6" fmla="*/ 1261577 w 1454555"/>
              <a:gd name="connsiteY6" fmla="*/ 365760 h 5460551"/>
              <a:gd name="connsiteX7" fmla="*/ 1284437 w 1454555"/>
              <a:gd name="connsiteY7" fmla="*/ 434340 h 5460551"/>
              <a:gd name="connsiteX8" fmla="*/ 1307297 w 1454555"/>
              <a:gd name="connsiteY8" fmla="*/ 502920 h 5460551"/>
              <a:gd name="connsiteX9" fmla="*/ 1284437 w 1454555"/>
              <a:gd name="connsiteY9" fmla="*/ 914400 h 5460551"/>
              <a:gd name="connsiteX10" fmla="*/ 1330157 w 1454555"/>
              <a:gd name="connsiteY10" fmla="*/ 1600200 h 5460551"/>
              <a:gd name="connsiteX11" fmla="*/ 1307297 w 1454555"/>
              <a:gd name="connsiteY11" fmla="*/ 2011680 h 5460551"/>
              <a:gd name="connsiteX12" fmla="*/ 1261577 w 1454555"/>
              <a:gd name="connsiteY12" fmla="*/ 2080260 h 5460551"/>
              <a:gd name="connsiteX13" fmla="*/ 1192997 w 1454555"/>
              <a:gd name="connsiteY13" fmla="*/ 2240280 h 5460551"/>
              <a:gd name="connsiteX14" fmla="*/ 1215857 w 1454555"/>
              <a:gd name="connsiteY14" fmla="*/ 2720340 h 5460551"/>
              <a:gd name="connsiteX15" fmla="*/ 1238717 w 1454555"/>
              <a:gd name="connsiteY15" fmla="*/ 2788920 h 5460551"/>
              <a:gd name="connsiteX16" fmla="*/ 1307297 w 1454555"/>
              <a:gd name="connsiteY16" fmla="*/ 2834640 h 5460551"/>
              <a:gd name="connsiteX17" fmla="*/ 1330157 w 1454555"/>
              <a:gd name="connsiteY17" fmla="*/ 3977640 h 5460551"/>
              <a:gd name="connsiteX18" fmla="*/ 1284437 w 1454555"/>
              <a:gd name="connsiteY18" fmla="*/ 4160520 h 5460551"/>
              <a:gd name="connsiteX19" fmla="*/ 1330157 w 1454555"/>
              <a:gd name="connsiteY19" fmla="*/ 4983480 h 5460551"/>
              <a:gd name="connsiteX20" fmla="*/ 1398737 w 1454555"/>
              <a:gd name="connsiteY20" fmla="*/ 5143500 h 5460551"/>
              <a:gd name="connsiteX21" fmla="*/ 1375877 w 1454555"/>
              <a:gd name="connsiteY21" fmla="*/ 5280660 h 5460551"/>
              <a:gd name="connsiteX22" fmla="*/ 1147277 w 1454555"/>
              <a:gd name="connsiteY22" fmla="*/ 5394960 h 5460551"/>
              <a:gd name="connsiteX23" fmla="*/ 987257 w 1454555"/>
              <a:gd name="connsiteY23" fmla="*/ 5440680 h 5460551"/>
              <a:gd name="connsiteX24" fmla="*/ 621497 w 1454555"/>
              <a:gd name="connsiteY24" fmla="*/ 5417820 h 5460551"/>
              <a:gd name="connsiteX25" fmla="*/ 461477 w 1454555"/>
              <a:gd name="connsiteY25" fmla="*/ 5349240 h 5460551"/>
              <a:gd name="connsiteX26" fmla="*/ 392897 w 1454555"/>
              <a:gd name="connsiteY26" fmla="*/ 5326380 h 5460551"/>
              <a:gd name="connsiteX27" fmla="*/ 347177 w 1454555"/>
              <a:gd name="connsiteY27" fmla="*/ 5257800 h 5460551"/>
              <a:gd name="connsiteX28" fmla="*/ 301457 w 1454555"/>
              <a:gd name="connsiteY28" fmla="*/ 4914900 h 5460551"/>
              <a:gd name="connsiteX29" fmla="*/ 255737 w 1454555"/>
              <a:gd name="connsiteY29" fmla="*/ 4777740 h 5460551"/>
              <a:gd name="connsiteX30" fmla="*/ 210017 w 1454555"/>
              <a:gd name="connsiteY30" fmla="*/ 4617720 h 5460551"/>
              <a:gd name="connsiteX31" fmla="*/ 187157 w 1454555"/>
              <a:gd name="connsiteY31" fmla="*/ 4457700 h 5460551"/>
              <a:gd name="connsiteX32" fmla="*/ 141437 w 1454555"/>
              <a:gd name="connsiteY32" fmla="*/ 4366260 h 5460551"/>
              <a:gd name="connsiteX33" fmla="*/ 95717 w 1454555"/>
              <a:gd name="connsiteY33" fmla="*/ 4137660 h 5460551"/>
              <a:gd name="connsiteX34" fmla="*/ 118577 w 1454555"/>
              <a:gd name="connsiteY34" fmla="*/ 3817620 h 5460551"/>
              <a:gd name="connsiteX35" fmla="*/ 141437 w 1454555"/>
              <a:gd name="connsiteY35" fmla="*/ 3657600 h 5460551"/>
              <a:gd name="connsiteX36" fmla="*/ 164297 w 1454555"/>
              <a:gd name="connsiteY36" fmla="*/ 3451860 h 5460551"/>
              <a:gd name="connsiteX37" fmla="*/ 118577 w 1454555"/>
              <a:gd name="connsiteY37" fmla="*/ 2377440 h 5460551"/>
              <a:gd name="connsiteX38" fmla="*/ 95717 w 1454555"/>
              <a:gd name="connsiteY38" fmla="*/ 2240280 h 5460551"/>
              <a:gd name="connsiteX39" fmla="*/ 72857 w 1454555"/>
              <a:gd name="connsiteY39" fmla="*/ 2080260 h 5460551"/>
              <a:gd name="connsiteX40" fmla="*/ 27137 w 1454555"/>
              <a:gd name="connsiteY40" fmla="*/ 1943100 h 5460551"/>
              <a:gd name="connsiteX41" fmla="*/ 49997 w 1454555"/>
              <a:gd name="connsiteY41" fmla="*/ 457200 h 5460551"/>
              <a:gd name="connsiteX42" fmla="*/ 187157 w 1454555"/>
              <a:gd name="connsiteY42" fmla="*/ 365760 h 5460551"/>
              <a:gd name="connsiteX43" fmla="*/ 278597 w 1454555"/>
              <a:gd name="connsiteY43" fmla="*/ 228600 h 5460551"/>
              <a:gd name="connsiteX44" fmla="*/ 301457 w 1454555"/>
              <a:gd name="connsiteY44" fmla="*/ 137160 h 5460551"/>
              <a:gd name="connsiteX45" fmla="*/ 370037 w 1454555"/>
              <a:gd name="connsiteY45" fmla="*/ 114300 h 5460551"/>
              <a:gd name="connsiteX46" fmla="*/ 392897 w 1454555"/>
              <a:gd name="connsiteY46" fmla="*/ 91440 h 546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454555" h="5460551">
                <a:moveTo>
                  <a:pt x="415757" y="0"/>
                </a:moveTo>
                <a:cubicBezTo>
                  <a:pt x="545297" y="7620"/>
                  <a:pt x="675257" y="9948"/>
                  <a:pt x="804377" y="22860"/>
                </a:cubicBezTo>
                <a:cubicBezTo>
                  <a:pt x="828354" y="25258"/>
                  <a:pt x="849328" y="40994"/>
                  <a:pt x="872957" y="45720"/>
                </a:cubicBezTo>
                <a:cubicBezTo>
                  <a:pt x="925792" y="56287"/>
                  <a:pt x="979637" y="60960"/>
                  <a:pt x="1032977" y="68580"/>
                </a:cubicBezTo>
                <a:cubicBezTo>
                  <a:pt x="1055837" y="76200"/>
                  <a:pt x="1081507" y="78074"/>
                  <a:pt x="1101557" y="91440"/>
                </a:cubicBezTo>
                <a:cubicBezTo>
                  <a:pt x="1135557" y="114107"/>
                  <a:pt x="1198101" y="188649"/>
                  <a:pt x="1215857" y="228600"/>
                </a:cubicBezTo>
                <a:cubicBezTo>
                  <a:pt x="1235430" y="272639"/>
                  <a:pt x="1246337" y="320040"/>
                  <a:pt x="1261577" y="365760"/>
                </a:cubicBezTo>
                <a:lnTo>
                  <a:pt x="1284437" y="434340"/>
                </a:lnTo>
                <a:lnTo>
                  <a:pt x="1307297" y="502920"/>
                </a:lnTo>
                <a:cubicBezTo>
                  <a:pt x="1299677" y="640080"/>
                  <a:pt x="1281576" y="777058"/>
                  <a:pt x="1284437" y="914400"/>
                </a:cubicBezTo>
                <a:cubicBezTo>
                  <a:pt x="1289209" y="1143458"/>
                  <a:pt x="1330157" y="1600200"/>
                  <a:pt x="1330157" y="1600200"/>
                </a:cubicBezTo>
                <a:cubicBezTo>
                  <a:pt x="1322537" y="1737360"/>
                  <a:pt x="1326724" y="1875689"/>
                  <a:pt x="1307297" y="2011680"/>
                </a:cubicBezTo>
                <a:cubicBezTo>
                  <a:pt x="1303412" y="2038878"/>
                  <a:pt x="1272400" y="2055007"/>
                  <a:pt x="1261577" y="2080260"/>
                </a:cubicBezTo>
                <a:cubicBezTo>
                  <a:pt x="1173007" y="2286924"/>
                  <a:pt x="1307780" y="2068106"/>
                  <a:pt x="1192997" y="2240280"/>
                </a:cubicBezTo>
                <a:cubicBezTo>
                  <a:pt x="1200617" y="2400300"/>
                  <a:pt x="1202553" y="2560692"/>
                  <a:pt x="1215857" y="2720340"/>
                </a:cubicBezTo>
                <a:cubicBezTo>
                  <a:pt x="1217858" y="2744353"/>
                  <a:pt x="1223664" y="2770104"/>
                  <a:pt x="1238717" y="2788920"/>
                </a:cubicBezTo>
                <a:cubicBezTo>
                  <a:pt x="1255880" y="2810374"/>
                  <a:pt x="1284437" y="2819400"/>
                  <a:pt x="1307297" y="2834640"/>
                </a:cubicBezTo>
                <a:cubicBezTo>
                  <a:pt x="1454555" y="3276413"/>
                  <a:pt x="1385528" y="3017869"/>
                  <a:pt x="1330157" y="3977640"/>
                </a:cubicBezTo>
                <a:cubicBezTo>
                  <a:pt x="1326538" y="4040372"/>
                  <a:pt x="1284437" y="4160520"/>
                  <a:pt x="1284437" y="4160520"/>
                </a:cubicBezTo>
                <a:cubicBezTo>
                  <a:pt x="1290416" y="4321954"/>
                  <a:pt x="1291075" y="4748988"/>
                  <a:pt x="1330157" y="4983480"/>
                </a:cubicBezTo>
                <a:cubicBezTo>
                  <a:pt x="1338566" y="5033934"/>
                  <a:pt x="1377917" y="5101861"/>
                  <a:pt x="1398737" y="5143500"/>
                </a:cubicBezTo>
                <a:cubicBezTo>
                  <a:pt x="1391117" y="5189220"/>
                  <a:pt x="1402457" y="5242688"/>
                  <a:pt x="1375877" y="5280660"/>
                </a:cubicBezTo>
                <a:cubicBezTo>
                  <a:pt x="1313532" y="5369724"/>
                  <a:pt x="1234301" y="5370096"/>
                  <a:pt x="1147277" y="5394960"/>
                </a:cubicBezTo>
                <a:cubicBezTo>
                  <a:pt x="917710" y="5460551"/>
                  <a:pt x="1273113" y="5369216"/>
                  <a:pt x="987257" y="5440680"/>
                </a:cubicBezTo>
                <a:cubicBezTo>
                  <a:pt x="865337" y="5433060"/>
                  <a:pt x="742984" y="5430608"/>
                  <a:pt x="621497" y="5417820"/>
                </a:cubicBezTo>
                <a:cubicBezTo>
                  <a:pt x="574120" y="5412833"/>
                  <a:pt x="498764" y="5365220"/>
                  <a:pt x="461477" y="5349240"/>
                </a:cubicBezTo>
                <a:cubicBezTo>
                  <a:pt x="439329" y="5339748"/>
                  <a:pt x="415757" y="5334000"/>
                  <a:pt x="392897" y="5326380"/>
                </a:cubicBezTo>
                <a:cubicBezTo>
                  <a:pt x="377657" y="5303520"/>
                  <a:pt x="359464" y="5282374"/>
                  <a:pt x="347177" y="5257800"/>
                </a:cubicBezTo>
                <a:cubicBezTo>
                  <a:pt x="298477" y="5160399"/>
                  <a:pt x="314225" y="4991509"/>
                  <a:pt x="301457" y="4914900"/>
                </a:cubicBezTo>
                <a:cubicBezTo>
                  <a:pt x="293534" y="4867363"/>
                  <a:pt x="269910" y="4823802"/>
                  <a:pt x="255737" y="4777740"/>
                </a:cubicBezTo>
                <a:cubicBezTo>
                  <a:pt x="239423" y="4724719"/>
                  <a:pt x="221641" y="4671963"/>
                  <a:pt x="210017" y="4617720"/>
                </a:cubicBezTo>
                <a:cubicBezTo>
                  <a:pt x="198727" y="4565035"/>
                  <a:pt x="201334" y="4509683"/>
                  <a:pt x="187157" y="4457700"/>
                </a:cubicBezTo>
                <a:cubicBezTo>
                  <a:pt x="178191" y="4424823"/>
                  <a:pt x="153402" y="4398168"/>
                  <a:pt x="141437" y="4366260"/>
                </a:cubicBezTo>
                <a:cubicBezTo>
                  <a:pt x="120976" y="4311697"/>
                  <a:pt x="103618" y="4185067"/>
                  <a:pt x="95717" y="4137660"/>
                </a:cubicBezTo>
                <a:cubicBezTo>
                  <a:pt x="103337" y="4030980"/>
                  <a:pt x="108437" y="3924090"/>
                  <a:pt x="118577" y="3817620"/>
                </a:cubicBezTo>
                <a:cubicBezTo>
                  <a:pt x="123685" y="3763981"/>
                  <a:pt x="134754" y="3711065"/>
                  <a:pt x="141437" y="3657600"/>
                </a:cubicBezTo>
                <a:cubicBezTo>
                  <a:pt x="149996" y="3589131"/>
                  <a:pt x="156677" y="3520440"/>
                  <a:pt x="164297" y="3451860"/>
                </a:cubicBezTo>
                <a:cubicBezTo>
                  <a:pt x="156132" y="3206898"/>
                  <a:pt x="144079" y="2670713"/>
                  <a:pt x="118577" y="2377440"/>
                </a:cubicBezTo>
                <a:cubicBezTo>
                  <a:pt x="114562" y="2331264"/>
                  <a:pt x="102765" y="2286092"/>
                  <a:pt x="95717" y="2240280"/>
                </a:cubicBezTo>
                <a:cubicBezTo>
                  <a:pt x="87524" y="2187025"/>
                  <a:pt x="84973" y="2132762"/>
                  <a:pt x="72857" y="2080260"/>
                </a:cubicBezTo>
                <a:cubicBezTo>
                  <a:pt x="62020" y="2033301"/>
                  <a:pt x="27137" y="1943100"/>
                  <a:pt x="27137" y="1943100"/>
                </a:cubicBezTo>
                <a:cubicBezTo>
                  <a:pt x="34757" y="1447800"/>
                  <a:pt x="0" y="950029"/>
                  <a:pt x="49997" y="457200"/>
                </a:cubicBezTo>
                <a:cubicBezTo>
                  <a:pt x="55543" y="402532"/>
                  <a:pt x="187157" y="365760"/>
                  <a:pt x="187157" y="365760"/>
                </a:cubicBezTo>
                <a:cubicBezTo>
                  <a:pt x="217637" y="320040"/>
                  <a:pt x="265270" y="281908"/>
                  <a:pt x="278597" y="228600"/>
                </a:cubicBezTo>
                <a:cubicBezTo>
                  <a:pt x="286217" y="198120"/>
                  <a:pt x="281830" y="161693"/>
                  <a:pt x="301457" y="137160"/>
                </a:cubicBezTo>
                <a:cubicBezTo>
                  <a:pt x="316510" y="118344"/>
                  <a:pt x="348484" y="125076"/>
                  <a:pt x="370037" y="114300"/>
                </a:cubicBezTo>
                <a:cubicBezTo>
                  <a:pt x="379676" y="109481"/>
                  <a:pt x="385277" y="99060"/>
                  <a:pt x="392897" y="9144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22" name="Picture 6" descr="http://sr.photos1.fotosearch.com/bthumb/CSP/CSP991/k12274670.jpg"/>
          <p:cNvPicPr>
            <a:picLocks noChangeAspect="1" noChangeArrowheads="1"/>
          </p:cNvPicPr>
          <p:nvPr/>
        </p:nvPicPr>
        <p:blipFill>
          <a:blip r:embed="rId5" cstate="print"/>
          <a:srcRect/>
          <a:stretch>
            <a:fillRect/>
          </a:stretch>
        </p:blipFill>
        <p:spPr bwMode="auto">
          <a:xfrm>
            <a:off x="2476918" y="74706"/>
            <a:ext cx="3600400" cy="1340768"/>
          </a:xfrm>
          <a:prstGeom prst="rect">
            <a:avLst/>
          </a:prstGeom>
          <a:noFill/>
        </p:spPr>
      </p:pic>
      <p:grpSp>
        <p:nvGrpSpPr>
          <p:cNvPr id="23" name="Gruppo 22"/>
          <p:cNvGrpSpPr/>
          <p:nvPr/>
        </p:nvGrpSpPr>
        <p:grpSpPr>
          <a:xfrm>
            <a:off x="977050" y="878801"/>
            <a:ext cx="1656210" cy="2624904"/>
            <a:chOff x="767876" y="980728"/>
            <a:chExt cx="1656210" cy="1368152"/>
          </a:xfrm>
        </p:grpSpPr>
        <p:cxnSp>
          <p:nvCxnSpPr>
            <p:cNvPr id="25" name="Connettore 2 24"/>
            <p:cNvCxnSpPr/>
            <p:nvPr/>
          </p:nvCxnSpPr>
          <p:spPr>
            <a:xfrm flipH="1">
              <a:off x="1187624" y="980728"/>
              <a:ext cx="1224136" cy="136815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CasellaDiTesto 25"/>
            <p:cNvSpPr txBox="1"/>
            <p:nvPr/>
          </p:nvSpPr>
          <p:spPr>
            <a:xfrm>
              <a:off x="767876" y="1099119"/>
              <a:ext cx="1656210" cy="336881"/>
            </a:xfrm>
            <a:prstGeom prst="rect">
              <a:avLst/>
            </a:prstGeom>
            <a:noFill/>
          </p:spPr>
          <p:txBody>
            <a:bodyPr wrap="square" rtlCol="0">
              <a:spAutoFit/>
            </a:bodyPr>
            <a:lstStyle/>
            <a:p>
              <a:pPr algn="ctr"/>
              <a:r>
                <a:rPr lang="es-ES_tradnl" b="1" i="1" dirty="0">
                  <a:solidFill>
                    <a:srgbClr val="000000"/>
                  </a:solidFill>
                </a:rPr>
                <a:t>50</a:t>
              </a:r>
              <a:r>
                <a:rPr lang="es-ES_tradnl" b="1" i="1" dirty="0">
                  <a:solidFill>
                    <a:srgbClr val="C00000"/>
                  </a:solidFill>
                </a:rPr>
                <a:t> </a:t>
              </a:r>
              <a:r>
                <a:rPr lang="es-ES_tradnl" b="1" dirty="0" err="1"/>
                <a:t>рублей</a:t>
              </a:r>
              <a:r>
                <a:rPr lang="es-ES_tradnl" b="1" dirty="0"/>
                <a:t> / </a:t>
              </a:r>
              <a:r>
                <a:rPr lang="es-ES_tradnl" b="1" dirty="0" err="1"/>
                <a:t>литр</a:t>
              </a:r>
              <a:r>
                <a:rPr lang="es-ES_tradnl" b="1" dirty="0"/>
                <a:t> </a:t>
              </a:r>
              <a:endParaRPr lang="it-IT" b="1" dirty="0"/>
            </a:p>
          </p:txBody>
        </p:sp>
      </p:grpSp>
      <p:sp>
        <p:nvSpPr>
          <p:cNvPr id="27" name="CasellaDiTesto 26"/>
          <p:cNvSpPr txBox="1"/>
          <p:nvPr/>
        </p:nvSpPr>
        <p:spPr>
          <a:xfrm>
            <a:off x="2260894" y="1343465"/>
            <a:ext cx="1152128" cy="3170099"/>
          </a:xfrm>
          <a:prstGeom prst="rect">
            <a:avLst/>
          </a:prstGeom>
          <a:noFill/>
        </p:spPr>
        <p:txBody>
          <a:bodyPr wrap="square" rtlCol="0">
            <a:spAutoFit/>
          </a:bodyPr>
          <a:lstStyle/>
          <a:p>
            <a:r>
              <a:rPr lang="it-IT" sz="20000" dirty="0">
                <a:solidFill>
                  <a:srgbClr val="FF0000"/>
                </a:solidFill>
              </a:rPr>
              <a:t>X</a:t>
            </a:r>
          </a:p>
        </p:txBody>
      </p:sp>
      <p:sp>
        <p:nvSpPr>
          <p:cNvPr id="30" name="CasellaDiTesto 29"/>
          <p:cNvSpPr txBox="1"/>
          <p:nvPr/>
        </p:nvSpPr>
        <p:spPr>
          <a:xfrm>
            <a:off x="4999856" y="1501997"/>
            <a:ext cx="3816424" cy="1200328"/>
          </a:xfrm>
          <a:prstGeom prst="rect">
            <a:avLst/>
          </a:prstGeom>
          <a:solidFill>
            <a:srgbClr val="E8E7E5"/>
          </a:solidFill>
        </p:spPr>
        <p:txBody>
          <a:bodyPr wrap="square" rtlCol="0">
            <a:spAutoFit/>
          </a:bodyPr>
          <a:lstStyle/>
          <a:p>
            <a:pPr algn="ctr"/>
            <a:r>
              <a:rPr lang="en-US" sz="2400" b="1" dirty="0">
                <a:solidFill>
                  <a:srgbClr val="000000"/>
                </a:solidFill>
              </a:rPr>
              <a:t>After a while, the large foreign company closed its factory and moved </a:t>
            </a:r>
          </a:p>
        </p:txBody>
      </p:sp>
      <p:grpSp>
        <p:nvGrpSpPr>
          <p:cNvPr id="31" name="Gruppo 30"/>
          <p:cNvGrpSpPr/>
          <p:nvPr/>
        </p:nvGrpSpPr>
        <p:grpSpPr>
          <a:xfrm>
            <a:off x="1235034" y="5206970"/>
            <a:ext cx="4355976" cy="1614001"/>
            <a:chOff x="4873001" y="3687206"/>
            <a:chExt cx="4355976" cy="1614001"/>
          </a:xfrm>
          <a:solidFill>
            <a:srgbClr val="E8E7E5"/>
          </a:solidFill>
        </p:grpSpPr>
        <p:sp>
          <p:nvSpPr>
            <p:cNvPr id="32" name="Nastro perforato 31"/>
            <p:cNvSpPr/>
            <p:nvPr/>
          </p:nvSpPr>
          <p:spPr>
            <a:xfrm>
              <a:off x="4873001" y="3687206"/>
              <a:ext cx="4355976" cy="1614001"/>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3" name="CasellaDiTesto 32"/>
            <p:cNvSpPr txBox="1"/>
            <p:nvPr/>
          </p:nvSpPr>
          <p:spPr>
            <a:xfrm>
              <a:off x="5019661" y="4023774"/>
              <a:ext cx="4132910" cy="1200329"/>
            </a:xfrm>
            <a:prstGeom prst="rect">
              <a:avLst/>
            </a:prstGeom>
            <a:grpFill/>
          </p:spPr>
          <p:txBody>
            <a:bodyPr wrap="square" rtlCol="0">
              <a:spAutoFit/>
            </a:bodyPr>
            <a:lstStyle/>
            <a:p>
              <a:pPr algn="ctr"/>
              <a:r>
                <a:rPr lang="en-US" sz="2400" b="1" dirty="0">
                  <a:solidFill>
                    <a:srgbClr val="000000"/>
                  </a:solidFill>
                </a:rPr>
                <a:t>And it offered the ranchers to buy milk for</a:t>
              </a:r>
              <a:endParaRPr lang="es-ES_tradnl" sz="2400" b="1" dirty="0">
                <a:solidFill>
                  <a:srgbClr val="000000"/>
                </a:solidFill>
              </a:endParaRPr>
            </a:p>
            <a:p>
              <a:pPr algn="ctr"/>
              <a:r>
                <a:rPr lang="es-ES_tradnl" sz="2400" b="1" i="1" dirty="0">
                  <a:solidFill>
                    <a:srgbClr val="000000"/>
                  </a:solidFill>
                </a:rPr>
                <a:t>50 </a:t>
              </a:r>
              <a:r>
                <a:rPr lang="es-ES_tradnl" sz="2400" b="1" dirty="0" err="1">
                  <a:solidFill>
                    <a:srgbClr val="000000"/>
                  </a:solidFill>
                </a:rPr>
                <a:t>рублей</a:t>
              </a:r>
              <a:r>
                <a:rPr lang="es-ES_tradnl" sz="2400" b="1" dirty="0">
                  <a:solidFill>
                    <a:srgbClr val="000000"/>
                  </a:solidFill>
                </a:rPr>
                <a:t> / </a:t>
              </a:r>
              <a:r>
                <a:rPr lang="es-ES_tradnl" sz="2400" b="1" dirty="0" err="1">
                  <a:solidFill>
                    <a:srgbClr val="000000"/>
                  </a:solidFill>
                </a:rPr>
                <a:t>литр</a:t>
              </a:r>
              <a:r>
                <a:rPr lang="es-ES_tradnl" sz="2400" b="1" dirty="0">
                  <a:solidFill>
                    <a:srgbClr val="000000"/>
                  </a:solidFill>
                </a:rPr>
                <a:t> </a:t>
              </a:r>
            </a:p>
          </p:txBody>
        </p:sp>
      </p:grpSp>
      <p:grpSp>
        <p:nvGrpSpPr>
          <p:cNvPr id="34" name="Gruppo 33"/>
          <p:cNvGrpSpPr/>
          <p:nvPr/>
        </p:nvGrpSpPr>
        <p:grpSpPr>
          <a:xfrm>
            <a:off x="4788024" y="3250271"/>
            <a:ext cx="4355976" cy="1806553"/>
            <a:chOff x="4608512" y="3419604"/>
            <a:chExt cx="4355976" cy="2464472"/>
          </a:xfrm>
          <a:solidFill>
            <a:srgbClr val="E8E7E5"/>
          </a:solidFill>
        </p:grpSpPr>
        <p:sp>
          <p:nvSpPr>
            <p:cNvPr id="35" name="Nastro perforato 34"/>
            <p:cNvSpPr/>
            <p:nvPr/>
          </p:nvSpPr>
          <p:spPr>
            <a:xfrm>
              <a:off x="4608512" y="3419604"/>
              <a:ext cx="4355976" cy="2464472"/>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000000"/>
                </a:solidFill>
              </a:endParaRPr>
            </a:p>
          </p:txBody>
        </p:sp>
        <p:sp>
          <p:nvSpPr>
            <p:cNvPr id="36" name="CasellaDiTesto 35"/>
            <p:cNvSpPr txBox="1"/>
            <p:nvPr/>
          </p:nvSpPr>
          <p:spPr>
            <a:xfrm>
              <a:off x="4824536" y="4159410"/>
              <a:ext cx="3959424" cy="1133633"/>
            </a:xfrm>
            <a:prstGeom prst="rect">
              <a:avLst/>
            </a:prstGeom>
            <a:grpFill/>
          </p:spPr>
          <p:txBody>
            <a:bodyPr wrap="square" rtlCol="0">
              <a:spAutoFit/>
            </a:bodyPr>
            <a:lstStyle/>
            <a:p>
              <a:pPr algn="ctr"/>
              <a:r>
                <a:rPr lang="en-US" sz="2400" b="1" dirty="0">
                  <a:solidFill>
                    <a:srgbClr val="000000"/>
                  </a:solidFill>
                </a:rPr>
                <a:t>The result was that local dairy companies closed!</a:t>
              </a:r>
              <a:endParaRPr lang="es-ES_tradnl" sz="2400" b="1" dirty="0">
                <a:solidFill>
                  <a:srgbClr val="000000"/>
                </a:solidFill>
              </a:endParaRPr>
            </a:p>
          </p:txBody>
        </p:sp>
      </p:grpSp>
    </p:spTree>
    <p:custDataLst>
      <p:tags r:id="rId1"/>
    </p:custDataLst>
    <p:extLst>
      <p:ext uri="{BB962C8B-B14F-4D97-AF65-F5344CB8AC3E}">
        <p14:creationId xmlns:p14="http://schemas.microsoft.com/office/powerpoint/2010/main" val="3048857199"/>
      </p:ext>
    </p:extLst>
  </p:cSld>
  <p:clrMapOvr>
    <a:masterClrMapping/>
  </p:clrMapOvr>
  <mc:AlternateContent xmlns:mc="http://schemas.openxmlformats.org/markup-compatibility/2006" xmlns:p14="http://schemas.microsoft.com/office/powerpoint/2010/main">
    <mc:Choice Requires="p14">
      <p:transition spd="slow" p14:dur="1400" advTm="41547">
        <p14:doors dir="vert"/>
      </p:transition>
    </mc:Choice>
    <mc:Fallback xmlns="">
      <p:transition spd="slow" advTm="41547">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100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770" decel="100000"/>
                                        <p:tgtEl>
                                          <p:spTgt spid="22"/>
                                        </p:tgtEl>
                                      </p:cBhvr>
                                    </p:animEffect>
                                    <p:animScale>
                                      <p:cBhvr>
                                        <p:cTn id="8" dur="770" decel="100000"/>
                                        <p:tgtEl>
                                          <p:spTgt spid="22"/>
                                        </p:tgtEl>
                                      </p:cBhvr>
                                      <p:from x="10000" y="10000"/>
                                      <p:to x="200000" y="450000"/>
                                    </p:animScale>
                                    <p:animScale>
                                      <p:cBhvr>
                                        <p:cTn id="9" dur="1230" accel="100000" fill="hold">
                                          <p:stCondLst>
                                            <p:cond delay="770"/>
                                          </p:stCondLst>
                                        </p:cTn>
                                        <p:tgtEl>
                                          <p:spTgt spid="22"/>
                                        </p:tgtEl>
                                      </p:cBhvr>
                                      <p:from x="200000" y="450000"/>
                                      <p:to x="100000" y="100000"/>
                                    </p:animScale>
                                    <p:set>
                                      <p:cBhvr>
                                        <p:cTn id="10" dur="770" fill="hold"/>
                                        <p:tgtEl>
                                          <p:spTgt spid="22"/>
                                        </p:tgtEl>
                                        <p:attrNameLst>
                                          <p:attrName>ppt_x</p:attrName>
                                        </p:attrNameLst>
                                      </p:cBhvr>
                                      <p:to>
                                        <p:strVal val="(0.5)"/>
                                      </p:to>
                                    </p:set>
                                    <p:anim from="(0.5)" to="(#ppt_x)" calcmode="lin" valueType="num">
                                      <p:cBhvr>
                                        <p:cTn id="11" dur="1230" accel="100000" fill="hold">
                                          <p:stCondLst>
                                            <p:cond delay="770"/>
                                          </p:stCondLst>
                                        </p:cTn>
                                        <p:tgtEl>
                                          <p:spTgt spid="22"/>
                                        </p:tgtEl>
                                        <p:attrNameLst>
                                          <p:attrName>ppt_x</p:attrName>
                                        </p:attrNameLst>
                                      </p:cBhvr>
                                    </p:anim>
                                    <p:set>
                                      <p:cBhvr>
                                        <p:cTn id="12" dur="770" fill="hold"/>
                                        <p:tgtEl>
                                          <p:spTgt spid="22"/>
                                        </p:tgtEl>
                                        <p:attrNameLst>
                                          <p:attrName>ppt_y</p:attrName>
                                        </p:attrNameLst>
                                      </p:cBhvr>
                                      <p:to>
                                        <p:strVal val="(#ppt_y+0.4)"/>
                                      </p:to>
                                    </p:set>
                                    <p:anim from="(#ppt_y+0.4)" to="(#ppt_y)" calcmode="lin" valueType="num">
                                      <p:cBhvr>
                                        <p:cTn id="13" dur="1230" accel="100000" fill="hold">
                                          <p:stCondLst>
                                            <p:cond delay="770"/>
                                          </p:stCondLst>
                                        </p:cTn>
                                        <p:tgtEl>
                                          <p:spTgt spid="22"/>
                                        </p:tgtEl>
                                        <p:attrNameLst>
                                          <p:attrName>ppt_y</p:attrName>
                                        </p:attrNameLst>
                                      </p:cBhvr>
                                    </p:anim>
                                  </p:childTnLst>
                                </p:cTn>
                              </p:par>
                            </p:childTnLst>
                          </p:cTn>
                        </p:par>
                        <p:par>
                          <p:cTn id="14" fill="hold">
                            <p:stCondLst>
                              <p:cond delay="3000"/>
                            </p:stCondLst>
                            <p:childTnLst>
                              <p:par>
                                <p:cTn id="15" presetID="18" presetClass="entr" presetSubtype="6" fill="hold" nodeType="afterEffect">
                                  <p:stCondLst>
                                    <p:cond delay="1000"/>
                                  </p:stCondLst>
                                  <p:childTnLst>
                                    <p:set>
                                      <p:cBhvr>
                                        <p:cTn id="16" dur="1" fill="hold">
                                          <p:stCondLst>
                                            <p:cond delay="0"/>
                                          </p:stCondLst>
                                        </p:cTn>
                                        <p:tgtEl>
                                          <p:spTgt spid="31"/>
                                        </p:tgtEl>
                                        <p:attrNameLst>
                                          <p:attrName>style.visibility</p:attrName>
                                        </p:attrNameLst>
                                      </p:cBhvr>
                                      <p:to>
                                        <p:strVal val="visible"/>
                                      </p:to>
                                    </p:set>
                                    <p:animEffect transition="in" filter="strips(downRight)">
                                      <p:cBhvr>
                                        <p:cTn id="17" dur="1500"/>
                                        <p:tgtEl>
                                          <p:spTgt spid="31"/>
                                        </p:tgtEl>
                                      </p:cBhvr>
                                    </p:animEffect>
                                  </p:childTnLst>
                                </p:cTn>
                              </p:par>
                            </p:childTnLst>
                          </p:cTn>
                        </p:par>
                        <p:par>
                          <p:cTn id="18" fill="hold">
                            <p:stCondLst>
                              <p:cond delay="5500"/>
                            </p:stCondLst>
                            <p:childTnLst>
                              <p:par>
                                <p:cTn id="19" presetID="7" presetClass="entr" presetSubtype="1" fill="hold"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2000" fill="hold"/>
                                        <p:tgtEl>
                                          <p:spTgt spid="23"/>
                                        </p:tgtEl>
                                        <p:attrNameLst>
                                          <p:attrName>ppt_x</p:attrName>
                                        </p:attrNameLst>
                                      </p:cBhvr>
                                      <p:tavLst>
                                        <p:tav tm="0">
                                          <p:val>
                                            <p:strVal val="#ppt_x"/>
                                          </p:val>
                                        </p:tav>
                                        <p:tav tm="100000">
                                          <p:val>
                                            <p:strVal val="#ppt_x"/>
                                          </p:val>
                                        </p:tav>
                                      </p:tavLst>
                                    </p:anim>
                                    <p:anim calcmode="lin" valueType="num">
                                      <p:cBhvr additive="base">
                                        <p:cTn id="22" dur="2000" fill="hold"/>
                                        <p:tgtEl>
                                          <p:spTgt spid="23"/>
                                        </p:tgtEl>
                                        <p:attrNameLst>
                                          <p:attrName>ppt_y</p:attrName>
                                        </p:attrNameLst>
                                      </p:cBhvr>
                                      <p:tavLst>
                                        <p:tav tm="0">
                                          <p:val>
                                            <p:strVal val="0-#ppt_h/2"/>
                                          </p:val>
                                        </p:tav>
                                        <p:tav tm="100000">
                                          <p:val>
                                            <p:strVal val="#ppt_y"/>
                                          </p:val>
                                        </p:tav>
                                      </p:tavLst>
                                    </p:anim>
                                  </p:childTnLst>
                                </p:cTn>
                              </p:par>
                            </p:childTnLst>
                          </p:cTn>
                        </p:par>
                        <p:par>
                          <p:cTn id="23" fill="hold">
                            <p:stCondLst>
                              <p:cond delay="7500"/>
                            </p:stCondLst>
                            <p:childTnLst>
                              <p:par>
                                <p:cTn id="24" presetID="18" presetClass="entr" presetSubtype="6" fill="hold" nodeType="afterEffect">
                                  <p:stCondLst>
                                    <p:cond delay="3000"/>
                                  </p:stCondLst>
                                  <p:childTnLst>
                                    <p:set>
                                      <p:cBhvr>
                                        <p:cTn id="25" dur="1" fill="hold">
                                          <p:stCondLst>
                                            <p:cond delay="0"/>
                                          </p:stCondLst>
                                        </p:cTn>
                                        <p:tgtEl>
                                          <p:spTgt spid="34"/>
                                        </p:tgtEl>
                                        <p:attrNameLst>
                                          <p:attrName>style.visibility</p:attrName>
                                        </p:attrNameLst>
                                      </p:cBhvr>
                                      <p:to>
                                        <p:strVal val="visible"/>
                                      </p:to>
                                    </p:set>
                                    <p:animEffect transition="in" filter="strips(downRight)">
                                      <p:cBhvr>
                                        <p:cTn id="26" dur="2000"/>
                                        <p:tgtEl>
                                          <p:spTgt spid="34"/>
                                        </p:tgtEl>
                                      </p:cBhvr>
                                    </p:animEffect>
                                  </p:childTnLst>
                                </p:cTn>
                              </p:par>
                            </p:childTnLst>
                          </p:cTn>
                        </p:par>
                        <p:par>
                          <p:cTn id="27" fill="hold">
                            <p:stCondLst>
                              <p:cond delay="12500"/>
                            </p:stCondLst>
                            <p:childTnLst>
                              <p:par>
                                <p:cTn id="28" presetID="55" presetClass="entr" presetSubtype="0" fill="hold" nodeType="afterEffect">
                                  <p:stCondLst>
                                    <p:cond delay="2000"/>
                                  </p:stCondLst>
                                  <p:childTnLst>
                                    <p:set>
                                      <p:cBhvr>
                                        <p:cTn id="29" dur="1" fill="hold">
                                          <p:stCondLst>
                                            <p:cond delay="0"/>
                                          </p:stCondLst>
                                        </p:cTn>
                                        <p:tgtEl>
                                          <p:spTgt spid="27"/>
                                        </p:tgtEl>
                                        <p:attrNameLst>
                                          <p:attrName>style.visibility</p:attrName>
                                        </p:attrNameLst>
                                      </p:cBhvr>
                                      <p:to>
                                        <p:strVal val="visible"/>
                                      </p:to>
                                    </p:set>
                                    <p:anim calcmode="lin" valueType="num">
                                      <p:cBhvr>
                                        <p:cTn id="30" dur="1750" fill="hold"/>
                                        <p:tgtEl>
                                          <p:spTgt spid="27"/>
                                        </p:tgtEl>
                                        <p:attrNameLst>
                                          <p:attrName>ppt_w</p:attrName>
                                        </p:attrNameLst>
                                      </p:cBhvr>
                                      <p:tavLst>
                                        <p:tav tm="0">
                                          <p:val>
                                            <p:strVal val="#ppt_w*0.70"/>
                                          </p:val>
                                        </p:tav>
                                        <p:tav tm="100000">
                                          <p:val>
                                            <p:strVal val="#ppt_w"/>
                                          </p:val>
                                        </p:tav>
                                      </p:tavLst>
                                    </p:anim>
                                    <p:anim calcmode="lin" valueType="num">
                                      <p:cBhvr>
                                        <p:cTn id="31" dur="1750" fill="hold"/>
                                        <p:tgtEl>
                                          <p:spTgt spid="27"/>
                                        </p:tgtEl>
                                        <p:attrNameLst>
                                          <p:attrName>ppt_h</p:attrName>
                                        </p:attrNameLst>
                                      </p:cBhvr>
                                      <p:tavLst>
                                        <p:tav tm="0">
                                          <p:val>
                                            <p:strVal val="#ppt_h"/>
                                          </p:val>
                                        </p:tav>
                                        <p:tav tm="100000">
                                          <p:val>
                                            <p:strVal val="#ppt_h"/>
                                          </p:val>
                                        </p:tav>
                                      </p:tavLst>
                                    </p:anim>
                                    <p:animEffect transition="in" filter="fade">
                                      <p:cBhvr>
                                        <p:cTn id="32" dur="1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16" name="Gruppo 15"/>
          <p:cNvGrpSpPr/>
          <p:nvPr/>
        </p:nvGrpSpPr>
        <p:grpSpPr>
          <a:xfrm>
            <a:off x="298820" y="692696"/>
            <a:ext cx="809410" cy="5112568"/>
            <a:chOff x="298820" y="692696"/>
            <a:chExt cx="809410" cy="5112568"/>
          </a:xfrm>
        </p:grpSpPr>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98820" y="4005064"/>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98820" y="2996952"/>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98820" y="5013176"/>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98820" y="1844824"/>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98820" y="692696"/>
              <a:ext cx="809410" cy="792088"/>
            </a:xfrm>
            <a:prstGeom prst="rect">
              <a:avLst/>
            </a:prstGeom>
            <a:noFill/>
          </p:spPr>
        </p:pic>
      </p:grpSp>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215339"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215339"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grpSp>
        <p:nvGrpSpPr>
          <p:cNvPr id="22" name="Gruppo 30"/>
          <p:cNvGrpSpPr/>
          <p:nvPr/>
        </p:nvGrpSpPr>
        <p:grpSpPr>
          <a:xfrm>
            <a:off x="1134969" y="3200351"/>
            <a:ext cx="1684399" cy="2374523"/>
            <a:chOff x="1043608" y="3068960"/>
            <a:chExt cx="1684399" cy="2374523"/>
          </a:xfrm>
        </p:grpSpPr>
        <p:cxnSp>
          <p:nvCxnSpPr>
            <p:cNvPr id="23" name="Connettore 2 22"/>
            <p:cNvCxnSpPr/>
            <p:nvPr/>
          </p:nvCxnSpPr>
          <p:spPr>
            <a:xfrm>
              <a:off x="1043608" y="3068960"/>
              <a:ext cx="9361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CasellaDiTesto 24"/>
            <p:cNvSpPr txBox="1"/>
            <p:nvPr/>
          </p:nvSpPr>
          <p:spPr>
            <a:xfrm>
              <a:off x="1264480" y="4797152"/>
              <a:ext cx="1463527" cy="646331"/>
            </a:xfrm>
            <a:prstGeom prst="rect">
              <a:avLst/>
            </a:prstGeom>
            <a:solidFill>
              <a:srgbClr val="EEECE1"/>
            </a:solidFill>
          </p:spPr>
          <p:txBody>
            <a:bodyPr wrap="square" rtlCol="0">
              <a:spAutoFit/>
            </a:bodyPr>
            <a:lstStyle/>
            <a:p>
              <a:pPr algn="ctr"/>
              <a:r>
                <a:rPr lang="es-ES_tradnl" b="1" dirty="0"/>
                <a:t>28 </a:t>
              </a:r>
              <a:r>
                <a:rPr lang="es-ES_tradnl" b="1" dirty="0" err="1"/>
                <a:t>рублей</a:t>
              </a:r>
              <a:r>
                <a:rPr lang="es-ES_tradnl" b="1" dirty="0"/>
                <a:t> / </a:t>
              </a:r>
              <a:r>
                <a:rPr lang="es-ES_tradnl" b="1" dirty="0" err="1"/>
                <a:t>литр</a:t>
              </a:r>
              <a:r>
                <a:rPr lang="es-ES_tradnl" b="1" dirty="0"/>
                <a:t> </a:t>
              </a:r>
              <a:endParaRPr lang="it-IT" b="1" dirty="0"/>
            </a:p>
          </p:txBody>
        </p:sp>
      </p:grpSp>
      <p:pic>
        <p:nvPicPr>
          <p:cNvPr id="26" name="Picture 6" descr="http://sr.photos1.fotosearch.com/bthumb/CSP/CSP991/k12274670.jpg"/>
          <p:cNvPicPr>
            <a:picLocks noChangeAspect="1" noChangeArrowheads="1"/>
          </p:cNvPicPr>
          <p:nvPr/>
        </p:nvPicPr>
        <p:blipFill>
          <a:blip r:embed="rId5" cstate="print"/>
          <a:srcRect/>
          <a:stretch>
            <a:fillRect/>
          </a:stretch>
        </p:blipFill>
        <p:spPr bwMode="auto">
          <a:xfrm>
            <a:off x="2327508" y="1"/>
            <a:ext cx="3600400" cy="1340768"/>
          </a:xfrm>
          <a:prstGeom prst="rect">
            <a:avLst/>
          </a:prstGeom>
          <a:noFill/>
        </p:spPr>
      </p:pic>
      <p:sp>
        <p:nvSpPr>
          <p:cNvPr id="27" name="CasellaDiTesto 26"/>
          <p:cNvSpPr txBox="1"/>
          <p:nvPr/>
        </p:nvSpPr>
        <p:spPr>
          <a:xfrm>
            <a:off x="3695660" y="-171400"/>
            <a:ext cx="1152128" cy="1631216"/>
          </a:xfrm>
          <a:prstGeom prst="rect">
            <a:avLst/>
          </a:prstGeom>
          <a:noFill/>
        </p:spPr>
        <p:txBody>
          <a:bodyPr wrap="square" rtlCol="0">
            <a:spAutoFit/>
          </a:bodyPr>
          <a:lstStyle/>
          <a:p>
            <a:r>
              <a:rPr lang="it-IT" sz="10000" dirty="0">
                <a:solidFill>
                  <a:srgbClr val="FF0000"/>
                </a:solidFill>
              </a:rPr>
              <a:t>X</a:t>
            </a:r>
          </a:p>
        </p:txBody>
      </p:sp>
      <p:grpSp>
        <p:nvGrpSpPr>
          <p:cNvPr id="34" name="Gruppo 33"/>
          <p:cNvGrpSpPr/>
          <p:nvPr/>
        </p:nvGrpSpPr>
        <p:grpSpPr>
          <a:xfrm>
            <a:off x="4607496" y="1630131"/>
            <a:ext cx="4355976" cy="1438829"/>
            <a:chOff x="4608512" y="3240360"/>
            <a:chExt cx="4355976" cy="2060848"/>
          </a:xfrm>
          <a:solidFill>
            <a:srgbClr val="E8E7E5"/>
          </a:solidFill>
        </p:grpSpPr>
        <p:sp>
          <p:nvSpPr>
            <p:cNvPr id="35" name="Nastro perforato 34"/>
            <p:cNvSpPr/>
            <p:nvPr/>
          </p:nvSpPr>
          <p:spPr>
            <a:xfrm>
              <a:off x="4608512" y="3240360"/>
              <a:ext cx="4355976" cy="2060848"/>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CasellaDiTesto 35"/>
            <p:cNvSpPr txBox="1"/>
            <p:nvPr/>
          </p:nvSpPr>
          <p:spPr>
            <a:xfrm>
              <a:off x="4766144" y="3697365"/>
              <a:ext cx="3959424" cy="1322494"/>
            </a:xfrm>
            <a:prstGeom prst="rect">
              <a:avLst/>
            </a:prstGeom>
            <a:grpFill/>
          </p:spPr>
          <p:txBody>
            <a:bodyPr wrap="square" rtlCol="0">
              <a:spAutoFit/>
            </a:bodyPr>
            <a:lstStyle/>
            <a:p>
              <a:pPr algn="ctr"/>
              <a:r>
                <a:rPr lang="en-US" b="1" dirty="0"/>
                <a:t>After a while, the </a:t>
              </a:r>
              <a:r>
                <a:rPr lang="en-US" b="1" dirty="0">
                  <a:solidFill>
                    <a:srgbClr val="FF0000"/>
                  </a:solidFill>
                </a:rPr>
                <a:t>large foreign </a:t>
              </a:r>
              <a:r>
                <a:rPr lang="en-US" b="1" dirty="0"/>
                <a:t>company closed </a:t>
              </a:r>
              <a:r>
                <a:rPr lang="en-US" b="1" dirty="0">
                  <a:solidFill>
                    <a:srgbClr val="FF0000"/>
                  </a:solidFill>
                </a:rPr>
                <a:t>its factory </a:t>
              </a:r>
              <a:r>
                <a:rPr lang="en-US" b="1" dirty="0"/>
                <a:t>and </a:t>
              </a:r>
              <a:r>
                <a:rPr lang="en-US" b="1" dirty="0">
                  <a:solidFill>
                    <a:srgbClr val="FF0000"/>
                  </a:solidFill>
                </a:rPr>
                <a:t>moved </a:t>
              </a:r>
              <a:r>
                <a:rPr lang="en-US" b="1" dirty="0"/>
                <a:t>to another country</a:t>
              </a:r>
              <a:endParaRPr lang="es-ES_tradnl" b="1" dirty="0"/>
            </a:p>
          </p:txBody>
        </p:sp>
      </p:grpSp>
      <p:grpSp>
        <p:nvGrpSpPr>
          <p:cNvPr id="37" name="Gruppo 36"/>
          <p:cNvGrpSpPr/>
          <p:nvPr/>
        </p:nvGrpSpPr>
        <p:grpSpPr>
          <a:xfrm>
            <a:off x="4416876" y="3330939"/>
            <a:ext cx="4355976" cy="2066778"/>
            <a:chOff x="4608512" y="3240360"/>
            <a:chExt cx="4355976" cy="2060848"/>
          </a:xfrm>
          <a:solidFill>
            <a:schemeClr val="accent3">
              <a:lumMod val="20000"/>
              <a:lumOff val="80000"/>
            </a:schemeClr>
          </a:solidFill>
        </p:grpSpPr>
        <p:sp>
          <p:nvSpPr>
            <p:cNvPr id="38" name="Nastro perforato 37"/>
            <p:cNvSpPr/>
            <p:nvPr/>
          </p:nvSpPr>
          <p:spPr>
            <a:xfrm>
              <a:off x="4608512" y="3240360"/>
              <a:ext cx="4355976" cy="2060848"/>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9" name="CasellaDiTesto 38"/>
            <p:cNvSpPr txBox="1"/>
            <p:nvPr/>
          </p:nvSpPr>
          <p:spPr>
            <a:xfrm>
              <a:off x="4752529" y="3656720"/>
              <a:ext cx="4132910" cy="1319642"/>
            </a:xfrm>
            <a:prstGeom prst="rect">
              <a:avLst/>
            </a:prstGeom>
            <a:grpFill/>
          </p:spPr>
          <p:txBody>
            <a:bodyPr wrap="square" rtlCol="0">
              <a:spAutoFit/>
            </a:bodyPr>
            <a:lstStyle/>
            <a:p>
              <a:pPr algn="ctr"/>
              <a:r>
                <a:rPr lang="en-US" sz="2000" b="1" dirty="0"/>
                <a:t>The ranchers’ union and the local dairy entrepreneurs’ union decided that it was better to agree to the price of </a:t>
              </a:r>
              <a:r>
                <a:rPr lang="es-ES_tradnl" sz="2000" b="1" dirty="0"/>
                <a:t>28 </a:t>
              </a:r>
              <a:r>
                <a:rPr lang="es-ES_tradnl" sz="2000" b="1" dirty="0" err="1"/>
                <a:t>рублей</a:t>
              </a:r>
              <a:r>
                <a:rPr lang="es-ES_tradnl" sz="2000" b="1" dirty="0"/>
                <a:t> / </a:t>
              </a:r>
              <a:r>
                <a:rPr lang="es-ES_tradnl" sz="2000" b="1" dirty="0" err="1"/>
                <a:t>литр</a:t>
              </a:r>
              <a:r>
                <a:rPr lang="es-ES_tradnl" sz="2000" b="1" dirty="0"/>
                <a:t>  </a:t>
              </a:r>
            </a:p>
          </p:txBody>
        </p:sp>
      </p:grpSp>
      <p:sp>
        <p:nvSpPr>
          <p:cNvPr id="3" name="Figura a mano libera 2"/>
          <p:cNvSpPr/>
          <p:nvPr/>
        </p:nvSpPr>
        <p:spPr>
          <a:xfrm>
            <a:off x="59765" y="313765"/>
            <a:ext cx="4168588" cy="5722470"/>
          </a:xfrm>
          <a:custGeom>
            <a:avLst/>
            <a:gdLst>
              <a:gd name="connsiteX0" fmla="*/ 0 w 4168588"/>
              <a:gd name="connsiteY0" fmla="*/ 597647 h 5722470"/>
              <a:gd name="connsiteX1" fmla="*/ 44823 w 4168588"/>
              <a:gd name="connsiteY1" fmla="*/ 522941 h 5722470"/>
              <a:gd name="connsiteX2" fmla="*/ 74706 w 4168588"/>
              <a:gd name="connsiteY2" fmla="*/ 478117 h 5722470"/>
              <a:gd name="connsiteX3" fmla="*/ 89647 w 4168588"/>
              <a:gd name="connsiteY3" fmla="*/ 418353 h 5722470"/>
              <a:gd name="connsiteX4" fmla="*/ 119529 w 4168588"/>
              <a:gd name="connsiteY4" fmla="*/ 328706 h 5722470"/>
              <a:gd name="connsiteX5" fmla="*/ 164353 w 4168588"/>
              <a:gd name="connsiteY5" fmla="*/ 239059 h 5722470"/>
              <a:gd name="connsiteX6" fmla="*/ 283882 w 4168588"/>
              <a:gd name="connsiteY6" fmla="*/ 149411 h 5722470"/>
              <a:gd name="connsiteX7" fmla="*/ 373529 w 4168588"/>
              <a:gd name="connsiteY7" fmla="*/ 89647 h 5722470"/>
              <a:gd name="connsiteX8" fmla="*/ 478117 w 4168588"/>
              <a:gd name="connsiteY8" fmla="*/ 14941 h 5722470"/>
              <a:gd name="connsiteX9" fmla="*/ 537882 w 4168588"/>
              <a:gd name="connsiteY9" fmla="*/ 0 h 5722470"/>
              <a:gd name="connsiteX10" fmla="*/ 702235 w 4168588"/>
              <a:gd name="connsiteY10" fmla="*/ 14941 h 5722470"/>
              <a:gd name="connsiteX11" fmla="*/ 776941 w 4168588"/>
              <a:gd name="connsiteY11" fmla="*/ 29882 h 5722470"/>
              <a:gd name="connsiteX12" fmla="*/ 896470 w 4168588"/>
              <a:gd name="connsiteY12" fmla="*/ 44823 h 5722470"/>
              <a:gd name="connsiteX13" fmla="*/ 941294 w 4168588"/>
              <a:gd name="connsiteY13" fmla="*/ 74706 h 5722470"/>
              <a:gd name="connsiteX14" fmla="*/ 1120588 w 4168588"/>
              <a:gd name="connsiteY14" fmla="*/ 179294 h 5722470"/>
              <a:gd name="connsiteX15" fmla="*/ 1180353 w 4168588"/>
              <a:gd name="connsiteY15" fmla="*/ 268941 h 5722470"/>
              <a:gd name="connsiteX16" fmla="*/ 1270000 w 4168588"/>
              <a:gd name="connsiteY16" fmla="*/ 343647 h 5722470"/>
              <a:gd name="connsiteX17" fmla="*/ 1359647 w 4168588"/>
              <a:gd name="connsiteY17" fmla="*/ 373529 h 5722470"/>
              <a:gd name="connsiteX18" fmla="*/ 1404470 w 4168588"/>
              <a:gd name="connsiteY18" fmla="*/ 403411 h 5722470"/>
              <a:gd name="connsiteX19" fmla="*/ 1524000 w 4168588"/>
              <a:gd name="connsiteY19" fmla="*/ 508000 h 5722470"/>
              <a:gd name="connsiteX20" fmla="*/ 1598706 w 4168588"/>
              <a:gd name="connsiteY20" fmla="*/ 522941 h 5722470"/>
              <a:gd name="connsiteX21" fmla="*/ 1643529 w 4168588"/>
              <a:gd name="connsiteY21" fmla="*/ 537882 h 5722470"/>
              <a:gd name="connsiteX22" fmla="*/ 1748117 w 4168588"/>
              <a:gd name="connsiteY22" fmla="*/ 567764 h 5722470"/>
              <a:gd name="connsiteX23" fmla="*/ 1792941 w 4168588"/>
              <a:gd name="connsiteY23" fmla="*/ 582706 h 5722470"/>
              <a:gd name="connsiteX24" fmla="*/ 1852706 w 4168588"/>
              <a:gd name="connsiteY24" fmla="*/ 612588 h 5722470"/>
              <a:gd name="connsiteX25" fmla="*/ 1942353 w 4168588"/>
              <a:gd name="connsiteY25" fmla="*/ 672353 h 5722470"/>
              <a:gd name="connsiteX26" fmla="*/ 2241176 w 4168588"/>
              <a:gd name="connsiteY26" fmla="*/ 717176 h 5722470"/>
              <a:gd name="connsiteX27" fmla="*/ 2345764 w 4168588"/>
              <a:gd name="connsiteY27" fmla="*/ 762000 h 5722470"/>
              <a:gd name="connsiteX28" fmla="*/ 2390588 w 4168588"/>
              <a:gd name="connsiteY28" fmla="*/ 821764 h 5722470"/>
              <a:gd name="connsiteX29" fmla="*/ 2420470 w 4168588"/>
              <a:gd name="connsiteY29" fmla="*/ 851647 h 5722470"/>
              <a:gd name="connsiteX30" fmla="*/ 2794000 w 4168588"/>
              <a:gd name="connsiteY30" fmla="*/ 866588 h 5722470"/>
              <a:gd name="connsiteX31" fmla="*/ 2838823 w 4168588"/>
              <a:gd name="connsiteY31" fmla="*/ 881529 h 5722470"/>
              <a:gd name="connsiteX32" fmla="*/ 2868706 w 4168588"/>
              <a:gd name="connsiteY32" fmla="*/ 911411 h 5722470"/>
              <a:gd name="connsiteX33" fmla="*/ 2958353 w 4168588"/>
              <a:gd name="connsiteY33" fmla="*/ 956235 h 5722470"/>
              <a:gd name="connsiteX34" fmla="*/ 3302000 w 4168588"/>
              <a:gd name="connsiteY34" fmla="*/ 971176 h 5722470"/>
              <a:gd name="connsiteX35" fmla="*/ 3421529 w 4168588"/>
              <a:gd name="connsiteY35" fmla="*/ 1016000 h 5722470"/>
              <a:gd name="connsiteX36" fmla="*/ 3466353 w 4168588"/>
              <a:gd name="connsiteY36" fmla="*/ 1045882 h 5722470"/>
              <a:gd name="connsiteX37" fmla="*/ 3615764 w 4168588"/>
              <a:gd name="connsiteY37" fmla="*/ 1060823 h 5722470"/>
              <a:gd name="connsiteX38" fmla="*/ 3675529 w 4168588"/>
              <a:gd name="connsiteY38" fmla="*/ 1075764 h 5722470"/>
              <a:gd name="connsiteX39" fmla="*/ 3780117 w 4168588"/>
              <a:gd name="connsiteY39" fmla="*/ 1150470 h 5722470"/>
              <a:gd name="connsiteX40" fmla="*/ 3824941 w 4168588"/>
              <a:gd name="connsiteY40" fmla="*/ 1165411 h 5722470"/>
              <a:gd name="connsiteX41" fmla="*/ 3884706 w 4168588"/>
              <a:gd name="connsiteY41" fmla="*/ 1225176 h 5722470"/>
              <a:gd name="connsiteX42" fmla="*/ 3974353 w 4168588"/>
              <a:gd name="connsiteY42" fmla="*/ 1299882 h 5722470"/>
              <a:gd name="connsiteX43" fmla="*/ 4034117 w 4168588"/>
              <a:gd name="connsiteY43" fmla="*/ 1389529 h 5722470"/>
              <a:gd name="connsiteX44" fmla="*/ 4093882 w 4168588"/>
              <a:gd name="connsiteY44" fmla="*/ 1479176 h 5722470"/>
              <a:gd name="connsiteX45" fmla="*/ 4108823 w 4168588"/>
              <a:gd name="connsiteY45" fmla="*/ 2076823 h 5722470"/>
              <a:gd name="connsiteX46" fmla="*/ 4123764 w 4168588"/>
              <a:gd name="connsiteY46" fmla="*/ 2136588 h 5722470"/>
              <a:gd name="connsiteX47" fmla="*/ 4138706 w 4168588"/>
              <a:gd name="connsiteY47" fmla="*/ 2749176 h 5722470"/>
              <a:gd name="connsiteX48" fmla="*/ 4153647 w 4168588"/>
              <a:gd name="connsiteY48" fmla="*/ 2794000 h 5722470"/>
              <a:gd name="connsiteX49" fmla="*/ 4168588 w 4168588"/>
              <a:gd name="connsiteY49" fmla="*/ 2868706 h 5722470"/>
              <a:gd name="connsiteX50" fmla="*/ 4153647 w 4168588"/>
              <a:gd name="connsiteY50" fmla="*/ 3167529 h 5722470"/>
              <a:gd name="connsiteX51" fmla="*/ 4123764 w 4168588"/>
              <a:gd name="connsiteY51" fmla="*/ 3302000 h 5722470"/>
              <a:gd name="connsiteX52" fmla="*/ 4108823 w 4168588"/>
              <a:gd name="connsiteY52" fmla="*/ 3421529 h 5722470"/>
              <a:gd name="connsiteX53" fmla="*/ 4093882 w 4168588"/>
              <a:gd name="connsiteY53" fmla="*/ 3481294 h 5722470"/>
              <a:gd name="connsiteX54" fmla="*/ 4078941 w 4168588"/>
              <a:gd name="connsiteY54" fmla="*/ 3630706 h 5722470"/>
              <a:gd name="connsiteX55" fmla="*/ 3989294 w 4168588"/>
              <a:gd name="connsiteY55" fmla="*/ 4049059 h 5722470"/>
              <a:gd name="connsiteX56" fmla="*/ 3899647 w 4168588"/>
              <a:gd name="connsiteY56" fmla="*/ 4228353 h 5722470"/>
              <a:gd name="connsiteX57" fmla="*/ 3854823 w 4168588"/>
              <a:gd name="connsiteY57" fmla="*/ 4318000 h 5722470"/>
              <a:gd name="connsiteX58" fmla="*/ 3795059 w 4168588"/>
              <a:gd name="connsiteY58" fmla="*/ 4422588 h 5722470"/>
              <a:gd name="connsiteX59" fmla="*/ 3765176 w 4168588"/>
              <a:gd name="connsiteY59" fmla="*/ 4467411 h 5722470"/>
              <a:gd name="connsiteX60" fmla="*/ 3705411 w 4168588"/>
              <a:gd name="connsiteY60" fmla="*/ 4572000 h 5722470"/>
              <a:gd name="connsiteX61" fmla="*/ 3690470 w 4168588"/>
              <a:gd name="connsiteY61" fmla="*/ 4616823 h 5722470"/>
              <a:gd name="connsiteX62" fmla="*/ 3570941 w 4168588"/>
              <a:gd name="connsiteY62" fmla="*/ 4691529 h 5722470"/>
              <a:gd name="connsiteX63" fmla="*/ 3451411 w 4168588"/>
              <a:gd name="connsiteY63" fmla="*/ 4826000 h 5722470"/>
              <a:gd name="connsiteX64" fmla="*/ 3346823 w 4168588"/>
              <a:gd name="connsiteY64" fmla="*/ 4915647 h 5722470"/>
              <a:gd name="connsiteX65" fmla="*/ 3182470 w 4168588"/>
              <a:gd name="connsiteY65" fmla="*/ 5109882 h 5722470"/>
              <a:gd name="connsiteX66" fmla="*/ 3048000 w 4168588"/>
              <a:gd name="connsiteY66" fmla="*/ 5229411 h 5722470"/>
              <a:gd name="connsiteX67" fmla="*/ 3003176 w 4168588"/>
              <a:gd name="connsiteY67" fmla="*/ 5259294 h 5722470"/>
              <a:gd name="connsiteX68" fmla="*/ 2958353 w 4168588"/>
              <a:gd name="connsiteY68" fmla="*/ 5274235 h 5722470"/>
              <a:gd name="connsiteX69" fmla="*/ 2823882 w 4168588"/>
              <a:gd name="connsiteY69" fmla="*/ 5334000 h 5722470"/>
              <a:gd name="connsiteX70" fmla="*/ 2719294 w 4168588"/>
              <a:gd name="connsiteY70" fmla="*/ 5348941 h 5722470"/>
              <a:gd name="connsiteX71" fmla="*/ 2569882 w 4168588"/>
              <a:gd name="connsiteY71" fmla="*/ 5408706 h 5722470"/>
              <a:gd name="connsiteX72" fmla="*/ 2495176 w 4168588"/>
              <a:gd name="connsiteY72" fmla="*/ 5438588 h 5722470"/>
              <a:gd name="connsiteX73" fmla="*/ 2405529 w 4168588"/>
              <a:gd name="connsiteY73" fmla="*/ 5483411 h 5722470"/>
              <a:gd name="connsiteX74" fmla="*/ 2256117 w 4168588"/>
              <a:gd name="connsiteY74" fmla="*/ 5528235 h 5722470"/>
              <a:gd name="connsiteX75" fmla="*/ 2181411 w 4168588"/>
              <a:gd name="connsiteY75" fmla="*/ 5543176 h 5722470"/>
              <a:gd name="connsiteX76" fmla="*/ 2121647 w 4168588"/>
              <a:gd name="connsiteY76" fmla="*/ 5558117 h 5722470"/>
              <a:gd name="connsiteX77" fmla="*/ 1957294 w 4168588"/>
              <a:gd name="connsiteY77" fmla="*/ 5543176 h 5722470"/>
              <a:gd name="connsiteX78" fmla="*/ 1837764 w 4168588"/>
              <a:gd name="connsiteY78" fmla="*/ 5573059 h 5722470"/>
              <a:gd name="connsiteX79" fmla="*/ 1763059 w 4168588"/>
              <a:gd name="connsiteY79" fmla="*/ 5588000 h 5722470"/>
              <a:gd name="connsiteX80" fmla="*/ 1688353 w 4168588"/>
              <a:gd name="connsiteY80" fmla="*/ 5617882 h 5722470"/>
              <a:gd name="connsiteX81" fmla="*/ 1494117 w 4168588"/>
              <a:gd name="connsiteY81" fmla="*/ 5662706 h 5722470"/>
              <a:gd name="connsiteX82" fmla="*/ 1449294 w 4168588"/>
              <a:gd name="connsiteY82" fmla="*/ 5677647 h 5722470"/>
              <a:gd name="connsiteX83" fmla="*/ 1329764 w 4168588"/>
              <a:gd name="connsiteY83" fmla="*/ 5662706 h 5722470"/>
              <a:gd name="connsiteX84" fmla="*/ 1270000 w 4168588"/>
              <a:gd name="connsiteY84" fmla="*/ 5677647 h 5722470"/>
              <a:gd name="connsiteX85" fmla="*/ 1195294 w 4168588"/>
              <a:gd name="connsiteY85" fmla="*/ 5692588 h 5722470"/>
              <a:gd name="connsiteX86" fmla="*/ 1150470 w 4168588"/>
              <a:gd name="connsiteY86" fmla="*/ 5707529 h 5722470"/>
              <a:gd name="connsiteX87" fmla="*/ 1075764 w 4168588"/>
              <a:gd name="connsiteY87" fmla="*/ 5722470 h 5722470"/>
              <a:gd name="connsiteX88" fmla="*/ 762000 w 4168588"/>
              <a:gd name="connsiteY88" fmla="*/ 5677647 h 5722470"/>
              <a:gd name="connsiteX89" fmla="*/ 747059 w 4168588"/>
              <a:gd name="connsiteY89" fmla="*/ 5602941 h 5722470"/>
              <a:gd name="connsiteX90" fmla="*/ 657411 w 4168588"/>
              <a:gd name="connsiteY90" fmla="*/ 5617882 h 5722470"/>
              <a:gd name="connsiteX91" fmla="*/ 328706 w 4168588"/>
              <a:gd name="connsiteY91" fmla="*/ 5588000 h 5722470"/>
              <a:gd name="connsiteX92" fmla="*/ 283882 w 4168588"/>
              <a:gd name="connsiteY92" fmla="*/ 5528235 h 5722470"/>
              <a:gd name="connsiteX93" fmla="*/ 254000 w 4168588"/>
              <a:gd name="connsiteY93" fmla="*/ 5468470 h 5722470"/>
              <a:gd name="connsiteX94" fmla="*/ 209176 w 4168588"/>
              <a:gd name="connsiteY94" fmla="*/ 5453529 h 5722470"/>
              <a:gd name="connsiteX95" fmla="*/ 179294 w 4168588"/>
              <a:gd name="connsiteY95" fmla="*/ 5393764 h 5722470"/>
              <a:gd name="connsiteX96" fmla="*/ 149411 w 4168588"/>
              <a:gd name="connsiteY96" fmla="*/ 5348941 h 5722470"/>
              <a:gd name="connsiteX97" fmla="*/ 119529 w 4168588"/>
              <a:gd name="connsiteY97" fmla="*/ 5229411 h 5722470"/>
              <a:gd name="connsiteX98" fmla="*/ 59764 w 4168588"/>
              <a:gd name="connsiteY98" fmla="*/ 5139764 h 5722470"/>
              <a:gd name="connsiteX99" fmla="*/ 29882 w 4168588"/>
              <a:gd name="connsiteY99" fmla="*/ 4975411 h 5722470"/>
              <a:gd name="connsiteX100" fmla="*/ 0 w 4168588"/>
              <a:gd name="connsiteY100" fmla="*/ 4796117 h 5722470"/>
              <a:gd name="connsiteX101" fmla="*/ 14941 w 4168588"/>
              <a:gd name="connsiteY101" fmla="*/ 537882 h 5722470"/>
              <a:gd name="connsiteX102" fmla="*/ 74706 w 4168588"/>
              <a:gd name="connsiteY102" fmla="*/ 388470 h 5722470"/>
              <a:gd name="connsiteX103" fmla="*/ 104588 w 4168588"/>
              <a:gd name="connsiteY103" fmla="*/ 298823 h 5722470"/>
              <a:gd name="connsiteX104" fmla="*/ 119529 w 4168588"/>
              <a:gd name="connsiteY104" fmla="*/ 239059 h 5722470"/>
              <a:gd name="connsiteX105" fmla="*/ 194235 w 4168588"/>
              <a:gd name="connsiteY105" fmla="*/ 209176 h 5722470"/>
              <a:gd name="connsiteX106" fmla="*/ 358588 w 4168588"/>
              <a:gd name="connsiteY106" fmla="*/ 179294 h 5722470"/>
              <a:gd name="connsiteX107" fmla="*/ 388470 w 4168588"/>
              <a:gd name="connsiteY107" fmla="*/ 149411 h 5722470"/>
              <a:gd name="connsiteX108" fmla="*/ 448235 w 4168588"/>
              <a:gd name="connsiteY108" fmla="*/ 134470 h 572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4168588" h="5722470">
                <a:moveTo>
                  <a:pt x="0" y="597647"/>
                </a:moveTo>
                <a:cubicBezTo>
                  <a:pt x="14941" y="572745"/>
                  <a:pt x="29432" y="547567"/>
                  <a:pt x="44823" y="522941"/>
                </a:cubicBezTo>
                <a:cubicBezTo>
                  <a:pt x="54340" y="507713"/>
                  <a:pt x="67632" y="494622"/>
                  <a:pt x="74706" y="478117"/>
                </a:cubicBezTo>
                <a:cubicBezTo>
                  <a:pt x="82795" y="459243"/>
                  <a:pt x="83747" y="438021"/>
                  <a:pt x="89647" y="418353"/>
                </a:cubicBezTo>
                <a:cubicBezTo>
                  <a:pt x="98698" y="388183"/>
                  <a:pt x="109568" y="358588"/>
                  <a:pt x="119529" y="328706"/>
                </a:cubicBezTo>
                <a:cubicBezTo>
                  <a:pt x="135311" y="281360"/>
                  <a:pt x="131249" y="280439"/>
                  <a:pt x="164353" y="239059"/>
                </a:cubicBezTo>
                <a:cubicBezTo>
                  <a:pt x="217371" y="172787"/>
                  <a:pt x="188274" y="245017"/>
                  <a:pt x="283882" y="149411"/>
                </a:cubicBezTo>
                <a:cubicBezTo>
                  <a:pt x="339842" y="93452"/>
                  <a:pt x="308660" y="111270"/>
                  <a:pt x="373529" y="89647"/>
                </a:cubicBezTo>
                <a:cubicBezTo>
                  <a:pt x="435897" y="27279"/>
                  <a:pt x="411337" y="34021"/>
                  <a:pt x="478117" y="14941"/>
                </a:cubicBezTo>
                <a:cubicBezTo>
                  <a:pt x="497862" y="9300"/>
                  <a:pt x="517960" y="4980"/>
                  <a:pt x="537882" y="0"/>
                </a:cubicBezTo>
                <a:cubicBezTo>
                  <a:pt x="592666" y="4980"/>
                  <a:pt x="647650" y="8118"/>
                  <a:pt x="702235" y="14941"/>
                </a:cubicBezTo>
                <a:cubicBezTo>
                  <a:pt x="727434" y="18091"/>
                  <a:pt x="751841" y="26021"/>
                  <a:pt x="776941" y="29882"/>
                </a:cubicBezTo>
                <a:cubicBezTo>
                  <a:pt x="816627" y="35988"/>
                  <a:pt x="856627" y="39843"/>
                  <a:pt x="896470" y="44823"/>
                </a:cubicBezTo>
                <a:cubicBezTo>
                  <a:pt x="911411" y="54784"/>
                  <a:pt x="924789" y="67632"/>
                  <a:pt x="941294" y="74706"/>
                </a:cubicBezTo>
                <a:cubicBezTo>
                  <a:pt x="1028151" y="111930"/>
                  <a:pt x="1036110" y="52577"/>
                  <a:pt x="1120588" y="179294"/>
                </a:cubicBezTo>
                <a:cubicBezTo>
                  <a:pt x="1140510" y="209176"/>
                  <a:pt x="1154958" y="243546"/>
                  <a:pt x="1180353" y="268941"/>
                </a:cubicBezTo>
                <a:cubicBezTo>
                  <a:pt x="1208501" y="297089"/>
                  <a:pt x="1232558" y="327006"/>
                  <a:pt x="1270000" y="343647"/>
                </a:cubicBezTo>
                <a:cubicBezTo>
                  <a:pt x="1298784" y="356440"/>
                  <a:pt x="1359647" y="373529"/>
                  <a:pt x="1359647" y="373529"/>
                </a:cubicBezTo>
                <a:cubicBezTo>
                  <a:pt x="1374588" y="383490"/>
                  <a:pt x="1390956" y="391586"/>
                  <a:pt x="1404470" y="403411"/>
                </a:cubicBezTo>
                <a:cubicBezTo>
                  <a:pt x="1428923" y="424807"/>
                  <a:pt x="1481973" y="492240"/>
                  <a:pt x="1524000" y="508000"/>
                </a:cubicBezTo>
                <a:cubicBezTo>
                  <a:pt x="1547778" y="516917"/>
                  <a:pt x="1574069" y="516782"/>
                  <a:pt x="1598706" y="522941"/>
                </a:cubicBezTo>
                <a:cubicBezTo>
                  <a:pt x="1613985" y="526761"/>
                  <a:pt x="1628444" y="533357"/>
                  <a:pt x="1643529" y="537882"/>
                </a:cubicBezTo>
                <a:cubicBezTo>
                  <a:pt x="1678258" y="548301"/>
                  <a:pt x="1713388" y="557345"/>
                  <a:pt x="1748117" y="567764"/>
                </a:cubicBezTo>
                <a:cubicBezTo>
                  <a:pt x="1763202" y="572290"/>
                  <a:pt x="1778465" y="576502"/>
                  <a:pt x="1792941" y="582706"/>
                </a:cubicBezTo>
                <a:cubicBezTo>
                  <a:pt x="1813413" y="591480"/>
                  <a:pt x="1833607" y="601129"/>
                  <a:pt x="1852706" y="612588"/>
                </a:cubicBezTo>
                <a:cubicBezTo>
                  <a:pt x="1883502" y="631066"/>
                  <a:pt x="1906927" y="666449"/>
                  <a:pt x="1942353" y="672353"/>
                </a:cubicBezTo>
                <a:cubicBezTo>
                  <a:pt x="2101475" y="698873"/>
                  <a:pt x="2002010" y="683010"/>
                  <a:pt x="2241176" y="717176"/>
                </a:cubicBezTo>
                <a:cubicBezTo>
                  <a:pt x="2271527" y="727293"/>
                  <a:pt x="2322263" y="741856"/>
                  <a:pt x="2345764" y="762000"/>
                </a:cubicBezTo>
                <a:cubicBezTo>
                  <a:pt x="2364671" y="778206"/>
                  <a:pt x="2374646" y="802634"/>
                  <a:pt x="2390588" y="821764"/>
                </a:cubicBezTo>
                <a:cubicBezTo>
                  <a:pt x="2399606" y="832586"/>
                  <a:pt x="2406469" y="850091"/>
                  <a:pt x="2420470" y="851647"/>
                </a:cubicBezTo>
                <a:cubicBezTo>
                  <a:pt x="2544317" y="865408"/>
                  <a:pt x="2669490" y="861608"/>
                  <a:pt x="2794000" y="866588"/>
                </a:cubicBezTo>
                <a:cubicBezTo>
                  <a:pt x="2808941" y="871568"/>
                  <a:pt x="2825318" y="873426"/>
                  <a:pt x="2838823" y="881529"/>
                </a:cubicBezTo>
                <a:cubicBezTo>
                  <a:pt x="2850902" y="888776"/>
                  <a:pt x="2857706" y="902611"/>
                  <a:pt x="2868706" y="911411"/>
                </a:cubicBezTo>
                <a:cubicBezTo>
                  <a:pt x="2890943" y="929201"/>
                  <a:pt x="2927796" y="953884"/>
                  <a:pt x="2958353" y="956235"/>
                </a:cubicBezTo>
                <a:cubicBezTo>
                  <a:pt x="3072672" y="965029"/>
                  <a:pt x="3187451" y="966196"/>
                  <a:pt x="3302000" y="971176"/>
                </a:cubicBezTo>
                <a:cubicBezTo>
                  <a:pt x="3340797" y="984108"/>
                  <a:pt x="3385793" y="998132"/>
                  <a:pt x="3421529" y="1016000"/>
                </a:cubicBezTo>
                <a:cubicBezTo>
                  <a:pt x="3437590" y="1024031"/>
                  <a:pt x="3448856" y="1041844"/>
                  <a:pt x="3466353" y="1045882"/>
                </a:cubicBezTo>
                <a:cubicBezTo>
                  <a:pt x="3515123" y="1057137"/>
                  <a:pt x="3565960" y="1055843"/>
                  <a:pt x="3615764" y="1060823"/>
                </a:cubicBezTo>
                <a:cubicBezTo>
                  <a:pt x="3635686" y="1065803"/>
                  <a:pt x="3656655" y="1067675"/>
                  <a:pt x="3675529" y="1075764"/>
                </a:cubicBezTo>
                <a:cubicBezTo>
                  <a:pt x="3698652" y="1085674"/>
                  <a:pt x="3764812" y="1141724"/>
                  <a:pt x="3780117" y="1150470"/>
                </a:cubicBezTo>
                <a:cubicBezTo>
                  <a:pt x="3793791" y="1158284"/>
                  <a:pt x="3810000" y="1160431"/>
                  <a:pt x="3824941" y="1165411"/>
                </a:cubicBezTo>
                <a:cubicBezTo>
                  <a:pt x="3844863" y="1185333"/>
                  <a:pt x="3861264" y="1209548"/>
                  <a:pt x="3884706" y="1225176"/>
                </a:cubicBezTo>
                <a:cubicBezTo>
                  <a:pt x="3947110" y="1266780"/>
                  <a:pt x="3916831" y="1242362"/>
                  <a:pt x="3974353" y="1299882"/>
                </a:cubicBezTo>
                <a:cubicBezTo>
                  <a:pt x="4002927" y="1385606"/>
                  <a:pt x="3968831" y="1305590"/>
                  <a:pt x="4034117" y="1389529"/>
                </a:cubicBezTo>
                <a:cubicBezTo>
                  <a:pt x="4056166" y="1417878"/>
                  <a:pt x="4093882" y="1479176"/>
                  <a:pt x="4093882" y="1479176"/>
                </a:cubicBezTo>
                <a:cubicBezTo>
                  <a:pt x="4098862" y="1678392"/>
                  <a:pt x="4099774" y="1877751"/>
                  <a:pt x="4108823" y="2076823"/>
                </a:cubicBezTo>
                <a:cubicBezTo>
                  <a:pt x="4109755" y="2097337"/>
                  <a:pt x="4122852" y="2116073"/>
                  <a:pt x="4123764" y="2136588"/>
                </a:cubicBezTo>
                <a:cubicBezTo>
                  <a:pt x="4132833" y="2340643"/>
                  <a:pt x="4129431" y="2545130"/>
                  <a:pt x="4138706" y="2749176"/>
                </a:cubicBezTo>
                <a:cubicBezTo>
                  <a:pt x="4139421" y="2764909"/>
                  <a:pt x="4149827" y="2778721"/>
                  <a:pt x="4153647" y="2794000"/>
                </a:cubicBezTo>
                <a:cubicBezTo>
                  <a:pt x="4159806" y="2818637"/>
                  <a:pt x="4163608" y="2843804"/>
                  <a:pt x="4168588" y="2868706"/>
                </a:cubicBezTo>
                <a:cubicBezTo>
                  <a:pt x="4163608" y="2968314"/>
                  <a:pt x="4161600" y="3068115"/>
                  <a:pt x="4153647" y="3167529"/>
                </a:cubicBezTo>
                <a:cubicBezTo>
                  <a:pt x="4151415" y="3195430"/>
                  <a:pt x="4131332" y="3271728"/>
                  <a:pt x="4123764" y="3302000"/>
                </a:cubicBezTo>
                <a:cubicBezTo>
                  <a:pt x="4118784" y="3341843"/>
                  <a:pt x="4115424" y="3381922"/>
                  <a:pt x="4108823" y="3421529"/>
                </a:cubicBezTo>
                <a:cubicBezTo>
                  <a:pt x="4105447" y="3441784"/>
                  <a:pt x="4096786" y="3460966"/>
                  <a:pt x="4093882" y="3481294"/>
                </a:cubicBezTo>
                <a:cubicBezTo>
                  <a:pt x="4086804" y="3530843"/>
                  <a:pt x="4083215" y="3580836"/>
                  <a:pt x="4078941" y="3630706"/>
                </a:cubicBezTo>
                <a:cubicBezTo>
                  <a:pt x="4044641" y="4030882"/>
                  <a:pt x="4149470" y="3928927"/>
                  <a:pt x="3989294" y="4049059"/>
                </a:cubicBezTo>
                <a:cubicBezTo>
                  <a:pt x="3936764" y="4206646"/>
                  <a:pt x="3989756" y="4073880"/>
                  <a:pt x="3899647" y="4228353"/>
                </a:cubicBezTo>
                <a:cubicBezTo>
                  <a:pt x="3882813" y="4257211"/>
                  <a:pt x="3870662" y="4288584"/>
                  <a:pt x="3854823" y="4318000"/>
                </a:cubicBezTo>
                <a:cubicBezTo>
                  <a:pt x="3835786" y="4353354"/>
                  <a:pt x="3815718" y="4388157"/>
                  <a:pt x="3795059" y="4422588"/>
                </a:cubicBezTo>
                <a:cubicBezTo>
                  <a:pt x="3785820" y="4437986"/>
                  <a:pt x="3774085" y="4451820"/>
                  <a:pt x="3765176" y="4467411"/>
                </a:cubicBezTo>
                <a:cubicBezTo>
                  <a:pt x="3689344" y="4600115"/>
                  <a:pt x="3778221" y="4462787"/>
                  <a:pt x="3705411" y="4572000"/>
                </a:cubicBezTo>
                <a:cubicBezTo>
                  <a:pt x="3700431" y="4586941"/>
                  <a:pt x="3701606" y="4605687"/>
                  <a:pt x="3690470" y="4616823"/>
                </a:cubicBezTo>
                <a:cubicBezTo>
                  <a:pt x="3657247" y="4650046"/>
                  <a:pt x="3604164" y="4658306"/>
                  <a:pt x="3570941" y="4691529"/>
                </a:cubicBezTo>
                <a:cubicBezTo>
                  <a:pt x="3528534" y="4733936"/>
                  <a:pt x="3493818" y="4783593"/>
                  <a:pt x="3451411" y="4826000"/>
                </a:cubicBezTo>
                <a:cubicBezTo>
                  <a:pt x="3418943" y="4858468"/>
                  <a:pt x="3378402" y="4882314"/>
                  <a:pt x="3346823" y="4915647"/>
                </a:cubicBezTo>
                <a:cubicBezTo>
                  <a:pt x="3288493" y="4977217"/>
                  <a:pt x="3242441" y="5049910"/>
                  <a:pt x="3182470" y="5109882"/>
                </a:cubicBezTo>
                <a:cubicBezTo>
                  <a:pt x="3124518" y="5167835"/>
                  <a:pt x="3127415" y="5167644"/>
                  <a:pt x="3048000" y="5229411"/>
                </a:cubicBezTo>
                <a:cubicBezTo>
                  <a:pt x="3033825" y="5240436"/>
                  <a:pt x="3019237" y="5251263"/>
                  <a:pt x="3003176" y="5259294"/>
                </a:cubicBezTo>
                <a:cubicBezTo>
                  <a:pt x="2989090" y="5266337"/>
                  <a:pt x="2972440" y="5267192"/>
                  <a:pt x="2958353" y="5274235"/>
                </a:cubicBezTo>
                <a:cubicBezTo>
                  <a:pt x="2886611" y="5310105"/>
                  <a:pt x="2931808" y="5318582"/>
                  <a:pt x="2823882" y="5334000"/>
                </a:cubicBezTo>
                <a:lnTo>
                  <a:pt x="2719294" y="5348941"/>
                </a:lnTo>
                <a:cubicBezTo>
                  <a:pt x="2546330" y="5406595"/>
                  <a:pt x="2701793" y="5350079"/>
                  <a:pt x="2569882" y="5408706"/>
                </a:cubicBezTo>
                <a:cubicBezTo>
                  <a:pt x="2545373" y="5419599"/>
                  <a:pt x="2519592" y="5427490"/>
                  <a:pt x="2495176" y="5438588"/>
                </a:cubicBezTo>
                <a:cubicBezTo>
                  <a:pt x="2464761" y="5452413"/>
                  <a:pt x="2436368" y="5470561"/>
                  <a:pt x="2405529" y="5483411"/>
                </a:cubicBezTo>
                <a:cubicBezTo>
                  <a:pt x="2362957" y="5501149"/>
                  <a:pt x="2303051" y="5517805"/>
                  <a:pt x="2256117" y="5528235"/>
                </a:cubicBezTo>
                <a:cubicBezTo>
                  <a:pt x="2231327" y="5533744"/>
                  <a:pt x="2206201" y="5537667"/>
                  <a:pt x="2181411" y="5543176"/>
                </a:cubicBezTo>
                <a:cubicBezTo>
                  <a:pt x="2161366" y="5547631"/>
                  <a:pt x="2141568" y="5553137"/>
                  <a:pt x="2121647" y="5558117"/>
                </a:cubicBezTo>
                <a:cubicBezTo>
                  <a:pt x="2047908" y="5508959"/>
                  <a:pt x="2084591" y="5519308"/>
                  <a:pt x="1957294" y="5543176"/>
                </a:cubicBezTo>
                <a:cubicBezTo>
                  <a:pt x="1916928" y="5550745"/>
                  <a:pt x="1878036" y="5565005"/>
                  <a:pt x="1837764" y="5573059"/>
                </a:cubicBezTo>
                <a:cubicBezTo>
                  <a:pt x="1812862" y="5578039"/>
                  <a:pt x="1787383" y="5580703"/>
                  <a:pt x="1763059" y="5588000"/>
                </a:cubicBezTo>
                <a:cubicBezTo>
                  <a:pt x="1737370" y="5595707"/>
                  <a:pt x="1713987" y="5609995"/>
                  <a:pt x="1688353" y="5617882"/>
                </a:cubicBezTo>
                <a:cubicBezTo>
                  <a:pt x="1527211" y="5667463"/>
                  <a:pt x="1619591" y="5631337"/>
                  <a:pt x="1494117" y="5662706"/>
                </a:cubicBezTo>
                <a:cubicBezTo>
                  <a:pt x="1478838" y="5666526"/>
                  <a:pt x="1464235" y="5672667"/>
                  <a:pt x="1449294" y="5677647"/>
                </a:cubicBezTo>
                <a:cubicBezTo>
                  <a:pt x="1409451" y="5672667"/>
                  <a:pt x="1369917" y="5662706"/>
                  <a:pt x="1329764" y="5662706"/>
                </a:cubicBezTo>
                <a:cubicBezTo>
                  <a:pt x="1309230" y="5662706"/>
                  <a:pt x="1290045" y="5673192"/>
                  <a:pt x="1270000" y="5677647"/>
                </a:cubicBezTo>
                <a:cubicBezTo>
                  <a:pt x="1245210" y="5683156"/>
                  <a:pt x="1219931" y="5686429"/>
                  <a:pt x="1195294" y="5692588"/>
                </a:cubicBezTo>
                <a:cubicBezTo>
                  <a:pt x="1180015" y="5696408"/>
                  <a:pt x="1165749" y="5703709"/>
                  <a:pt x="1150470" y="5707529"/>
                </a:cubicBezTo>
                <a:cubicBezTo>
                  <a:pt x="1125833" y="5713688"/>
                  <a:pt x="1100666" y="5717490"/>
                  <a:pt x="1075764" y="5722470"/>
                </a:cubicBezTo>
                <a:cubicBezTo>
                  <a:pt x="1023589" y="5715948"/>
                  <a:pt x="779994" y="5686644"/>
                  <a:pt x="762000" y="5677647"/>
                </a:cubicBezTo>
                <a:cubicBezTo>
                  <a:pt x="739286" y="5666290"/>
                  <a:pt x="752039" y="5627843"/>
                  <a:pt x="747059" y="5602941"/>
                </a:cubicBezTo>
                <a:cubicBezTo>
                  <a:pt x="717176" y="5607921"/>
                  <a:pt x="687706" y="5617882"/>
                  <a:pt x="657411" y="5617882"/>
                </a:cubicBezTo>
                <a:cubicBezTo>
                  <a:pt x="405108" y="5617882"/>
                  <a:pt x="455562" y="5630285"/>
                  <a:pt x="328706" y="5588000"/>
                </a:cubicBezTo>
                <a:cubicBezTo>
                  <a:pt x="313765" y="5568078"/>
                  <a:pt x="297080" y="5549352"/>
                  <a:pt x="283882" y="5528235"/>
                </a:cubicBezTo>
                <a:cubicBezTo>
                  <a:pt x="272077" y="5509347"/>
                  <a:pt x="269749" y="5484219"/>
                  <a:pt x="254000" y="5468470"/>
                </a:cubicBezTo>
                <a:cubicBezTo>
                  <a:pt x="242863" y="5457333"/>
                  <a:pt x="224117" y="5458509"/>
                  <a:pt x="209176" y="5453529"/>
                </a:cubicBezTo>
                <a:cubicBezTo>
                  <a:pt x="199215" y="5433607"/>
                  <a:pt x="190345" y="5413102"/>
                  <a:pt x="179294" y="5393764"/>
                </a:cubicBezTo>
                <a:cubicBezTo>
                  <a:pt x="170385" y="5378173"/>
                  <a:pt x="157442" y="5365002"/>
                  <a:pt x="149411" y="5348941"/>
                </a:cubicBezTo>
                <a:cubicBezTo>
                  <a:pt x="84765" y="5219650"/>
                  <a:pt x="204757" y="5416912"/>
                  <a:pt x="119529" y="5229411"/>
                </a:cubicBezTo>
                <a:cubicBezTo>
                  <a:pt x="104668" y="5196716"/>
                  <a:pt x="59764" y="5139764"/>
                  <a:pt x="59764" y="5139764"/>
                </a:cubicBezTo>
                <a:cubicBezTo>
                  <a:pt x="33309" y="5033943"/>
                  <a:pt x="52826" y="5120723"/>
                  <a:pt x="29882" y="4975411"/>
                </a:cubicBezTo>
                <a:cubicBezTo>
                  <a:pt x="20433" y="4915563"/>
                  <a:pt x="0" y="4796117"/>
                  <a:pt x="0" y="4796117"/>
                </a:cubicBezTo>
                <a:cubicBezTo>
                  <a:pt x="4980" y="3376705"/>
                  <a:pt x="-9114" y="1957099"/>
                  <a:pt x="14941" y="537882"/>
                </a:cubicBezTo>
                <a:cubicBezTo>
                  <a:pt x="15850" y="484249"/>
                  <a:pt x="57744" y="439358"/>
                  <a:pt x="74706" y="388470"/>
                </a:cubicBezTo>
                <a:cubicBezTo>
                  <a:pt x="84667" y="358588"/>
                  <a:pt x="96948" y="329381"/>
                  <a:pt x="104588" y="298823"/>
                </a:cubicBezTo>
                <a:cubicBezTo>
                  <a:pt x="109568" y="278902"/>
                  <a:pt x="105009" y="253579"/>
                  <a:pt x="119529" y="239059"/>
                </a:cubicBezTo>
                <a:cubicBezTo>
                  <a:pt x="138494" y="220094"/>
                  <a:pt x="168546" y="216883"/>
                  <a:pt x="194235" y="209176"/>
                </a:cubicBezTo>
                <a:cubicBezTo>
                  <a:pt x="220337" y="201345"/>
                  <a:pt x="337310" y="182840"/>
                  <a:pt x="358588" y="179294"/>
                </a:cubicBezTo>
                <a:cubicBezTo>
                  <a:pt x="368549" y="169333"/>
                  <a:pt x="376391" y="156659"/>
                  <a:pt x="388470" y="149411"/>
                </a:cubicBezTo>
                <a:cubicBezTo>
                  <a:pt x="415996" y="132895"/>
                  <a:pt x="424508" y="134470"/>
                  <a:pt x="448235" y="134470"/>
                </a:cubicBezTo>
              </a:path>
            </a:pathLst>
          </a:custGeom>
          <a:ln w="28575" cmpd="sng">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grpSp>
        <p:nvGrpSpPr>
          <p:cNvPr id="15" name="Gruppo 14"/>
          <p:cNvGrpSpPr/>
          <p:nvPr/>
        </p:nvGrpSpPr>
        <p:grpSpPr>
          <a:xfrm>
            <a:off x="2039476" y="1556792"/>
            <a:ext cx="1551417" cy="3288709"/>
            <a:chOff x="2039476" y="1556792"/>
            <a:chExt cx="1551417" cy="3288709"/>
          </a:xfrm>
        </p:grpSpPr>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2039476" y="1556792"/>
              <a:ext cx="1543050" cy="1619251"/>
            </a:xfrm>
            <a:prstGeom prst="rect">
              <a:avLst/>
            </a:prstGeom>
            <a:noFill/>
          </p:spPr>
        </p:pic>
        <p:pic>
          <p:nvPicPr>
            <p:cNvPr id="31" name="Picture 6" descr="http://sr.photos1.fotosearch.com/bthumb/CSP/CSP991/k12274670.jpg"/>
            <p:cNvPicPr>
              <a:picLocks noChangeAspect="1" noChangeArrowheads="1"/>
            </p:cNvPicPr>
            <p:nvPr/>
          </p:nvPicPr>
          <p:blipFill>
            <a:blip r:embed="rId5" cstate="print"/>
            <a:srcRect/>
            <a:stretch>
              <a:fillRect/>
            </a:stretch>
          </p:blipFill>
          <p:spPr bwMode="auto">
            <a:xfrm>
              <a:off x="2047843" y="3226250"/>
              <a:ext cx="1543050" cy="1619251"/>
            </a:xfrm>
            <a:prstGeom prst="rect">
              <a:avLst/>
            </a:prstGeom>
            <a:noFill/>
          </p:spPr>
        </p:pic>
      </p:grpSp>
    </p:spTree>
    <p:custDataLst>
      <p:tags r:id="rId1"/>
    </p:custDataLst>
    <p:extLst>
      <p:ext uri="{BB962C8B-B14F-4D97-AF65-F5344CB8AC3E}">
        <p14:creationId xmlns:p14="http://schemas.microsoft.com/office/powerpoint/2010/main" val="1378431943"/>
      </p:ext>
    </p:extLst>
  </p:cSld>
  <p:clrMapOvr>
    <a:masterClrMapping/>
  </p:clrMapOvr>
  <mc:AlternateContent xmlns:mc="http://schemas.openxmlformats.org/markup-compatibility/2006" xmlns:p14="http://schemas.microsoft.com/office/powerpoint/2010/main">
    <mc:Choice Requires="p14">
      <p:transition spd="slow" p14:dur="900" advTm="57863">
        <p:blinds dir="vert"/>
      </p:transition>
    </mc:Choice>
    <mc:Fallback xmlns="">
      <p:transition spd="slow" advTm="57863">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strips(downRight)">
                                      <p:cBhvr>
                                        <p:cTn id="7" dur="2000"/>
                                        <p:tgtEl>
                                          <p:spTgt spid="34"/>
                                        </p:tgtEl>
                                      </p:cBhvr>
                                    </p:animEffect>
                                  </p:childTnLst>
                                </p:cTn>
                              </p:par>
                            </p:childTnLst>
                          </p:cTn>
                        </p:par>
                        <p:par>
                          <p:cTn id="8" fill="hold">
                            <p:stCondLst>
                              <p:cond delay="2000"/>
                            </p:stCondLst>
                            <p:childTnLst>
                              <p:par>
                                <p:cTn id="9" presetID="55" presetClass="entr" presetSubtype="0" fill="hold" grpId="0" nodeType="afterEffect">
                                  <p:stCondLst>
                                    <p:cond delay="2000"/>
                                  </p:stCondLst>
                                  <p:childTnLst>
                                    <p:set>
                                      <p:cBhvr>
                                        <p:cTn id="10" dur="1" fill="hold">
                                          <p:stCondLst>
                                            <p:cond delay="0"/>
                                          </p:stCondLst>
                                        </p:cTn>
                                        <p:tgtEl>
                                          <p:spTgt spid="27"/>
                                        </p:tgtEl>
                                        <p:attrNameLst>
                                          <p:attrName>style.visibility</p:attrName>
                                        </p:attrNameLst>
                                      </p:cBhvr>
                                      <p:to>
                                        <p:strVal val="visible"/>
                                      </p:to>
                                    </p:set>
                                    <p:anim calcmode="lin" valueType="num">
                                      <p:cBhvr>
                                        <p:cTn id="11" dur="2000" fill="hold"/>
                                        <p:tgtEl>
                                          <p:spTgt spid="27"/>
                                        </p:tgtEl>
                                        <p:attrNameLst>
                                          <p:attrName>ppt_w</p:attrName>
                                        </p:attrNameLst>
                                      </p:cBhvr>
                                      <p:tavLst>
                                        <p:tav tm="0">
                                          <p:val>
                                            <p:strVal val="#ppt_w*0.70"/>
                                          </p:val>
                                        </p:tav>
                                        <p:tav tm="100000">
                                          <p:val>
                                            <p:strVal val="#ppt_w"/>
                                          </p:val>
                                        </p:tav>
                                      </p:tavLst>
                                    </p:anim>
                                    <p:anim calcmode="lin" valueType="num">
                                      <p:cBhvr>
                                        <p:cTn id="12" dur="2000" fill="hold"/>
                                        <p:tgtEl>
                                          <p:spTgt spid="27"/>
                                        </p:tgtEl>
                                        <p:attrNameLst>
                                          <p:attrName>ppt_h</p:attrName>
                                        </p:attrNameLst>
                                      </p:cBhvr>
                                      <p:tavLst>
                                        <p:tav tm="0">
                                          <p:val>
                                            <p:strVal val="#ppt_h"/>
                                          </p:val>
                                        </p:tav>
                                        <p:tav tm="100000">
                                          <p:val>
                                            <p:strVal val="#ppt_h"/>
                                          </p:val>
                                        </p:tav>
                                      </p:tavLst>
                                    </p:anim>
                                    <p:animEffect transition="in" filter="fade">
                                      <p:cBhvr>
                                        <p:cTn id="13" dur="2000"/>
                                        <p:tgtEl>
                                          <p:spTgt spid="27"/>
                                        </p:tgtEl>
                                      </p:cBhvr>
                                    </p:animEffect>
                                  </p:childTnLst>
                                </p:cTn>
                              </p:par>
                            </p:childTnLst>
                          </p:cTn>
                        </p:par>
                        <p:par>
                          <p:cTn id="14" fill="hold">
                            <p:stCondLst>
                              <p:cond delay="6000"/>
                            </p:stCondLst>
                            <p:childTnLst>
                              <p:par>
                                <p:cTn id="15" presetID="55" presetClass="entr" presetSubtype="0" fill="hold" nodeType="afterEffect">
                                  <p:stCondLst>
                                    <p:cond delay="3000"/>
                                  </p:stCondLst>
                                  <p:childTnLst>
                                    <p:set>
                                      <p:cBhvr>
                                        <p:cTn id="16" dur="1" fill="hold">
                                          <p:stCondLst>
                                            <p:cond delay="0"/>
                                          </p:stCondLst>
                                        </p:cTn>
                                        <p:tgtEl>
                                          <p:spTgt spid="15"/>
                                        </p:tgtEl>
                                        <p:attrNameLst>
                                          <p:attrName>style.visibility</p:attrName>
                                        </p:attrNameLst>
                                      </p:cBhvr>
                                      <p:to>
                                        <p:strVal val="visible"/>
                                      </p:to>
                                    </p:set>
                                    <p:anim calcmode="lin" valueType="num">
                                      <p:cBhvr>
                                        <p:cTn id="17" dur="2000" fill="hold"/>
                                        <p:tgtEl>
                                          <p:spTgt spid="15"/>
                                        </p:tgtEl>
                                        <p:attrNameLst>
                                          <p:attrName>ppt_w</p:attrName>
                                        </p:attrNameLst>
                                      </p:cBhvr>
                                      <p:tavLst>
                                        <p:tav tm="0">
                                          <p:val>
                                            <p:strVal val="#ppt_w*0.70"/>
                                          </p:val>
                                        </p:tav>
                                        <p:tav tm="100000">
                                          <p:val>
                                            <p:strVal val="#ppt_w"/>
                                          </p:val>
                                        </p:tav>
                                      </p:tavLst>
                                    </p:anim>
                                    <p:anim calcmode="lin" valueType="num">
                                      <p:cBhvr>
                                        <p:cTn id="18" dur="2000" fill="hold"/>
                                        <p:tgtEl>
                                          <p:spTgt spid="15"/>
                                        </p:tgtEl>
                                        <p:attrNameLst>
                                          <p:attrName>ppt_h</p:attrName>
                                        </p:attrNameLst>
                                      </p:cBhvr>
                                      <p:tavLst>
                                        <p:tav tm="0">
                                          <p:val>
                                            <p:strVal val="#ppt_h"/>
                                          </p:val>
                                        </p:tav>
                                        <p:tav tm="100000">
                                          <p:val>
                                            <p:strVal val="#ppt_h"/>
                                          </p:val>
                                        </p:tav>
                                      </p:tavLst>
                                    </p:anim>
                                    <p:animEffect transition="in" filter="fade">
                                      <p:cBhvr>
                                        <p:cTn id="19" dur="2000"/>
                                        <p:tgtEl>
                                          <p:spTgt spid="15"/>
                                        </p:tgtEl>
                                      </p:cBhvr>
                                    </p:animEffect>
                                  </p:childTnLst>
                                </p:cTn>
                              </p:par>
                            </p:childTnLst>
                          </p:cTn>
                        </p:par>
                        <p:par>
                          <p:cTn id="20" fill="hold">
                            <p:stCondLst>
                              <p:cond delay="11000"/>
                            </p:stCondLst>
                            <p:childTnLst>
                              <p:par>
                                <p:cTn id="21" presetID="55" presetClass="entr" presetSubtype="0" fill="hold" nodeType="afterEffect">
                                  <p:stCondLst>
                                    <p:cond delay="1000"/>
                                  </p:stCondLst>
                                  <p:childTnLst>
                                    <p:set>
                                      <p:cBhvr>
                                        <p:cTn id="22" dur="1" fill="hold">
                                          <p:stCondLst>
                                            <p:cond delay="0"/>
                                          </p:stCondLst>
                                        </p:cTn>
                                        <p:tgtEl>
                                          <p:spTgt spid="16"/>
                                        </p:tgtEl>
                                        <p:attrNameLst>
                                          <p:attrName>style.visibility</p:attrName>
                                        </p:attrNameLst>
                                      </p:cBhvr>
                                      <p:to>
                                        <p:strVal val="visible"/>
                                      </p:to>
                                    </p:set>
                                    <p:anim calcmode="lin" valueType="num">
                                      <p:cBhvr>
                                        <p:cTn id="23" dur="2000" fill="hold"/>
                                        <p:tgtEl>
                                          <p:spTgt spid="16"/>
                                        </p:tgtEl>
                                        <p:attrNameLst>
                                          <p:attrName>ppt_w</p:attrName>
                                        </p:attrNameLst>
                                      </p:cBhvr>
                                      <p:tavLst>
                                        <p:tav tm="0">
                                          <p:val>
                                            <p:strVal val="#ppt_w*0.70"/>
                                          </p:val>
                                        </p:tav>
                                        <p:tav tm="100000">
                                          <p:val>
                                            <p:strVal val="#ppt_w"/>
                                          </p:val>
                                        </p:tav>
                                      </p:tavLst>
                                    </p:anim>
                                    <p:anim calcmode="lin" valueType="num">
                                      <p:cBhvr>
                                        <p:cTn id="24" dur="2000" fill="hold"/>
                                        <p:tgtEl>
                                          <p:spTgt spid="16"/>
                                        </p:tgtEl>
                                        <p:attrNameLst>
                                          <p:attrName>ppt_h</p:attrName>
                                        </p:attrNameLst>
                                      </p:cBhvr>
                                      <p:tavLst>
                                        <p:tav tm="0">
                                          <p:val>
                                            <p:strVal val="#ppt_h"/>
                                          </p:val>
                                        </p:tav>
                                        <p:tav tm="100000">
                                          <p:val>
                                            <p:strVal val="#ppt_h"/>
                                          </p:val>
                                        </p:tav>
                                      </p:tavLst>
                                    </p:anim>
                                    <p:animEffect transition="in" filter="fade">
                                      <p:cBhvr>
                                        <p:cTn id="25" dur="2000"/>
                                        <p:tgtEl>
                                          <p:spTgt spid="16"/>
                                        </p:tgtEl>
                                      </p:cBhvr>
                                    </p:animEffect>
                                  </p:childTnLst>
                                </p:cTn>
                              </p:par>
                            </p:childTnLst>
                          </p:cTn>
                        </p:par>
                        <p:par>
                          <p:cTn id="26" fill="hold">
                            <p:stCondLst>
                              <p:cond delay="14000"/>
                            </p:stCondLst>
                            <p:childTnLst>
                              <p:par>
                                <p:cTn id="27" presetID="10" presetClass="entr" presetSubtype="0" fill="hold" nodeType="afterEffect">
                                  <p:stCondLst>
                                    <p:cond delay="100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2000"/>
                                        <p:tgtEl>
                                          <p:spTgt spid="37"/>
                                        </p:tgtEl>
                                      </p:cBhvr>
                                    </p:animEffect>
                                  </p:childTnLst>
                                </p:cTn>
                              </p:par>
                            </p:childTnLst>
                          </p:cTn>
                        </p:par>
                        <p:par>
                          <p:cTn id="30" fill="hold">
                            <p:stCondLst>
                              <p:cond delay="17000"/>
                            </p:stCondLst>
                            <p:childTnLst>
                              <p:par>
                                <p:cTn id="31" presetID="22" presetClass="entr" presetSubtype="8" fill="hold" grpId="0" nodeType="afterEffect">
                                  <p:stCondLst>
                                    <p:cond delay="1000"/>
                                  </p:stCondLst>
                                  <p:childTnLst>
                                    <p:set>
                                      <p:cBhvr>
                                        <p:cTn id="32" dur="1" fill="hold">
                                          <p:stCondLst>
                                            <p:cond delay="0"/>
                                          </p:stCondLst>
                                        </p:cTn>
                                        <p:tgtEl>
                                          <p:spTgt spid="3"/>
                                        </p:tgtEl>
                                        <p:attrNameLst>
                                          <p:attrName>style.visibility</p:attrName>
                                        </p:attrNameLst>
                                      </p:cBhvr>
                                      <p:to>
                                        <p:strVal val="visible"/>
                                      </p:to>
                                    </p:set>
                                    <p:animEffect transition="in" filter="wipe(left)">
                                      <p:cBhvr>
                                        <p:cTn id="33" dur="2000"/>
                                        <p:tgtEl>
                                          <p:spTgt spid="3"/>
                                        </p:tgtEl>
                                      </p:cBhvr>
                                    </p:animEffect>
                                  </p:childTnLst>
                                </p:cTn>
                              </p:par>
                            </p:childTnLst>
                          </p:cTn>
                        </p:par>
                        <p:par>
                          <p:cTn id="34" fill="hold">
                            <p:stCondLst>
                              <p:cond delay="20000"/>
                            </p:stCondLst>
                            <p:childTnLst>
                              <p:par>
                                <p:cTn id="35" presetID="55" presetClass="entr" presetSubtype="0" fill="hold" nodeType="afterEffect">
                                  <p:stCondLst>
                                    <p:cond delay="1000"/>
                                  </p:stCondLst>
                                  <p:childTnLst>
                                    <p:set>
                                      <p:cBhvr>
                                        <p:cTn id="36" dur="1" fill="hold">
                                          <p:stCondLst>
                                            <p:cond delay="0"/>
                                          </p:stCondLst>
                                        </p:cTn>
                                        <p:tgtEl>
                                          <p:spTgt spid="22"/>
                                        </p:tgtEl>
                                        <p:attrNameLst>
                                          <p:attrName>style.visibility</p:attrName>
                                        </p:attrNameLst>
                                      </p:cBhvr>
                                      <p:to>
                                        <p:strVal val="visible"/>
                                      </p:to>
                                    </p:set>
                                    <p:anim calcmode="lin" valueType="num">
                                      <p:cBhvr>
                                        <p:cTn id="37" dur="2000" fill="hold"/>
                                        <p:tgtEl>
                                          <p:spTgt spid="22"/>
                                        </p:tgtEl>
                                        <p:attrNameLst>
                                          <p:attrName>ppt_w</p:attrName>
                                        </p:attrNameLst>
                                      </p:cBhvr>
                                      <p:tavLst>
                                        <p:tav tm="0">
                                          <p:val>
                                            <p:strVal val="#ppt_w*0.70"/>
                                          </p:val>
                                        </p:tav>
                                        <p:tav tm="100000">
                                          <p:val>
                                            <p:strVal val="#ppt_w"/>
                                          </p:val>
                                        </p:tav>
                                      </p:tavLst>
                                    </p:anim>
                                    <p:anim calcmode="lin" valueType="num">
                                      <p:cBhvr>
                                        <p:cTn id="38" dur="2000" fill="hold"/>
                                        <p:tgtEl>
                                          <p:spTgt spid="22"/>
                                        </p:tgtEl>
                                        <p:attrNameLst>
                                          <p:attrName>ppt_h</p:attrName>
                                        </p:attrNameLst>
                                      </p:cBhvr>
                                      <p:tavLst>
                                        <p:tav tm="0">
                                          <p:val>
                                            <p:strVal val="#ppt_h"/>
                                          </p:val>
                                        </p:tav>
                                        <p:tav tm="100000">
                                          <p:val>
                                            <p:strVal val="#ppt_h"/>
                                          </p:val>
                                        </p:tav>
                                      </p:tavLst>
                                    </p:anim>
                                    <p:animEffect transition="in" filter="fade">
                                      <p:cBhvr>
                                        <p:cTn id="39"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chemeClr val="bg1"/>
              </a:solidFill>
            </a:endParaRPr>
          </a:p>
        </p:txBody>
      </p:sp>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43643" y="4005064"/>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43643" y="2996952"/>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43643" y="5013176"/>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43643" y="1844824"/>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43643" y="692696"/>
            <a:ext cx="809410" cy="792088"/>
          </a:xfrm>
          <a:prstGeom prst="rect">
            <a:avLst/>
          </a:prstGeom>
          <a:noFill/>
        </p:spPr>
      </p:pic>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1979712" y="1556792"/>
            <a:ext cx="1543050" cy="1619251"/>
          </a:xfrm>
          <a:prstGeom prst="rect">
            <a:avLst/>
          </a:prstGeom>
          <a:noFill/>
        </p:spPr>
      </p:pic>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pic>
        <p:nvPicPr>
          <p:cNvPr id="15" name="Picture 12" descr="http://colorare.estaticos.net/disegni/colori/201231/camioncino-veicoli-camion-dipinto-da-cristini-1060518.jpg">
            <a:hlinkClick r:id="rId6"/>
          </p:cNvPr>
          <p:cNvPicPr>
            <a:picLocks noChangeAspect="1" noChangeArrowheads="1"/>
          </p:cNvPicPr>
          <p:nvPr/>
        </p:nvPicPr>
        <p:blipFill>
          <a:blip r:embed="rId7" cstate="print"/>
          <a:srcRect/>
          <a:stretch>
            <a:fillRect/>
          </a:stretch>
        </p:blipFill>
        <p:spPr bwMode="auto">
          <a:xfrm>
            <a:off x="4355976" y="2636912"/>
            <a:ext cx="1286950" cy="1008111"/>
          </a:xfrm>
          <a:prstGeom prst="rect">
            <a:avLst/>
          </a:prstGeom>
          <a:noFill/>
        </p:spPr>
      </p:pic>
      <p:pic>
        <p:nvPicPr>
          <p:cNvPr id="16" name="Picture 13" descr="C:\Users\giancarlo\Pictures\intrusos-en-el-supermercado-lamina.jpg"/>
          <p:cNvPicPr>
            <a:picLocks noChangeAspect="1" noChangeArrowheads="1"/>
          </p:cNvPicPr>
          <p:nvPr/>
        </p:nvPicPr>
        <p:blipFill>
          <a:blip r:embed="rId8" cstate="print"/>
          <a:srcRect/>
          <a:stretch>
            <a:fillRect/>
          </a:stretch>
        </p:blipFill>
        <p:spPr bwMode="auto">
          <a:xfrm>
            <a:off x="7236296" y="4797152"/>
            <a:ext cx="1657364" cy="1080144"/>
          </a:xfrm>
          <a:prstGeom prst="rect">
            <a:avLst/>
          </a:prstGeom>
          <a:noFill/>
        </p:spPr>
      </p:pic>
      <p:sp>
        <p:nvSpPr>
          <p:cNvPr id="17" name="Figura a mano libera 16"/>
          <p:cNvSpPr/>
          <p:nvPr/>
        </p:nvSpPr>
        <p:spPr>
          <a:xfrm>
            <a:off x="4973961" y="2556564"/>
            <a:ext cx="3090143" cy="3959708"/>
          </a:xfrm>
          <a:custGeom>
            <a:avLst/>
            <a:gdLst>
              <a:gd name="connsiteX0" fmla="*/ 32379 w 3090143"/>
              <a:gd name="connsiteY0" fmla="*/ 598116 h 3959708"/>
              <a:gd name="connsiteX1" fmla="*/ 146679 w 3090143"/>
              <a:gd name="connsiteY1" fmla="*/ 460956 h 3959708"/>
              <a:gd name="connsiteX2" fmla="*/ 260979 w 3090143"/>
              <a:gd name="connsiteY2" fmla="*/ 346656 h 3959708"/>
              <a:gd name="connsiteX3" fmla="*/ 443859 w 3090143"/>
              <a:gd name="connsiteY3" fmla="*/ 186636 h 3959708"/>
              <a:gd name="connsiteX4" fmla="*/ 512439 w 3090143"/>
              <a:gd name="connsiteY4" fmla="*/ 140916 h 3959708"/>
              <a:gd name="connsiteX5" fmla="*/ 558159 w 3090143"/>
              <a:gd name="connsiteY5" fmla="*/ 72336 h 3959708"/>
              <a:gd name="connsiteX6" fmla="*/ 786759 w 3090143"/>
              <a:gd name="connsiteY6" fmla="*/ 3756 h 3959708"/>
              <a:gd name="connsiteX7" fmla="*/ 1038219 w 3090143"/>
              <a:gd name="connsiteY7" fmla="*/ 26616 h 3959708"/>
              <a:gd name="connsiteX8" fmla="*/ 1061079 w 3090143"/>
              <a:gd name="connsiteY8" fmla="*/ 95196 h 3959708"/>
              <a:gd name="connsiteX9" fmla="*/ 1038219 w 3090143"/>
              <a:gd name="connsiteY9" fmla="*/ 483816 h 3959708"/>
              <a:gd name="connsiteX10" fmla="*/ 1061079 w 3090143"/>
              <a:gd name="connsiteY10" fmla="*/ 552396 h 3959708"/>
              <a:gd name="connsiteX11" fmla="*/ 1358259 w 3090143"/>
              <a:gd name="connsiteY11" fmla="*/ 575256 h 3959708"/>
              <a:gd name="connsiteX12" fmla="*/ 1426839 w 3090143"/>
              <a:gd name="connsiteY12" fmla="*/ 552396 h 3959708"/>
              <a:gd name="connsiteX13" fmla="*/ 1495419 w 3090143"/>
              <a:gd name="connsiteY13" fmla="*/ 506676 h 3959708"/>
              <a:gd name="connsiteX14" fmla="*/ 1632579 w 3090143"/>
              <a:gd name="connsiteY14" fmla="*/ 483816 h 3959708"/>
              <a:gd name="connsiteX15" fmla="*/ 1655439 w 3090143"/>
              <a:gd name="connsiteY15" fmla="*/ 552396 h 3959708"/>
              <a:gd name="connsiteX16" fmla="*/ 1724019 w 3090143"/>
              <a:gd name="connsiteY16" fmla="*/ 689556 h 3959708"/>
              <a:gd name="connsiteX17" fmla="*/ 1632579 w 3090143"/>
              <a:gd name="connsiteY17" fmla="*/ 803856 h 3959708"/>
              <a:gd name="connsiteX18" fmla="*/ 1541139 w 3090143"/>
              <a:gd name="connsiteY18" fmla="*/ 895296 h 3959708"/>
              <a:gd name="connsiteX19" fmla="*/ 1358259 w 3090143"/>
              <a:gd name="connsiteY19" fmla="*/ 1009596 h 3959708"/>
              <a:gd name="connsiteX20" fmla="*/ 1266819 w 3090143"/>
              <a:gd name="connsiteY20" fmla="*/ 1032456 h 3959708"/>
              <a:gd name="connsiteX21" fmla="*/ 1198239 w 3090143"/>
              <a:gd name="connsiteY21" fmla="*/ 1055316 h 3959708"/>
              <a:gd name="connsiteX22" fmla="*/ 1129659 w 3090143"/>
              <a:gd name="connsiteY22" fmla="*/ 1101036 h 3959708"/>
              <a:gd name="connsiteX23" fmla="*/ 786759 w 3090143"/>
              <a:gd name="connsiteY23" fmla="*/ 1123896 h 3959708"/>
              <a:gd name="connsiteX24" fmla="*/ 695319 w 3090143"/>
              <a:gd name="connsiteY24" fmla="*/ 1192476 h 3959708"/>
              <a:gd name="connsiteX25" fmla="*/ 649599 w 3090143"/>
              <a:gd name="connsiteY25" fmla="*/ 1261056 h 3959708"/>
              <a:gd name="connsiteX26" fmla="*/ 512439 w 3090143"/>
              <a:gd name="connsiteY26" fmla="*/ 1306776 h 3959708"/>
              <a:gd name="connsiteX27" fmla="*/ 443859 w 3090143"/>
              <a:gd name="connsiteY27" fmla="*/ 1329636 h 3959708"/>
              <a:gd name="connsiteX28" fmla="*/ 375279 w 3090143"/>
              <a:gd name="connsiteY28" fmla="*/ 1352496 h 3959708"/>
              <a:gd name="connsiteX29" fmla="*/ 306699 w 3090143"/>
              <a:gd name="connsiteY29" fmla="*/ 1398216 h 3959708"/>
              <a:gd name="connsiteX30" fmla="*/ 260979 w 3090143"/>
              <a:gd name="connsiteY30" fmla="*/ 1489656 h 3959708"/>
              <a:gd name="connsiteX31" fmla="*/ 215259 w 3090143"/>
              <a:gd name="connsiteY31" fmla="*/ 1626816 h 3959708"/>
              <a:gd name="connsiteX32" fmla="*/ 192399 w 3090143"/>
              <a:gd name="connsiteY32" fmla="*/ 1695396 h 3959708"/>
              <a:gd name="connsiteX33" fmla="*/ 146679 w 3090143"/>
              <a:gd name="connsiteY33" fmla="*/ 1855416 h 3959708"/>
              <a:gd name="connsiteX34" fmla="*/ 535299 w 3090143"/>
              <a:gd name="connsiteY34" fmla="*/ 1923996 h 3959708"/>
              <a:gd name="connsiteX35" fmla="*/ 603879 w 3090143"/>
              <a:gd name="connsiteY35" fmla="*/ 1878276 h 3959708"/>
              <a:gd name="connsiteX36" fmla="*/ 741039 w 3090143"/>
              <a:gd name="connsiteY36" fmla="*/ 1832556 h 3959708"/>
              <a:gd name="connsiteX37" fmla="*/ 969639 w 3090143"/>
              <a:gd name="connsiteY37" fmla="*/ 1855416 h 3959708"/>
              <a:gd name="connsiteX38" fmla="*/ 946779 w 3090143"/>
              <a:gd name="connsiteY38" fmla="*/ 2129736 h 3959708"/>
              <a:gd name="connsiteX39" fmla="*/ 855339 w 3090143"/>
              <a:gd name="connsiteY39" fmla="*/ 2335476 h 3959708"/>
              <a:gd name="connsiteX40" fmla="*/ 832479 w 3090143"/>
              <a:gd name="connsiteY40" fmla="*/ 2404056 h 3959708"/>
              <a:gd name="connsiteX41" fmla="*/ 718179 w 3090143"/>
              <a:gd name="connsiteY41" fmla="*/ 2541216 h 3959708"/>
              <a:gd name="connsiteX42" fmla="*/ 649599 w 3090143"/>
              <a:gd name="connsiteY42" fmla="*/ 2586936 h 3959708"/>
              <a:gd name="connsiteX43" fmla="*/ 626739 w 3090143"/>
              <a:gd name="connsiteY43" fmla="*/ 2655516 h 3959708"/>
              <a:gd name="connsiteX44" fmla="*/ 420999 w 3090143"/>
              <a:gd name="connsiteY44" fmla="*/ 2769816 h 3959708"/>
              <a:gd name="connsiteX45" fmla="*/ 329559 w 3090143"/>
              <a:gd name="connsiteY45" fmla="*/ 2929836 h 3959708"/>
              <a:gd name="connsiteX46" fmla="*/ 306699 w 3090143"/>
              <a:gd name="connsiteY46" fmla="*/ 3112716 h 3959708"/>
              <a:gd name="connsiteX47" fmla="*/ 443859 w 3090143"/>
              <a:gd name="connsiteY47" fmla="*/ 3524196 h 3959708"/>
              <a:gd name="connsiteX48" fmla="*/ 489579 w 3090143"/>
              <a:gd name="connsiteY48" fmla="*/ 3592776 h 3959708"/>
              <a:gd name="connsiteX49" fmla="*/ 558159 w 3090143"/>
              <a:gd name="connsiteY49" fmla="*/ 3615636 h 3959708"/>
              <a:gd name="connsiteX50" fmla="*/ 672459 w 3090143"/>
              <a:gd name="connsiteY50" fmla="*/ 3684216 h 3959708"/>
              <a:gd name="connsiteX51" fmla="*/ 809619 w 3090143"/>
              <a:gd name="connsiteY51" fmla="*/ 3775656 h 3959708"/>
              <a:gd name="connsiteX52" fmla="*/ 992499 w 3090143"/>
              <a:gd name="connsiteY52" fmla="*/ 3821376 h 3959708"/>
              <a:gd name="connsiteX53" fmla="*/ 1061079 w 3090143"/>
              <a:gd name="connsiteY53" fmla="*/ 3867096 h 3959708"/>
              <a:gd name="connsiteX54" fmla="*/ 1335399 w 3090143"/>
              <a:gd name="connsiteY54" fmla="*/ 3912816 h 3959708"/>
              <a:gd name="connsiteX55" fmla="*/ 1518279 w 3090143"/>
              <a:gd name="connsiteY55" fmla="*/ 3912816 h 3959708"/>
              <a:gd name="connsiteX56" fmla="*/ 1563999 w 3090143"/>
              <a:gd name="connsiteY56" fmla="*/ 3821376 h 3959708"/>
              <a:gd name="connsiteX57" fmla="*/ 1586859 w 3090143"/>
              <a:gd name="connsiteY57" fmla="*/ 3455616 h 3959708"/>
              <a:gd name="connsiteX58" fmla="*/ 1632579 w 3090143"/>
              <a:gd name="connsiteY58" fmla="*/ 3318456 h 3959708"/>
              <a:gd name="connsiteX59" fmla="*/ 1701159 w 3090143"/>
              <a:gd name="connsiteY59" fmla="*/ 3272736 h 3959708"/>
              <a:gd name="connsiteX60" fmla="*/ 1906899 w 3090143"/>
              <a:gd name="connsiteY60" fmla="*/ 3295596 h 3959708"/>
              <a:gd name="connsiteX61" fmla="*/ 1998339 w 3090143"/>
              <a:gd name="connsiteY61" fmla="*/ 3341316 h 3959708"/>
              <a:gd name="connsiteX62" fmla="*/ 2135499 w 3090143"/>
              <a:gd name="connsiteY62" fmla="*/ 3432756 h 3959708"/>
              <a:gd name="connsiteX63" fmla="*/ 2204079 w 3090143"/>
              <a:gd name="connsiteY63" fmla="*/ 3478476 h 3959708"/>
              <a:gd name="connsiteX64" fmla="*/ 2318379 w 3090143"/>
              <a:gd name="connsiteY64" fmla="*/ 3592776 h 3959708"/>
              <a:gd name="connsiteX65" fmla="*/ 2409819 w 3090143"/>
              <a:gd name="connsiteY65" fmla="*/ 3638496 h 3959708"/>
              <a:gd name="connsiteX66" fmla="*/ 2615559 w 3090143"/>
              <a:gd name="connsiteY66" fmla="*/ 3798516 h 3959708"/>
              <a:gd name="connsiteX67" fmla="*/ 2752719 w 3090143"/>
              <a:gd name="connsiteY67" fmla="*/ 3844236 h 3959708"/>
              <a:gd name="connsiteX68" fmla="*/ 3049899 w 3090143"/>
              <a:gd name="connsiteY68" fmla="*/ 3798516 h 3959708"/>
              <a:gd name="connsiteX69" fmla="*/ 3072759 w 3090143"/>
              <a:gd name="connsiteY69" fmla="*/ 3661356 h 3959708"/>
              <a:gd name="connsiteX70" fmla="*/ 3072759 w 3090143"/>
              <a:gd name="connsiteY70" fmla="*/ 3387036 h 3959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090143" h="3959708">
                <a:moveTo>
                  <a:pt x="32379" y="598116"/>
                </a:moveTo>
                <a:cubicBezTo>
                  <a:pt x="145893" y="427845"/>
                  <a:pt x="0" y="636971"/>
                  <a:pt x="146679" y="460956"/>
                </a:cubicBezTo>
                <a:cubicBezTo>
                  <a:pt x="241929" y="346656"/>
                  <a:pt x="135249" y="430476"/>
                  <a:pt x="260979" y="346656"/>
                </a:cubicBezTo>
                <a:cubicBezTo>
                  <a:pt x="337179" y="232356"/>
                  <a:pt x="283839" y="293316"/>
                  <a:pt x="443859" y="186636"/>
                </a:cubicBezTo>
                <a:lnTo>
                  <a:pt x="512439" y="140916"/>
                </a:lnTo>
                <a:cubicBezTo>
                  <a:pt x="527679" y="118056"/>
                  <a:pt x="534861" y="86897"/>
                  <a:pt x="558159" y="72336"/>
                </a:cubicBezTo>
                <a:cubicBezTo>
                  <a:pt x="595263" y="49146"/>
                  <a:pt x="733225" y="17140"/>
                  <a:pt x="786759" y="3756"/>
                </a:cubicBezTo>
                <a:cubicBezTo>
                  <a:pt x="870579" y="11376"/>
                  <a:pt x="958372" y="0"/>
                  <a:pt x="1038219" y="26616"/>
                </a:cubicBezTo>
                <a:cubicBezTo>
                  <a:pt x="1061079" y="34236"/>
                  <a:pt x="1061079" y="71099"/>
                  <a:pt x="1061079" y="95196"/>
                </a:cubicBezTo>
                <a:cubicBezTo>
                  <a:pt x="1061079" y="224960"/>
                  <a:pt x="1045839" y="354276"/>
                  <a:pt x="1038219" y="483816"/>
                </a:cubicBezTo>
                <a:cubicBezTo>
                  <a:pt x="1045839" y="506676"/>
                  <a:pt x="1044040" y="535357"/>
                  <a:pt x="1061079" y="552396"/>
                </a:cubicBezTo>
                <a:cubicBezTo>
                  <a:pt x="1145316" y="636633"/>
                  <a:pt x="1258204" y="586373"/>
                  <a:pt x="1358259" y="575256"/>
                </a:cubicBezTo>
                <a:cubicBezTo>
                  <a:pt x="1381119" y="567636"/>
                  <a:pt x="1405286" y="563172"/>
                  <a:pt x="1426839" y="552396"/>
                </a:cubicBezTo>
                <a:cubicBezTo>
                  <a:pt x="1451413" y="540109"/>
                  <a:pt x="1469355" y="515364"/>
                  <a:pt x="1495419" y="506676"/>
                </a:cubicBezTo>
                <a:cubicBezTo>
                  <a:pt x="1539391" y="492019"/>
                  <a:pt x="1586859" y="491436"/>
                  <a:pt x="1632579" y="483816"/>
                </a:cubicBezTo>
                <a:cubicBezTo>
                  <a:pt x="1640199" y="506676"/>
                  <a:pt x="1644663" y="530843"/>
                  <a:pt x="1655439" y="552396"/>
                </a:cubicBezTo>
                <a:cubicBezTo>
                  <a:pt x="1744069" y="729655"/>
                  <a:pt x="1666560" y="517178"/>
                  <a:pt x="1724019" y="689556"/>
                </a:cubicBezTo>
                <a:cubicBezTo>
                  <a:pt x="1680442" y="863865"/>
                  <a:pt x="1742372" y="725433"/>
                  <a:pt x="1632579" y="803856"/>
                </a:cubicBezTo>
                <a:cubicBezTo>
                  <a:pt x="1597503" y="828910"/>
                  <a:pt x="1573579" y="866911"/>
                  <a:pt x="1541139" y="895296"/>
                </a:cubicBezTo>
                <a:cubicBezTo>
                  <a:pt x="1487196" y="942496"/>
                  <a:pt x="1425855" y="984248"/>
                  <a:pt x="1358259" y="1009596"/>
                </a:cubicBezTo>
                <a:cubicBezTo>
                  <a:pt x="1328841" y="1020628"/>
                  <a:pt x="1297028" y="1023825"/>
                  <a:pt x="1266819" y="1032456"/>
                </a:cubicBezTo>
                <a:cubicBezTo>
                  <a:pt x="1243650" y="1039076"/>
                  <a:pt x="1219792" y="1044540"/>
                  <a:pt x="1198239" y="1055316"/>
                </a:cubicBezTo>
                <a:cubicBezTo>
                  <a:pt x="1173665" y="1067603"/>
                  <a:pt x="1156759" y="1096519"/>
                  <a:pt x="1129659" y="1101036"/>
                </a:cubicBezTo>
                <a:cubicBezTo>
                  <a:pt x="1016664" y="1119869"/>
                  <a:pt x="901059" y="1116276"/>
                  <a:pt x="786759" y="1123896"/>
                </a:cubicBezTo>
                <a:cubicBezTo>
                  <a:pt x="756279" y="1146756"/>
                  <a:pt x="722260" y="1165535"/>
                  <a:pt x="695319" y="1192476"/>
                </a:cubicBezTo>
                <a:cubicBezTo>
                  <a:pt x="675892" y="1211903"/>
                  <a:pt x="672897" y="1246495"/>
                  <a:pt x="649599" y="1261056"/>
                </a:cubicBezTo>
                <a:cubicBezTo>
                  <a:pt x="608731" y="1286598"/>
                  <a:pt x="558159" y="1291536"/>
                  <a:pt x="512439" y="1306776"/>
                </a:cubicBezTo>
                <a:lnTo>
                  <a:pt x="443859" y="1329636"/>
                </a:lnTo>
                <a:cubicBezTo>
                  <a:pt x="420999" y="1337256"/>
                  <a:pt x="395329" y="1339130"/>
                  <a:pt x="375279" y="1352496"/>
                </a:cubicBezTo>
                <a:lnTo>
                  <a:pt x="306699" y="1398216"/>
                </a:lnTo>
                <a:cubicBezTo>
                  <a:pt x="291459" y="1428696"/>
                  <a:pt x="273635" y="1458016"/>
                  <a:pt x="260979" y="1489656"/>
                </a:cubicBezTo>
                <a:cubicBezTo>
                  <a:pt x="243081" y="1534402"/>
                  <a:pt x="230499" y="1581096"/>
                  <a:pt x="215259" y="1626816"/>
                </a:cubicBezTo>
                <a:cubicBezTo>
                  <a:pt x="207639" y="1649676"/>
                  <a:pt x="198243" y="1672019"/>
                  <a:pt x="192399" y="1695396"/>
                </a:cubicBezTo>
                <a:cubicBezTo>
                  <a:pt x="163695" y="1810213"/>
                  <a:pt x="179474" y="1757030"/>
                  <a:pt x="146679" y="1855416"/>
                </a:cubicBezTo>
                <a:cubicBezTo>
                  <a:pt x="196823" y="2055993"/>
                  <a:pt x="147293" y="1985260"/>
                  <a:pt x="535299" y="1923996"/>
                </a:cubicBezTo>
                <a:cubicBezTo>
                  <a:pt x="562437" y="1919711"/>
                  <a:pt x="578773" y="1889434"/>
                  <a:pt x="603879" y="1878276"/>
                </a:cubicBezTo>
                <a:cubicBezTo>
                  <a:pt x="647918" y="1858703"/>
                  <a:pt x="741039" y="1832556"/>
                  <a:pt x="741039" y="1832556"/>
                </a:cubicBezTo>
                <a:cubicBezTo>
                  <a:pt x="817239" y="1840176"/>
                  <a:pt x="926049" y="1792452"/>
                  <a:pt x="969639" y="1855416"/>
                </a:cubicBezTo>
                <a:cubicBezTo>
                  <a:pt x="1021868" y="1930858"/>
                  <a:pt x="958160" y="2038688"/>
                  <a:pt x="946779" y="2129736"/>
                </a:cubicBezTo>
                <a:cubicBezTo>
                  <a:pt x="932238" y="2246065"/>
                  <a:pt x="913079" y="2219996"/>
                  <a:pt x="855339" y="2335476"/>
                </a:cubicBezTo>
                <a:cubicBezTo>
                  <a:pt x="844563" y="2357029"/>
                  <a:pt x="843255" y="2382503"/>
                  <a:pt x="832479" y="2404056"/>
                </a:cubicBezTo>
                <a:cubicBezTo>
                  <a:pt x="806790" y="2455433"/>
                  <a:pt x="761514" y="2505104"/>
                  <a:pt x="718179" y="2541216"/>
                </a:cubicBezTo>
                <a:cubicBezTo>
                  <a:pt x="697073" y="2558805"/>
                  <a:pt x="672459" y="2571696"/>
                  <a:pt x="649599" y="2586936"/>
                </a:cubicBezTo>
                <a:cubicBezTo>
                  <a:pt x="641979" y="2609796"/>
                  <a:pt x="643778" y="2638477"/>
                  <a:pt x="626739" y="2655516"/>
                </a:cubicBezTo>
                <a:cubicBezTo>
                  <a:pt x="548134" y="2734121"/>
                  <a:pt x="507237" y="2741070"/>
                  <a:pt x="420999" y="2769816"/>
                </a:cubicBezTo>
                <a:cubicBezTo>
                  <a:pt x="393789" y="2810630"/>
                  <a:pt x="341160" y="2883430"/>
                  <a:pt x="329559" y="2929836"/>
                </a:cubicBezTo>
                <a:cubicBezTo>
                  <a:pt x="314659" y="2989436"/>
                  <a:pt x="314319" y="3051756"/>
                  <a:pt x="306699" y="3112716"/>
                </a:cubicBezTo>
                <a:cubicBezTo>
                  <a:pt x="345231" y="3305375"/>
                  <a:pt x="335694" y="3361948"/>
                  <a:pt x="443859" y="3524196"/>
                </a:cubicBezTo>
                <a:cubicBezTo>
                  <a:pt x="459099" y="3547056"/>
                  <a:pt x="468125" y="3575613"/>
                  <a:pt x="489579" y="3592776"/>
                </a:cubicBezTo>
                <a:cubicBezTo>
                  <a:pt x="508395" y="3607829"/>
                  <a:pt x="536606" y="3604860"/>
                  <a:pt x="558159" y="3615636"/>
                </a:cubicBezTo>
                <a:cubicBezTo>
                  <a:pt x="597900" y="3635507"/>
                  <a:pt x="634974" y="3660362"/>
                  <a:pt x="672459" y="3684216"/>
                </a:cubicBezTo>
                <a:cubicBezTo>
                  <a:pt x="718817" y="3713717"/>
                  <a:pt x="755737" y="3764880"/>
                  <a:pt x="809619" y="3775656"/>
                </a:cubicBezTo>
                <a:cubicBezTo>
                  <a:pt x="853093" y="3784351"/>
                  <a:pt x="945636" y="3797945"/>
                  <a:pt x="992499" y="3821376"/>
                </a:cubicBezTo>
                <a:cubicBezTo>
                  <a:pt x="1017073" y="3833663"/>
                  <a:pt x="1036505" y="3854809"/>
                  <a:pt x="1061079" y="3867096"/>
                </a:cubicBezTo>
                <a:cubicBezTo>
                  <a:pt x="1137674" y="3905393"/>
                  <a:pt x="1270211" y="3905573"/>
                  <a:pt x="1335399" y="3912816"/>
                </a:cubicBezTo>
                <a:cubicBezTo>
                  <a:pt x="1391670" y="3926884"/>
                  <a:pt x="1462008" y="3959708"/>
                  <a:pt x="1518279" y="3912816"/>
                </a:cubicBezTo>
                <a:cubicBezTo>
                  <a:pt x="1544458" y="3891000"/>
                  <a:pt x="1548759" y="3851856"/>
                  <a:pt x="1563999" y="3821376"/>
                </a:cubicBezTo>
                <a:cubicBezTo>
                  <a:pt x="1571619" y="3699456"/>
                  <a:pt x="1570354" y="3576654"/>
                  <a:pt x="1586859" y="3455616"/>
                </a:cubicBezTo>
                <a:cubicBezTo>
                  <a:pt x="1593371" y="3407865"/>
                  <a:pt x="1592480" y="3345189"/>
                  <a:pt x="1632579" y="3318456"/>
                </a:cubicBezTo>
                <a:lnTo>
                  <a:pt x="1701159" y="3272736"/>
                </a:lnTo>
                <a:cubicBezTo>
                  <a:pt x="1769739" y="3280356"/>
                  <a:pt x="1839664" y="3280080"/>
                  <a:pt x="1906899" y="3295596"/>
                </a:cubicBezTo>
                <a:cubicBezTo>
                  <a:pt x="1940104" y="3303259"/>
                  <a:pt x="1969118" y="3323783"/>
                  <a:pt x="1998339" y="3341316"/>
                </a:cubicBezTo>
                <a:cubicBezTo>
                  <a:pt x="2045457" y="3369587"/>
                  <a:pt x="2089779" y="3402276"/>
                  <a:pt x="2135499" y="3432756"/>
                </a:cubicBezTo>
                <a:cubicBezTo>
                  <a:pt x="2158359" y="3447996"/>
                  <a:pt x="2184652" y="3459049"/>
                  <a:pt x="2204079" y="3478476"/>
                </a:cubicBezTo>
                <a:cubicBezTo>
                  <a:pt x="2242179" y="3516576"/>
                  <a:pt x="2275847" y="3559696"/>
                  <a:pt x="2318379" y="3592776"/>
                </a:cubicBezTo>
                <a:cubicBezTo>
                  <a:pt x="2345278" y="3613698"/>
                  <a:pt x="2382089" y="3618689"/>
                  <a:pt x="2409819" y="3638496"/>
                </a:cubicBezTo>
                <a:cubicBezTo>
                  <a:pt x="2513371" y="3712462"/>
                  <a:pt x="2458099" y="3746029"/>
                  <a:pt x="2615559" y="3798516"/>
                </a:cubicBezTo>
                <a:lnTo>
                  <a:pt x="2752719" y="3844236"/>
                </a:lnTo>
                <a:cubicBezTo>
                  <a:pt x="2851779" y="3828996"/>
                  <a:pt x="2962879" y="3848242"/>
                  <a:pt x="3049899" y="3798516"/>
                </a:cubicBezTo>
                <a:cubicBezTo>
                  <a:pt x="3090143" y="3775520"/>
                  <a:pt x="3070188" y="3707635"/>
                  <a:pt x="3072759" y="3661356"/>
                </a:cubicBezTo>
                <a:cubicBezTo>
                  <a:pt x="3077831" y="3570057"/>
                  <a:pt x="3072759" y="3478476"/>
                  <a:pt x="3072759" y="3387036"/>
                </a:cubicBezTo>
              </a:path>
            </a:pathLst>
          </a:custGeom>
          <a:ln w="50800" cmpd="dbl">
            <a:solidFill>
              <a:srgbClr val="FFFFFF"/>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18" name="Picture 6" descr="http://sr.photos1.fotosearch.com/bthumb/CSP/CSP991/k12274670.jpg"/>
          <p:cNvPicPr>
            <a:picLocks noChangeAspect="1" noChangeArrowheads="1"/>
          </p:cNvPicPr>
          <p:nvPr/>
        </p:nvPicPr>
        <p:blipFill>
          <a:blip r:embed="rId5" cstate="print"/>
          <a:srcRect/>
          <a:stretch>
            <a:fillRect/>
          </a:stretch>
        </p:blipFill>
        <p:spPr bwMode="auto">
          <a:xfrm>
            <a:off x="1979712" y="2996952"/>
            <a:ext cx="1543050" cy="1619251"/>
          </a:xfrm>
          <a:prstGeom prst="rect">
            <a:avLst/>
          </a:prstGeom>
          <a:noFill/>
        </p:spPr>
      </p:pic>
      <p:sp>
        <p:nvSpPr>
          <p:cNvPr id="19" name="Figura a mano libera 18"/>
          <p:cNvSpPr/>
          <p:nvPr/>
        </p:nvSpPr>
        <p:spPr>
          <a:xfrm>
            <a:off x="1933205" y="1287416"/>
            <a:ext cx="1766704" cy="3359928"/>
          </a:xfrm>
          <a:custGeom>
            <a:avLst/>
            <a:gdLst>
              <a:gd name="connsiteX0" fmla="*/ 535675 w 1766704"/>
              <a:gd name="connsiteY0" fmla="*/ 221344 h 3359928"/>
              <a:gd name="connsiteX1" fmla="*/ 352795 w 1766704"/>
              <a:gd name="connsiteY1" fmla="*/ 244204 h 3359928"/>
              <a:gd name="connsiteX2" fmla="*/ 215635 w 1766704"/>
              <a:gd name="connsiteY2" fmla="*/ 358504 h 3359928"/>
              <a:gd name="connsiteX3" fmla="*/ 147055 w 1766704"/>
              <a:gd name="connsiteY3" fmla="*/ 609964 h 3359928"/>
              <a:gd name="connsiteX4" fmla="*/ 169915 w 1766704"/>
              <a:gd name="connsiteY4" fmla="*/ 1455784 h 3359928"/>
              <a:gd name="connsiteX5" fmla="*/ 124195 w 1766704"/>
              <a:gd name="connsiteY5" fmla="*/ 2004424 h 3359928"/>
              <a:gd name="connsiteX6" fmla="*/ 101335 w 1766704"/>
              <a:gd name="connsiteY6" fmla="*/ 2073004 h 3359928"/>
              <a:gd name="connsiteX7" fmla="*/ 169915 w 1766704"/>
              <a:gd name="connsiteY7" fmla="*/ 2804524 h 3359928"/>
              <a:gd name="connsiteX8" fmla="*/ 215635 w 1766704"/>
              <a:gd name="connsiteY8" fmla="*/ 2895964 h 3359928"/>
              <a:gd name="connsiteX9" fmla="*/ 284215 w 1766704"/>
              <a:gd name="connsiteY9" fmla="*/ 2918824 h 3359928"/>
              <a:gd name="connsiteX10" fmla="*/ 307075 w 1766704"/>
              <a:gd name="connsiteY10" fmla="*/ 2987404 h 3359928"/>
              <a:gd name="connsiteX11" fmla="*/ 375655 w 1766704"/>
              <a:gd name="connsiteY11" fmla="*/ 3010264 h 3359928"/>
              <a:gd name="connsiteX12" fmla="*/ 444235 w 1766704"/>
              <a:gd name="connsiteY12" fmla="*/ 3055984 h 3359928"/>
              <a:gd name="connsiteX13" fmla="*/ 535675 w 1766704"/>
              <a:gd name="connsiteY13" fmla="*/ 3124564 h 3359928"/>
              <a:gd name="connsiteX14" fmla="*/ 627115 w 1766704"/>
              <a:gd name="connsiteY14" fmla="*/ 3216004 h 3359928"/>
              <a:gd name="connsiteX15" fmla="*/ 695695 w 1766704"/>
              <a:gd name="connsiteY15" fmla="*/ 3238864 h 3359928"/>
              <a:gd name="connsiteX16" fmla="*/ 787135 w 1766704"/>
              <a:gd name="connsiteY16" fmla="*/ 3307444 h 3359928"/>
              <a:gd name="connsiteX17" fmla="*/ 855715 w 1766704"/>
              <a:gd name="connsiteY17" fmla="*/ 3353164 h 3359928"/>
              <a:gd name="connsiteX18" fmla="*/ 1244335 w 1766704"/>
              <a:gd name="connsiteY18" fmla="*/ 3307444 h 3359928"/>
              <a:gd name="connsiteX19" fmla="*/ 1358635 w 1766704"/>
              <a:gd name="connsiteY19" fmla="*/ 3238864 h 3359928"/>
              <a:gd name="connsiteX20" fmla="*/ 1404355 w 1766704"/>
              <a:gd name="connsiteY20" fmla="*/ 3170284 h 3359928"/>
              <a:gd name="connsiteX21" fmla="*/ 1541515 w 1766704"/>
              <a:gd name="connsiteY21" fmla="*/ 3124564 h 3359928"/>
              <a:gd name="connsiteX22" fmla="*/ 1701535 w 1766704"/>
              <a:gd name="connsiteY22" fmla="*/ 3055984 h 3359928"/>
              <a:gd name="connsiteX23" fmla="*/ 1747255 w 1766704"/>
              <a:gd name="connsiteY23" fmla="*/ 2987404 h 3359928"/>
              <a:gd name="connsiteX24" fmla="*/ 1678675 w 1766704"/>
              <a:gd name="connsiteY24" fmla="*/ 2758804 h 3359928"/>
              <a:gd name="connsiteX25" fmla="*/ 1632955 w 1766704"/>
              <a:gd name="connsiteY25" fmla="*/ 2621644 h 3359928"/>
              <a:gd name="connsiteX26" fmla="*/ 1610095 w 1766704"/>
              <a:gd name="connsiteY26" fmla="*/ 2553064 h 3359928"/>
              <a:gd name="connsiteX27" fmla="*/ 1564375 w 1766704"/>
              <a:gd name="connsiteY27" fmla="*/ 2301604 h 3359928"/>
              <a:gd name="connsiteX28" fmla="*/ 1518655 w 1766704"/>
              <a:gd name="connsiteY28" fmla="*/ 2118724 h 3359928"/>
              <a:gd name="connsiteX29" fmla="*/ 1564375 w 1766704"/>
              <a:gd name="connsiteY29" fmla="*/ 1958704 h 3359928"/>
              <a:gd name="connsiteX30" fmla="*/ 1587235 w 1766704"/>
              <a:gd name="connsiteY30" fmla="*/ 1867264 h 3359928"/>
              <a:gd name="connsiteX31" fmla="*/ 1632955 w 1766704"/>
              <a:gd name="connsiteY31" fmla="*/ 1707244 h 3359928"/>
              <a:gd name="connsiteX32" fmla="*/ 1655815 w 1766704"/>
              <a:gd name="connsiteY32" fmla="*/ 1272904 h 3359928"/>
              <a:gd name="connsiteX33" fmla="*/ 1678675 w 1766704"/>
              <a:gd name="connsiteY33" fmla="*/ 1181464 h 3359928"/>
              <a:gd name="connsiteX34" fmla="*/ 1632955 w 1766704"/>
              <a:gd name="connsiteY34" fmla="*/ 838564 h 3359928"/>
              <a:gd name="connsiteX35" fmla="*/ 1587235 w 1766704"/>
              <a:gd name="connsiteY35" fmla="*/ 747124 h 3359928"/>
              <a:gd name="connsiteX36" fmla="*/ 1518655 w 1766704"/>
              <a:gd name="connsiteY36" fmla="*/ 701404 h 3359928"/>
              <a:gd name="connsiteX37" fmla="*/ 1358635 w 1766704"/>
              <a:gd name="connsiteY37" fmla="*/ 541384 h 3359928"/>
              <a:gd name="connsiteX38" fmla="*/ 1244335 w 1766704"/>
              <a:gd name="connsiteY38" fmla="*/ 404224 h 3359928"/>
              <a:gd name="connsiteX39" fmla="*/ 1152895 w 1766704"/>
              <a:gd name="connsiteY39" fmla="*/ 267064 h 3359928"/>
              <a:gd name="connsiteX40" fmla="*/ 1107175 w 1766704"/>
              <a:gd name="connsiteY40" fmla="*/ 198484 h 3359928"/>
              <a:gd name="connsiteX41" fmla="*/ 992875 w 1766704"/>
              <a:gd name="connsiteY41" fmla="*/ 38464 h 3359928"/>
              <a:gd name="connsiteX42" fmla="*/ 741415 w 1766704"/>
              <a:gd name="connsiteY42" fmla="*/ 84184 h 3359928"/>
              <a:gd name="connsiteX43" fmla="*/ 649975 w 1766704"/>
              <a:gd name="connsiteY43" fmla="*/ 107044 h 3359928"/>
              <a:gd name="connsiteX44" fmla="*/ 604255 w 1766704"/>
              <a:gd name="connsiteY44" fmla="*/ 175624 h 3359928"/>
              <a:gd name="connsiteX45" fmla="*/ 467095 w 1766704"/>
              <a:gd name="connsiteY45" fmla="*/ 244204 h 3359928"/>
              <a:gd name="connsiteX46" fmla="*/ 375655 w 1766704"/>
              <a:gd name="connsiteY46" fmla="*/ 289924 h 335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66704" h="3359928">
                <a:moveTo>
                  <a:pt x="535675" y="221344"/>
                </a:moveTo>
                <a:cubicBezTo>
                  <a:pt x="474715" y="228964"/>
                  <a:pt x="412065" y="228040"/>
                  <a:pt x="352795" y="244204"/>
                </a:cubicBezTo>
                <a:cubicBezTo>
                  <a:pt x="309034" y="256139"/>
                  <a:pt x="242786" y="331353"/>
                  <a:pt x="215635" y="358504"/>
                </a:cubicBezTo>
                <a:cubicBezTo>
                  <a:pt x="164071" y="564761"/>
                  <a:pt x="189786" y="481772"/>
                  <a:pt x="147055" y="609964"/>
                </a:cubicBezTo>
                <a:cubicBezTo>
                  <a:pt x="154675" y="891904"/>
                  <a:pt x="169915" y="1173741"/>
                  <a:pt x="169915" y="1455784"/>
                </a:cubicBezTo>
                <a:cubicBezTo>
                  <a:pt x="169915" y="1713477"/>
                  <a:pt x="179034" y="1812488"/>
                  <a:pt x="124195" y="2004424"/>
                </a:cubicBezTo>
                <a:cubicBezTo>
                  <a:pt x="117575" y="2027593"/>
                  <a:pt x="108955" y="2050144"/>
                  <a:pt x="101335" y="2073004"/>
                </a:cubicBezTo>
                <a:cubicBezTo>
                  <a:pt x="137573" y="3123916"/>
                  <a:pt x="0" y="2507172"/>
                  <a:pt x="169915" y="2804524"/>
                </a:cubicBezTo>
                <a:cubicBezTo>
                  <a:pt x="186822" y="2834112"/>
                  <a:pt x="191538" y="2871867"/>
                  <a:pt x="215635" y="2895964"/>
                </a:cubicBezTo>
                <a:cubicBezTo>
                  <a:pt x="232674" y="2913003"/>
                  <a:pt x="261355" y="2911204"/>
                  <a:pt x="284215" y="2918824"/>
                </a:cubicBezTo>
                <a:cubicBezTo>
                  <a:pt x="291835" y="2941684"/>
                  <a:pt x="290036" y="2970365"/>
                  <a:pt x="307075" y="2987404"/>
                </a:cubicBezTo>
                <a:cubicBezTo>
                  <a:pt x="324114" y="3004443"/>
                  <a:pt x="354102" y="2999488"/>
                  <a:pt x="375655" y="3010264"/>
                </a:cubicBezTo>
                <a:cubicBezTo>
                  <a:pt x="400229" y="3022551"/>
                  <a:pt x="421878" y="3040015"/>
                  <a:pt x="444235" y="3055984"/>
                </a:cubicBezTo>
                <a:cubicBezTo>
                  <a:pt x="475238" y="3078129"/>
                  <a:pt x="507002" y="3099475"/>
                  <a:pt x="535675" y="3124564"/>
                </a:cubicBezTo>
                <a:cubicBezTo>
                  <a:pt x="568115" y="3152949"/>
                  <a:pt x="592039" y="3190950"/>
                  <a:pt x="627115" y="3216004"/>
                </a:cubicBezTo>
                <a:cubicBezTo>
                  <a:pt x="646723" y="3230010"/>
                  <a:pt x="672835" y="3231244"/>
                  <a:pt x="695695" y="3238864"/>
                </a:cubicBezTo>
                <a:cubicBezTo>
                  <a:pt x="726175" y="3261724"/>
                  <a:pt x="756132" y="3285299"/>
                  <a:pt x="787135" y="3307444"/>
                </a:cubicBezTo>
                <a:cubicBezTo>
                  <a:pt x="809492" y="3323413"/>
                  <a:pt x="828311" y="3351207"/>
                  <a:pt x="855715" y="3353164"/>
                </a:cubicBezTo>
                <a:cubicBezTo>
                  <a:pt x="950412" y="3359928"/>
                  <a:pt x="1135906" y="3325516"/>
                  <a:pt x="1244335" y="3307444"/>
                </a:cubicBezTo>
                <a:cubicBezTo>
                  <a:pt x="1282435" y="3284584"/>
                  <a:pt x="1324900" y="3267780"/>
                  <a:pt x="1358635" y="3238864"/>
                </a:cubicBezTo>
                <a:cubicBezTo>
                  <a:pt x="1379495" y="3220984"/>
                  <a:pt x="1381057" y="3184845"/>
                  <a:pt x="1404355" y="3170284"/>
                </a:cubicBezTo>
                <a:cubicBezTo>
                  <a:pt x="1445223" y="3144742"/>
                  <a:pt x="1501416" y="3151297"/>
                  <a:pt x="1541515" y="3124564"/>
                </a:cubicBezTo>
                <a:cubicBezTo>
                  <a:pt x="1636236" y="3061416"/>
                  <a:pt x="1583441" y="3085507"/>
                  <a:pt x="1701535" y="3055984"/>
                </a:cubicBezTo>
                <a:cubicBezTo>
                  <a:pt x="1716775" y="3033124"/>
                  <a:pt x="1744521" y="3014742"/>
                  <a:pt x="1747255" y="2987404"/>
                </a:cubicBezTo>
                <a:cubicBezTo>
                  <a:pt x="1766704" y="2792914"/>
                  <a:pt x="1730728" y="2875924"/>
                  <a:pt x="1678675" y="2758804"/>
                </a:cubicBezTo>
                <a:cubicBezTo>
                  <a:pt x="1659102" y="2714765"/>
                  <a:pt x="1648195" y="2667364"/>
                  <a:pt x="1632955" y="2621644"/>
                </a:cubicBezTo>
                <a:lnTo>
                  <a:pt x="1610095" y="2553064"/>
                </a:lnTo>
                <a:cubicBezTo>
                  <a:pt x="1567660" y="2213582"/>
                  <a:pt x="1613168" y="2480512"/>
                  <a:pt x="1564375" y="2301604"/>
                </a:cubicBezTo>
                <a:cubicBezTo>
                  <a:pt x="1547842" y="2240982"/>
                  <a:pt x="1518655" y="2118724"/>
                  <a:pt x="1518655" y="2118724"/>
                </a:cubicBezTo>
                <a:cubicBezTo>
                  <a:pt x="1533895" y="2065384"/>
                  <a:pt x="1549779" y="2012224"/>
                  <a:pt x="1564375" y="1958704"/>
                </a:cubicBezTo>
                <a:cubicBezTo>
                  <a:pt x="1572642" y="1928393"/>
                  <a:pt x="1578604" y="1897473"/>
                  <a:pt x="1587235" y="1867264"/>
                </a:cubicBezTo>
                <a:cubicBezTo>
                  <a:pt x="1652826" y="1637697"/>
                  <a:pt x="1561491" y="1993100"/>
                  <a:pt x="1632955" y="1707244"/>
                </a:cubicBezTo>
                <a:cubicBezTo>
                  <a:pt x="1640575" y="1562464"/>
                  <a:pt x="1643255" y="1417339"/>
                  <a:pt x="1655815" y="1272904"/>
                </a:cubicBezTo>
                <a:cubicBezTo>
                  <a:pt x="1658537" y="1241604"/>
                  <a:pt x="1678675" y="1212882"/>
                  <a:pt x="1678675" y="1181464"/>
                </a:cubicBezTo>
                <a:cubicBezTo>
                  <a:pt x="1678675" y="1072832"/>
                  <a:pt x="1678302" y="944374"/>
                  <a:pt x="1632955" y="838564"/>
                </a:cubicBezTo>
                <a:cubicBezTo>
                  <a:pt x="1619531" y="807242"/>
                  <a:pt x="1609051" y="773303"/>
                  <a:pt x="1587235" y="747124"/>
                </a:cubicBezTo>
                <a:cubicBezTo>
                  <a:pt x="1569646" y="726018"/>
                  <a:pt x="1539076" y="719783"/>
                  <a:pt x="1518655" y="701404"/>
                </a:cubicBezTo>
                <a:cubicBezTo>
                  <a:pt x="1462585" y="650941"/>
                  <a:pt x="1400478" y="604149"/>
                  <a:pt x="1358635" y="541384"/>
                </a:cubicBezTo>
                <a:cubicBezTo>
                  <a:pt x="1294982" y="445905"/>
                  <a:pt x="1332342" y="492231"/>
                  <a:pt x="1244335" y="404224"/>
                </a:cubicBezTo>
                <a:cubicBezTo>
                  <a:pt x="1204161" y="283702"/>
                  <a:pt x="1248027" y="381222"/>
                  <a:pt x="1152895" y="267064"/>
                </a:cubicBezTo>
                <a:cubicBezTo>
                  <a:pt x="1135306" y="245958"/>
                  <a:pt x="1123144" y="220841"/>
                  <a:pt x="1107175" y="198484"/>
                </a:cubicBezTo>
                <a:cubicBezTo>
                  <a:pt x="965401" y="0"/>
                  <a:pt x="1100623" y="200086"/>
                  <a:pt x="992875" y="38464"/>
                </a:cubicBezTo>
                <a:cubicBezTo>
                  <a:pt x="893617" y="55007"/>
                  <a:pt x="837265" y="62884"/>
                  <a:pt x="741415" y="84184"/>
                </a:cubicBezTo>
                <a:cubicBezTo>
                  <a:pt x="710745" y="91000"/>
                  <a:pt x="680455" y="99424"/>
                  <a:pt x="649975" y="107044"/>
                </a:cubicBezTo>
                <a:cubicBezTo>
                  <a:pt x="634735" y="129904"/>
                  <a:pt x="623682" y="156197"/>
                  <a:pt x="604255" y="175624"/>
                </a:cubicBezTo>
                <a:cubicBezTo>
                  <a:pt x="538741" y="241138"/>
                  <a:pt x="541465" y="207019"/>
                  <a:pt x="467095" y="244204"/>
                </a:cubicBezTo>
                <a:cubicBezTo>
                  <a:pt x="367201" y="294151"/>
                  <a:pt x="432916" y="289924"/>
                  <a:pt x="375655" y="28992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21" name="Figura a mano libera 20"/>
          <p:cNvSpPr/>
          <p:nvPr/>
        </p:nvSpPr>
        <p:spPr>
          <a:xfrm>
            <a:off x="19099" y="480060"/>
            <a:ext cx="1454555" cy="5460551"/>
          </a:xfrm>
          <a:custGeom>
            <a:avLst/>
            <a:gdLst>
              <a:gd name="connsiteX0" fmla="*/ 415757 w 1454555"/>
              <a:gd name="connsiteY0" fmla="*/ 0 h 5460551"/>
              <a:gd name="connsiteX1" fmla="*/ 804377 w 1454555"/>
              <a:gd name="connsiteY1" fmla="*/ 22860 h 5460551"/>
              <a:gd name="connsiteX2" fmla="*/ 872957 w 1454555"/>
              <a:gd name="connsiteY2" fmla="*/ 45720 h 5460551"/>
              <a:gd name="connsiteX3" fmla="*/ 1032977 w 1454555"/>
              <a:gd name="connsiteY3" fmla="*/ 68580 h 5460551"/>
              <a:gd name="connsiteX4" fmla="*/ 1101557 w 1454555"/>
              <a:gd name="connsiteY4" fmla="*/ 91440 h 5460551"/>
              <a:gd name="connsiteX5" fmla="*/ 1215857 w 1454555"/>
              <a:gd name="connsiteY5" fmla="*/ 228600 h 5460551"/>
              <a:gd name="connsiteX6" fmla="*/ 1261577 w 1454555"/>
              <a:gd name="connsiteY6" fmla="*/ 365760 h 5460551"/>
              <a:gd name="connsiteX7" fmla="*/ 1284437 w 1454555"/>
              <a:gd name="connsiteY7" fmla="*/ 434340 h 5460551"/>
              <a:gd name="connsiteX8" fmla="*/ 1307297 w 1454555"/>
              <a:gd name="connsiteY8" fmla="*/ 502920 h 5460551"/>
              <a:gd name="connsiteX9" fmla="*/ 1284437 w 1454555"/>
              <a:gd name="connsiteY9" fmla="*/ 914400 h 5460551"/>
              <a:gd name="connsiteX10" fmla="*/ 1330157 w 1454555"/>
              <a:gd name="connsiteY10" fmla="*/ 1600200 h 5460551"/>
              <a:gd name="connsiteX11" fmla="*/ 1307297 w 1454555"/>
              <a:gd name="connsiteY11" fmla="*/ 2011680 h 5460551"/>
              <a:gd name="connsiteX12" fmla="*/ 1261577 w 1454555"/>
              <a:gd name="connsiteY12" fmla="*/ 2080260 h 5460551"/>
              <a:gd name="connsiteX13" fmla="*/ 1192997 w 1454555"/>
              <a:gd name="connsiteY13" fmla="*/ 2240280 h 5460551"/>
              <a:gd name="connsiteX14" fmla="*/ 1215857 w 1454555"/>
              <a:gd name="connsiteY14" fmla="*/ 2720340 h 5460551"/>
              <a:gd name="connsiteX15" fmla="*/ 1238717 w 1454555"/>
              <a:gd name="connsiteY15" fmla="*/ 2788920 h 5460551"/>
              <a:gd name="connsiteX16" fmla="*/ 1307297 w 1454555"/>
              <a:gd name="connsiteY16" fmla="*/ 2834640 h 5460551"/>
              <a:gd name="connsiteX17" fmla="*/ 1330157 w 1454555"/>
              <a:gd name="connsiteY17" fmla="*/ 3977640 h 5460551"/>
              <a:gd name="connsiteX18" fmla="*/ 1284437 w 1454555"/>
              <a:gd name="connsiteY18" fmla="*/ 4160520 h 5460551"/>
              <a:gd name="connsiteX19" fmla="*/ 1330157 w 1454555"/>
              <a:gd name="connsiteY19" fmla="*/ 4983480 h 5460551"/>
              <a:gd name="connsiteX20" fmla="*/ 1398737 w 1454555"/>
              <a:gd name="connsiteY20" fmla="*/ 5143500 h 5460551"/>
              <a:gd name="connsiteX21" fmla="*/ 1375877 w 1454555"/>
              <a:gd name="connsiteY21" fmla="*/ 5280660 h 5460551"/>
              <a:gd name="connsiteX22" fmla="*/ 1147277 w 1454555"/>
              <a:gd name="connsiteY22" fmla="*/ 5394960 h 5460551"/>
              <a:gd name="connsiteX23" fmla="*/ 987257 w 1454555"/>
              <a:gd name="connsiteY23" fmla="*/ 5440680 h 5460551"/>
              <a:gd name="connsiteX24" fmla="*/ 621497 w 1454555"/>
              <a:gd name="connsiteY24" fmla="*/ 5417820 h 5460551"/>
              <a:gd name="connsiteX25" fmla="*/ 461477 w 1454555"/>
              <a:gd name="connsiteY25" fmla="*/ 5349240 h 5460551"/>
              <a:gd name="connsiteX26" fmla="*/ 392897 w 1454555"/>
              <a:gd name="connsiteY26" fmla="*/ 5326380 h 5460551"/>
              <a:gd name="connsiteX27" fmla="*/ 347177 w 1454555"/>
              <a:gd name="connsiteY27" fmla="*/ 5257800 h 5460551"/>
              <a:gd name="connsiteX28" fmla="*/ 301457 w 1454555"/>
              <a:gd name="connsiteY28" fmla="*/ 4914900 h 5460551"/>
              <a:gd name="connsiteX29" fmla="*/ 255737 w 1454555"/>
              <a:gd name="connsiteY29" fmla="*/ 4777740 h 5460551"/>
              <a:gd name="connsiteX30" fmla="*/ 210017 w 1454555"/>
              <a:gd name="connsiteY30" fmla="*/ 4617720 h 5460551"/>
              <a:gd name="connsiteX31" fmla="*/ 187157 w 1454555"/>
              <a:gd name="connsiteY31" fmla="*/ 4457700 h 5460551"/>
              <a:gd name="connsiteX32" fmla="*/ 141437 w 1454555"/>
              <a:gd name="connsiteY32" fmla="*/ 4366260 h 5460551"/>
              <a:gd name="connsiteX33" fmla="*/ 95717 w 1454555"/>
              <a:gd name="connsiteY33" fmla="*/ 4137660 h 5460551"/>
              <a:gd name="connsiteX34" fmla="*/ 118577 w 1454555"/>
              <a:gd name="connsiteY34" fmla="*/ 3817620 h 5460551"/>
              <a:gd name="connsiteX35" fmla="*/ 141437 w 1454555"/>
              <a:gd name="connsiteY35" fmla="*/ 3657600 h 5460551"/>
              <a:gd name="connsiteX36" fmla="*/ 164297 w 1454555"/>
              <a:gd name="connsiteY36" fmla="*/ 3451860 h 5460551"/>
              <a:gd name="connsiteX37" fmla="*/ 118577 w 1454555"/>
              <a:gd name="connsiteY37" fmla="*/ 2377440 h 5460551"/>
              <a:gd name="connsiteX38" fmla="*/ 95717 w 1454555"/>
              <a:gd name="connsiteY38" fmla="*/ 2240280 h 5460551"/>
              <a:gd name="connsiteX39" fmla="*/ 72857 w 1454555"/>
              <a:gd name="connsiteY39" fmla="*/ 2080260 h 5460551"/>
              <a:gd name="connsiteX40" fmla="*/ 27137 w 1454555"/>
              <a:gd name="connsiteY40" fmla="*/ 1943100 h 5460551"/>
              <a:gd name="connsiteX41" fmla="*/ 49997 w 1454555"/>
              <a:gd name="connsiteY41" fmla="*/ 457200 h 5460551"/>
              <a:gd name="connsiteX42" fmla="*/ 187157 w 1454555"/>
              <a:gd name="connsiteY42" fmla="*/ 365760 h 5460551"/>
              <a:gd name="connsiteX43" fmla="*/ 278597 w 1454555"/>
              <a:gd name="connsiteY43" fmla="*/ 228600 h 5460551"/>
              <a:gd name="connsiteX44" fmla="*/ 301457 w 1454555"/>
              <a:gd name="connsiteY44" fmla="*/ 137160 h 5460551"/>
              <a:gd name="connsiteX45" fmla="*/ 370037 w 1454555"/>
              <a:gd name="connsiteY45" fmla="*/ 114300 h 5460551"/>
              <a:gd name="connsiteX46" fmla="*/ 392897 w 1454555"/>
              <a:gd name="connsiteY46" fmla="*/ 91440 h 546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454555" h="5460551">
                <a:moveTo>
                  <a:pt x="415757" y="0"/>
                </a:moveTo>
                <a:cubicBezTo>
                  <a:pt x="545297" y="7620"/>
                  <a:pt x="675257" y="9948"/>
                  <a:pt x="804377" y="22860"/>
                </a:cubicBezTo>
                <a:cubicBezTo>
                  <a:pt x="828354" y="25258"/>
                  <a:pt x="849328" y="40994"/>
                  <a:pt x="872957" y="45720"/>
                </a:cubicBezTo>
                <a:cubicBezTo>
                  <a:pt x="925792" y="56287"/>
                  <a:pt x="979637" y="60960"/>
                  <a:pt x="1032977" y="68580"/>
                </a:cubicBezTo>
                <a:cubicBezTo>
                  <a:pt x="1055837" y="76200"/>
                  <a:pt x="1081507" y="78074"/>
                  <a:pt x="1101557" y="91440"/>
                </a:cubicBezTo>
                <a:cubicBezTo>
                  <a:pt x="1135557" y="114107"/>
                  <a:pt x="1198101" y="188649"/>
                  <a:pt x="1215857" y="228600"/>
                </a:cubicBezTo>
                <a:cubicBezTo>
                  <a:pt x="1235430" y="272639"/>
                  <a:pt x="1246337" y="320040"/>
                  <a:pt x="1261577" y="365760"/>
                </a:cubicBezTo>
                <a:lnTo>
                  <a:pt x="1284437" y="434340"/>
                </a:lnTo>
                <a:lnTo>
                  <a:pt x="1307297" y="502920"/>
                </a:lnTo>
                <a:cubicBezTo>
                  <a:pt x="1299677" y="640080"/>
                  <a:pt x="1281576" y="777058"/>
                  <a:pt x="1284437" y="914400"/>
                </a:cubicBezTo>
                <a:cubicBezTo>
                  <a:pt x="1289209" y="1143458"/>
                  <a:pt x="1330157" y="1600200"/>
                  <a:pt x="1330157" y="1600200"/>
                </a:cubicBezTo>
                <a:cubicBezTo>
                  <a:pt x="1322537" y="1737360"/>
                  <a:pt x="1326724" y="1875689"/>
                  <a:pt x="1307297" y="2011680"/>
                </a:cubicBezTo>
                <a:cubicBezTo>
                  <a:pt x="1303412" y="2038878"/>
                  <a:pt x="1272400" y="2055007"/>
                  <a:pt x="1261577" y="2080260"/>
                </a:cubicBezTo>
                <a:cubicBezTo>
                  <a:pt x="1173007" y="2286924"/>
                  <a:pt x="1307780" y="2068106"/>
                  <a:pt x="1192997" y="2240280"/>
                </a:cubicBezTo>
                <a:cubicBezTo>
                  <a:pt x="1200617" y="2400300"/>
                  <a:pt x="1202553" y="2560692"/>
                  <a:pt x="1215857" y="2720340"/>
                </a:cubicBezTo>
                <a:cubicBezTo>
                  <a:pt x="1217858" y="2744353"/>
                  <a:pt x="1223664" y="2770104"/>
                  <a:pt x="1238717" y="2788920"/>
                </a:cubicBezTo>
                <a:cubicBezTo>
                  <a:pt x="1255880" y="2810374"/>
                  <a:pt x="1284437" y="2819400"/>
                  <a:pt x="1307297" y="2834640"/>
                </a:cubicBezTo>
                <a:cubicBezTo>
                  <a:pt x="1454555" y="3276413"/>
                  <a:pt x="1385528" y="3017869"/>
                  <a:pt x="1330157" y="3977640"/>
                </a:cubicBezTo>
                <a:cubicBezTo>
                  <a:pt x="1326538" y="4040372"/>
                  <a:pt x="1284437" y="4160520"/>
                  <a:pt x="1284437" y="4160520"/>
                </a:cubicBezTo>
                <a:cubicBezTo>
                  <a:pt x="1290416" y="4321954"/>
                  <a:pt x="1291075" y="4748988"/>
                  <a:pt x="1330157" y="4983480"/>
                </a:cubicBezTo>
                <a:cubicBezTo>
                  <a:pt x="1338566" y="5033934"/>
                  <a:pt x="1377917" y="5101861"/>
                  <a:pt x="1398737" y="5143500"/>
                </a:cubicBezTo>
                <a:cubicBezTo>
                  <a:pt x="1391117" y="5189220"/>
                  <a:pt x="1402457" y="5242688"/>
                  <a:pt x="1375877" y="5280660"/>
                </a:cubicBezTo>
                <a:cubicBezTo>
                  <a:pt x="1313532" y="5369724"/>
                  <a:pt x="1234301" y="5370096"/>
                  <a:pt x="1147277" y="5394960"/>
                </a:cubicBezTo>
                <a:cubicBezTo>
                  <a:pt x="917710" y="5460551"/>
                  <a:pt x="1273113" y="5369216"/>
                  <a:pt x="987257" y="5440680"/>
                </a:cubicBezTo>
                <a:cubicBezTo>
                  <a:pt x="865337" y="5433060"/>
                  <a:pt x="742984" y="5430608"/>
                  <a:pt x="621497" y="5417820"/>
                </a:cubicBezTo>
                <a:cubicBezTo>
                  <a:pt x="574120" y="5412833"/>
                  <a:pt x="498764" y="5365220"/>
                  <a:pt x="461477" y="5349240"/>
                </a:cubicBezTo>
                <a:cubicBezTo>
                  <a:pt x="439329" y="5339748"/>
                  <a:pt x="415757" y="5334000"/>
                  <a:pt x="392897" y="5326380"/>
                </a:cubicBezTo>
                <a:cubicBezTo>
                  <a:pt x="377657" y="5303520"/>
                  <a:pt x="359464" y="5282374"/>
                  <a:pt x="347177" y="5257800"/>
                </a:cubicBezTo>
                <a:cubicBezTo>
                  <a:pt x="298477" y="5160399"/>
                  <a:pt x="314225" y="4991509"/>
                  <a:pt x="301457" y="4914900"/>
                </a:cubicBezTo>
                <a:cubicBezTo>
                  <a:pt x="293534" y="4867363"/>
                  <a:pt x="269910" y="4823802"/>
                  <a:pt x="255737" y="4777740"/>
                </a:cubicBezTo>
                <a:cubicBezTo>
                  <a:pt x="239423" y="4724719"/>
                  <a:pt x="221641" y="4671963"/>
                  <a:pt x="210017" y="4617720"/>
                </a:cubicBezTo>
                <a:cubicBezTo>
                  <a:pt x="198727" y="4565035"/>
                  <a:pt x="201334" y="4509683"/>
                  <a:pt x="187157" y="4457700"/>
                </a:cubicBezTo>
                <a:cubicBezTo>
                  <a:pt x="178191" y="4424823"/>
                  <a:pt x="153402" y="4398168"/>
                  <a:pt x="141437" y="4366260"/>
                </a:cubicBezTo>
                <a:cubicBezTo>
                  <a:pt x="120976" y="4311697"/>
                  <a:pt x="103618" y="4185067"/>
                  <a:pt x="95717" y="4137660"/>
                </a:cubicBezTo>
                <a:cubicBezTo>
                  <a:pt x="103337" y="4030980"/>
                  <a:pt x="108437" y="3924090"/>
                  <a:pt x="118577" y="3817620"/>
                </a:cubicBezTo>
                <a:cubicBezTo>
                  <a:pt x="123685" y="3763981"/>
                  <a:pt x="134754" y="3711065"/>
                  <a:pt x="141437" y="3657600"/>
                </a:cubicBezTo>
                <a:cubicBezTo>
                  <a:pt x="149996" y="3589131"/>
                  <a:pt x="156677" y="3520440"/>
                  <a:pt x="164297" y="3451860"/>
                </a:cubicBezTo>
                <a:cubicBezTo>
                  <a:pt x="156132" y="3206898"/>
                  <a:pt x="144079" y="2670713"/>
                  <a:pt x="118577" y="2377440"/>
                </a:cubicBezTo>
                <a:cubicBezTo>
                  <a:pt x="114562" y="2331264"/>
                  <a:pt x="102765" y="2286092"/>
                  <a:pt x="95717" y="2240280"/>
                </a:cubicBezTo>
                <a:cubicBezTo>
                  <a:pt x="87524" y="2187025"/>
                  <a:pt x="84973" y="2132762"/>
                  <a:pt x="72857" y="2080260"/>
                </a:cubicBezTo>
                <a:cubicBezTo>
                  <a:pt x="62020" y="2033301"/>
                  <a:pt x="27137" y="1943100"/>
                  <a:pt x="27137" y="1943100"/>
                </a:cubicBezTo>
                <a:cubicBezTo>
                  <a:pt x="34757" y="1447800"/>
                  <a:pt x="0" y="950029"/>
                  <a:pt x="49997" y="457200"/>
                </a:cubicBezTo>
                <a:cubicBezTo>
                  <a:pt x="55543" y="402532"/>
                  <a:pt x="187157" y="365760"/>
                  <a:pt x="187157" y="365760"/>
                </a:cubicBezTo>
                <a:cubicBezTo>
                  <a:pt x="217637" y="320040"/>
                  <a:pt x="265270" y="281908"/>
                  <a:pt x="278597" y="228600"/>
                </a:cubicBezTo>
                <a:cubicBezTo>
                  <a:pt x="286217" y="198120"/>
                  <a:pt x="281830" y="161693"/>
                  <a:pt x="301457" y="137160"/>
                </a:cubicBezTo>
                <a:cubicBezTo>
                  <a:pt x="316510" y="118344"/>
                  <a:pt x="348484" y="125076"/>
                  <a:pt x="370037" y="114300"/>
                </a:cubicBezTo>
                <a:cubicBezTo>
                  <a:pt x="379676" y="109481"/>
                  <a:pt x="385277" y="99060"/>
                  <a:pt x="392897" y="9144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grpSp>
        <p:nvGrpSpPr>
          <p:cNvPr id="22" name="Gruppo 30"/>
          <p:cNvGrpSpPr/>
          <p:nvPr/>
        </p:nvGrpSpPr>
        <p:grpSpPr>
          <a:xfrm>
            <a:off x="1148195" y="3158606"/>
            <a:ext cx="1172209" cy="2412068"/>
            <a:chOff x="1043608" y="3068960"/>
            <a:chExt cx="1172209" cy="2412068"/>
          </a:xfrm>
        </p:grpSpPr>
        <p:cxnSp>
          <p:nvCxnSpPr>
            <p:cNvPr id="23" name="Connettore 2 22"/>
            <p:cNvCxnSpPr/>
            <p:nvPr/>
          </p:nvCxnSpPr>
          <p:spPr>
            <a:xfrm>
              <a:off x="1043608" y="3068960"/>
              <a:ext cx="9361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CasellaDiTesto 24"/>
            <p:cNvSpPr txBox="1"/>
            <p:nvPr/>
          </p:nvSpPr>
          <p:spPr>
            <a:xfrm>
              <a:off x="1279713" y="4557698"/>
              <a:ext cx="936104" cy="923330"/>
            </a:xfrm>
            <a:prstGeom prst="rect">
              <a:avLst/>
            </a:prstGeom>
            <a:noFill/>
          </p:spPr>
          <p:txBody>
            <a:bodyPr wrap="square" rtlCol="0">
              <a:spAutoFit/>
            </a:bodyPr>
            <a:lstStyle/>
            <a:p>
              <a:r>
                <a:rPr lang="es-ES_tradnl" b="1" dirty="0"/>
                <a:t>28 </a:t>
              </a:r>
              <a:r>
                <a:rPr lang="es-ES_tradnl" b="1" dirty="0" err="1"/>
                <a:t>рублей</a:t>
              </a:r>
              <a:r>
                <a:rPr lang="es-ES_tradnl" b="1" dirty="0"/>
                <a:t> / </a:t>
              </a:r>
              <a:r>
                <a:rPr lang="es-ES_tradnl" b="1" dirty="0" err="1"/>
                <a:t>литр</a:t>
              </a:r>
              <a:r>
                <a:rPr lang="es-ES_tradnl" b="1" dirty="0"/>
                <a:t> </a:t>
              </a:r>
              <a:endParaRPr lang="it-IT" b="1" dirty="0"/>
            </a:p>
          </p:txBody>
        </p:sp>
      </p:grpSp>
      <p:sp>
        <p:nvSpPr>
          <p:cNvPr id="33" name="Freccia a destra con strisce 39"/>
          <p:cNvSpPr/>
          <p:nvPr/>
        </p:nvSpPr>
        <p:spPr>
          <a:xfrm rot="16200000">
            <a:off x="6124800" y="5300790"/>
            <a:ext cx="1008112" cy="360040"/>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0" name="Gruppo 39"/>
          <p:cNvGrpSpPr/>
          <p:nvPr/>
        </p:nvGrpSpPr>
        <p:grpSpPr>
          <a:xfrm>
            <a:off x="4111004" y="-44411"/>
            <a:ext cx="5000636" cy="1331827"/>
            <a:chOff x="4608512" y="3240360"/>
            <a:chExt cx="4355976" cy="1579293"/>
          </a:xfrm>
          <a:solidFill>
            <a:srgbClr val="E8E7E5"/>
          </a:solidFill>
        </p:grpSpPr>
        <p:sp>
          <p:nvSpPr>
            <p:cNvPr id="41" name="Nastro perforato 40"/>
            <p:cNvSpPr/>
            <p:nvPr/>
          </p:nvSpPr>
          <p:spPr>
            <a:xfrm>
              <a:off x="4608512" y="3240360"/>
              <a:ext cx="4355976" cy="1579293"/>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2" name="CasellaDiTesto 41"/>
            <p:cNvSpPr txBox="1"/>
            <p:nvPr/>
          </p:nvSpPr>
          <p:spPr>
            <a:xfrm>
              <a:off x="4762793" y="3634114"/>
              <a:ext cx="4132910" cy="875915"/>
            </a:xfrm>
            <a:prstGeom prst="rect">
              <a:avLst/>
            </a:prstGeom>
            <a:grpFill/>
          </p:spPr>
          <p:txBody>
            <a:bodyPr wrap="square" rtlCol="0">
              <a:spAutoFit/>
            </a:bodyPr>
            <a:lstStyle/>
            <a:p>
              <a:pPr algn="ctr"/>
              <a:r>
                <a:rPr lang="es-ES_tradnl" sz="1400" b="1" dirty="0">
                  <a:solidFill>
                    <a:srgbClr val="800000"/>
                  </a:solidFill>
                </a:rPr>
                <a:t>                                  </a:t>
              </a:r>
              <a:endParaRPr lang="es-ES_tradnl" sz="1400" b="1" dirty="0"/>
            </a:p>
            <a:p>
              <a:pPr algn="ctr"/>
              <a:r>
                <a:rPr lang="en-US" sz="1400" b="1" dirty="0"/>
                <a:t>The cheese has to be transported to the market and the cost was</a:t>
              </a:r>
              <a:r>
                <a:rPr lang="es-ES_tradnl" sz="1400" b="1" dirty="0"/>
                <a:t> 8 </a:t>
              </a:r>
              <a:r>
                <a:rPr lang="es-ES_tradnl" sz="1400" b="1" dirty="0" err="1"/>
                <a:t>руб</a:t>
              </a:r>
              <a:r>
                <a:rPr lang="es-ES_tradnl" sz="1400" b="1" dirty="0"/>
                <a:t> / </a:t>
              </a:r>
              <a:r>
                <a:rPr lang="es-ES_tradnl" sz="1400" b="1" dirty="0" err="1"/>
                <a:t>кг</a:t>
              </a:r>
              <a:endParaRPr lang="it-IT" sz="1400" b="1" dirty="0"/>
            </a:p>
          </p:txBody>
        </p:sp>
      </p:grpSp>
      <p:sp>
        <p:nvSpPr>
          <p:cNvPr id="35" name="Figura a mano libera 34"/>
          <p:cNvSpPr/>
          <p:nvPr/>
        </p:nvSpPr>
        <p:spPr>
          <a:xfrm>
            <a:off x="59765" y="313765"/>
            <a:ext cx="4168588" cy="5722470"/>
          </a:xfrm>
          <a:custGeom>
            <a:avLst/>
            <a:gdLst>
              <a:gd name="connsiteX0" fmla="*/ 0 w 4168588"/>
              <a:gd name="connsiteY0" fmla="*/ 597647 h 5722470"/>
              <a:gd name="connsiteX1" fmla="*/ 44823 w 4168588"/>
              <a:gd name="connsiteY1" fmla="*/ 522941 h 5722470"/>
              <a:gd name="connsiteX2" fmla="*/ 74706 w 4168588"/>
              <a:gd name="connsiteY2" fmla="*/ 478117 h 5722470"/>
              <a:gd name="connsiteX3" fmla="*/ 89647 w 4168588"/>
              <a:gd name="connsiteY3" fmla="*/ 418353 h 5722470"/>
              <a:gd name="connsiteX4" fmla="*/ 119529 w 4168588"/>
              <a:gd name="connsiteY4" fmla="*/ 328706 h 5722470"/>
              <a:gd name="connsiteX5" fmla="*/ 164353 w 4168588"/>
              <a:gd name="connsiteY5" fmla="*/ 239059 h 5722470"/>
              <a:gd name="connsiteX6" fmla="*/ 283882 w 4168588"/>
              <a:gd name="connsiteY6" fmla="*/ 149411 h 5722470"/>
              <a:gd name="connsiteX7" fmla="*/ 373529 w 4168588"/>
              <a:gd name="connsiteY7" fmla="*/ 89647 h 5722470"/>
              <a:gd name="connsiteX8" fmla="*/ 478117 w 4168588"/>
              <a:gd name="connsiteY8" fmla="*/ 14941 h 5722470"/>
              <a:gd name="connsiteX9" fmla="*/ 537882 w 4168588"/>
              <a:gd name="connsiteY9" fmla="*/ 0 h 5722470"/>
              <a:gd name="connsiteX10" fmla="*/ 702235 w 4168588"/>
              <a:gd name="connsiteY10" fmla="*/ 14941 h 5722470"/>
              <a:gd name="connsiteX11" fmla="*/ 776941 w 4168588"/>
              <a:gd name="connsiteY11" fmla="*/ 29882 h 5722470"/>
              <a:gd name="connsiteX12" fmla="*/ 896470 w 4168588"/>
              <a:gd name="connsiteY12" fmla="*/ 44823 h 5722470"/>
              <a:gd name="connsiteX13" fmla="*/ 941294 w 4168588"/>
              <a:gd name="connsiteY13" fmla="*/ 74706 h 5722470"/>
              <a:gd name="connsiteX14" fmla="*/ 1120588 w 4168588"/>
              <a:gd name="connsiteY14" fmla="*/ 179294 h 5722470"/>
              <a:gd name="connsiteX15" fmla="*/ 1180353 w 4168588"/>
              <a:gd name="connsiteY15" fmla="*/ 268941 h 5722470"/>
              <a:gd name="connsiteX16" fmla="*/ 1270000 w 4168588"/>
              <a:gd name="connsiteY16" fmla="*/ 343647 h 5722470"/>
              <a:gd name="connsiteX17" fmla="*/ 1359647 w 4168588"/>
              <a:gd name="connsiteY17" fmla="*/ 373529 h 5722470"/>
              <a:gd name="connsiteX18" fmla="*/ 1404470 w 4168588"/>
              <a:gd name="connsiteY18" fmla="*/ 403411 h 5722470"/>
              <a:gd name="connsiteX19" fmla="*/ 1524000 w 4168588"/>
              <a:gd name="connsiteY19" fmla="*/ 508000 h 5722470"/>
              <a:gd name="connsiteX20" fmla="*/ 1598706 w 4168588"/>
              <a:gd name="connsiteY20" fmla="*/ 522941 h 5722470"/>
              <a:gd name="connsiteX21" fmla="*/ 1643529 w 4168588"/>
              <a:gd name="connsiteY21" fmla="*/ 537882 h 5722470"/>
              <a:gd name="connsiteX22" fmla="*/ 1748117 w 4168588"/>
              <a:gd name="connsiteY22" fmla="*/ 567764 h 5722470"/>
              <a:gd name="connsiteX23" fmla="*/ 1792941 w 4168588"/>
              <a:gd name="connsiteY23" fmla="*/ 582706 h 5722470"/>
              <a:gd name="connsiteX24" fmla="*/ 1852706 w 4168588"/>
              <a:gd name="connsiteY24" fmla="*/ 612588 h 5722470"/>
              <a:gd name="connsiteX25" fmla="*/ 1942353 w 4168588"/>
              <a:gd name="connsiteY25" fmla="*/ 672353 h 5722470"/>
              <a:gd name="connsiteX26" fmla="*/ 2241176 w 4168588"/>
              <a:gd name="connsiteY26" fmla="*/ 717176 h 5722470"/>
              <a:gd name="connsiteX27" fmla="*/ 2345764 w 4168588"/>
              <a:gd name="connsiteY27" fmla="*/ 762000 h 5722470"/>
              <a:gd name="connsiteX28" fmla="*/ 2390588 w 4168588"/>
              <a:gd name="connsiteY28" fmla="*/ 821764 h 5722470"/>
              <a:gd name="connsiteX29" fmla="*/ 2420470 w 4168588"/>
              <a:gd name="connsiteY29" fmla="*/ 851647 h 5722470"/>
              <a:gd name="connsiteX30" fmla="*/ 2794000 w 4168588"/>
              <a:gd name="connsiteY30" fmla="*/ 866588 h 5722470"/>
              <a:gd name="connsiteX31" fmla="*/ 2838823 w 4168588"/>
              <a:gd name="connsiteY31" fmla="*/ 881529 h 5722470"/>
              <a:gd name="connsiteX32" fmla="*/ 2868706 w 4168588"/>
              <a:gd name="connsiteY32" fmla="*/ 911411 h 5722470"/>
              <a:gd name="connsiteX33" fmla="*/ 2958353 w 4168588"/>
              <a:gd name="connsiteY33" fmla="*/ 956235 h 5722470"/>
              <a:gd name="connsiteX34" fmla="*/ 3302000 w 4168588"/>
              <a:gd name="connsiteY34" fmla="*/ 971176 h 5722470"/>
              <a:gd name="connsiteX35" fmla="*/ 3421529 w 4168588"/>
              <a:gd name="connsiteY35" fmla="*/ 1016000 h 5722470"/>
              <a:gd name="connsiteX36" fmla="*/ 3466353 w 4168588"/>
              <a:gd name="connsiteY36" fmla="*/ 1045882 h 5722470"/>
              <a:gd name="connsiteX37" fmla="*/ 3615764 w 4168588"/>
              <a:gd name="connsiteY37" fmla="*/ 1060823 h 5722470"/>
              <a:gd name="connsiteX38" fmla="*/ 3675529 w 4168588"/>
              <a:gd name="connsiteY38" fmla="*/ 1075764 h 5722470"/>
              <a:gd name="connsiteX39" fmla="*/ 3780117 w 4168588"/>
              <a:gd name="connsiteY39" fmla="*/ 1150470 h 5722470"/>
              <a:gd name="connsiteX40" fmla="*/ 3824941 w 4168588"/>
              <a:gd name="connsiteY40" fmla="*/ 1165411 h 5722470"/>
              <a:gd name="connsiteX41" fmla="*/ 3884706 w 4168588"/>
              <a:gd name="connsiteY41" fmla="*/ 1225176 h 5722470"/>
              <a:gd name="connsiteX42" fmla="*/ 3974353 w 4168588"/>
              <a:gd name="connsiteY42" fmla="*/ 1299882 h 5722470"/>
              <a:gd name="connsiteX43" fmla="*/ 4034117 w 4168588"/>
              <a:gd name="connsiteY43" fmla="*/ 1389529 h 5722470"/>
              <a:gd name="connsiteX44" fmla="*/ 4093882 w 4168588"/>
              <a:gd name="connsiteY44" fmla="*/ 1479176 h 5722470"/>
              <a:gd name="connsiteX45" fmla="*/ 4108823 w 4168588"/>
              <a:gd name="connsiteY45" fmla="*/ 2076823 h 5722470"/>
              <a:gd name="connsiteX46" fmla="*/ 4123764 w 4168588"/>
              <a:gd name="connsiteY46" fmla="*/ 2136588 h 5722470"/>
              <a:gd name="connsiteX47" fmla="*/ 4138706 w 4168588"/>
              <a:gd name="connsiteY47" fmla="*/ 2749176 h 5722470"/>
              <a:gd name="connsiteX48" fmla="*/ 4153647 w 4168588"/>
              <a:gd name="connsiteY48" fmla="*/ 2794000 h 5722470"/>
              <a:gd name="connsiteX49" fmla="*/ 4168588 w 4168588"/>
              <a:gd name="connsiteY49" fmla="*/ 2868706 h 5722470"/>
              <a:gd name="connsiteX50" fmla="*/ 4153647 w 4168588"/>
              <a:gd name="connsiteY50" fmla="*/ 3167529 h 5722470"/>
              <a:gd name="connsiteX51" fmla="*/ 4123764 w 4168588"/>
              <a:gd name="connsiteY51" fmla="*/ 3302000 h 5722470"/>
              <a:gd name="connsiteX52" fmla="*/ 4108823 w 4168588"/>
              <a:gd name="connsiteY52" fmla="*/ 3421529 h 5722470"/>
              <a:gd name="connsiteX53" fmla="*/ 4093882 w 4168588"/>
              <a:gd name="connsiteY53" fmla="*/ 3481294 h 5722470"/>
              <a:gd name="connsiteX54" fmla="*/ 4078941 w 4168588"/>
              <a:gd name="connsiteY54" fmla="*/ 3630706 h 5722470"/>
              <a:gd name="connsiteX55" fmla="*/ 3989294 w 4168588"/>
              <a:gd name="connsiteY55" fmla="*/ 4049059 h 5722470"/>
              <a:gd name="connsiteX56" fmla="*/ 3899647 w 4168588"/>
              <a:gd name="connsiteY56" fmla="*/ 4228353 h 5722470"/>
              <a:gd name="connsiteX57" fmla="*/ 3854823 w 4168588"/>
              <a:gd name="connsiteY57" fmla="*/ 4318000 h 5722470"/>
              <a:gd name="connsiteX58" fmla="*/ 3795059 w 4168588"/>
              <a:gd name="connsiteY58" fmla="*/ 4422588 h 5722470"/>
              <a:gd name="connsiteX59" fmla="*/ 3765176 w 4168588"/>
              <a:gd name="connsiteY59" fmla="*/ 4467411 h 5722470"/>
              <a:gd name="connsiteX60" fmla="*/ 3705411 w 4168588"/>
              <a:gd name="connsiteY60" fmla="*/ 4572000 h 5722470"/>
              <a:gd name="connsiteX61" fmla="*/ 3690470 w 4168588"/>
              <a:gd name="connsiteY61" fmla="*/ 4616823 h 5722470"/>
              <a:gd name="connsiteX62" fmla="*/ 3570941 w 4168588"/>
              <a:gd name="connsiteY62" fmla="*/ 4691529 h 5722470"/>
              <a:gd name="connsiteX63" fmla="*/ 3451411 w 4168588"/>
              <a:gd name="connsiteY63" fmla="*/ 4826000 h 5722470"/>
              <a:gd name="connsiteX64" fmla="*/ 3346823 w 4168588"/>
              <a:gd name="connsiteY64" fmla="*/ 4915647 h 5722470"/>
              <a:gd name="connsiteX65" fmla="*/ 3182470 w 4168588"/>
              <a:gd name="connsiteY65" fmla="*/ 5109882 h 5722470"/>
              <a:gd name="connsiteX66" fmla="*/ 3048000 w 4168588"/>
              <a:gd name="connsiteY66" fmla="*/ 5229411 h 5722470"/>
              <a:gd name="connsiteX67" fmla="*/ 3003176 w 4168588"/>
              <a:gd name="connsiteY67" fmla="*/ 5259294 h 5722470"/>
              <a:gd name="connsiteX68" fmla="*/ 2958353 w 4168588"/>
              <a:gd name="connsiteY68" fmla="*/ 5274235 h 5722470"/>
              <a:gd name="connsiteX69" fmla="*/ 2823882 w 4168588"/>
              <a:gd name="connsiteY69" fmla="*/ 5334000 h 5722470"/>
              <a:gd name="connsiteX70" fmla="*/ 2719294 w 4168588"/>
              <a:gd name="connsiteY70" fmla="*/ 5348941 h 5722470"/>
              <a:gd name="connsiteX71" fmla="*/ 2569882 w 4168588"/>
              <a:gd name="connsiteY71" fmla="*/ 5408706 h 5722470"/>
              <a:gd name="connsiteX72" fmla="*/ 2495176 w 4168588"/>
              <a:gd name="connsiteY72" fmla="*/ 5438588 h 5722470"/>
              <a:gd name="connsiteX73" fmla="*/ 2405529 w 4168588"/>
              <a:gd name="connsiteY73" fmla="*/ 5483411 h 5722470"/>
              <a:gd name="connsiteX74" fmla="*/ 2256117 w 4168588"/>
              <a:gd name="connsiteY74" fmla="*/ 5528235 h 5722470"/>
              <a:gd name="connsiteX75" fmla="*/ 2181411 w 4168588"/>
              <a:gd name="connsiteY75" fmla="*/ 5543176 h 5722470"/>
              <a:gd name="connsiteX76" fmla="*/ 2121647 w 4168588"/>
              <a:gd name="connsiteY76" fmla="*/ 5558117 h 5722470"/>
              <a:gd name="connsiteX77" fmla="*/ 1957294 w 4168588"/>
              <a:gd name="connsiteY77" fmla="*/ 5543176 h 5722470"/>
              <a:gd name="connsiteX78" fmla="*/ 1837764 w 4168588"/>
              <a:gd name="connsiteY78" fmla="*/ 5573059 h 5722470"/>
              <a:gd name="connsiteX79" fmla="*/ 1763059 w 4168588"/>
              <a:gd name="connsiteY79" fmla="*/ 5588000 h 5722470"/>
              <a:gd name="connsiteX80" fmla="*/ 1688353 w 4168588"/>
              <a:gd name="connsiteY80" fmla="*/ 5617882 h 5722470"/>
              <a:gd name="connsiteX81" fmla="*/ 1494117 w 4168588"/>
              <a:gd name="connsiteY81" fmla="*/ 5662706 h 5722470"/>
              <a:gd name="connsiteX82" fmla="*/ 1449294 w 4168588"/>
              <a:gd name="connsiteY82" fmla="*/ 5677647 h 5722470"/>
              <a:gd name="connsiteX83" fmla="*/ 1329764 w 4168588"/>
              <a:gd name="connsiteY83" fmla="*/ 5662706 h 5722470"/>
              <a:gd name="connsiteX84" fmla="*/ 1270000 w 4168588"/>
              <a:gd name="connsiteY84" fmla="*/ 5677647 h 5722470"/>
              <a:gd name="connsiteX85" fmla="*/ 1195294 w 4168588"/>
              <a:gd name="connsiteY85" fmla="*/ 5692588 h 5722470"/>
              <a:gd name="connsiteX86" fmla="*/ 1150470 w 4168588"/>
              <a:gd name="connsiteY86" fmla="*/ 5707529 h 5722470"/>
              <a:gd name="connsiteX87" fmla="*/ 1075764 w 4168588"/>
              <a:gd name="connsiteY87" fmla="*/ 5722470 h 5722470"/>
              <a:gd name="connsiteX88" fmla="*/ 762000 w 4168588"/>
              <a:gd name="connsiteY88" fmla="*/ 5677647 h 5722470"/>
              <a:gd name="connsiteX89" fmla="*/ 747059 w 4168588"/>
              <a:gd name="connsiteY89" fmla="*/ 5602941 h 5722470"/>
              <a:gd name="connsiteX90" fmla="*/ 657411 w 4168588"/>
              <a:gd name="connsiteY90" fmla="*/ 5617882 h 5722470"/>
              <a:gd name="connsiteX91" fmla="*/ 328706 w 4168588"/>
              <a:gd name="connsiteY91" fmla="*/ 5588000 h 5722470"/>
              <a:gd name="connsiteX92" fmla="*/ 283882 w 4168588"/>
              <a:gd name="connsiteY92" fmla="*/ 5528235 h 5722470"/>
              <a:gd name="connsiteX93" fmla="*/ 254000 w 4168588"/>
              <a:gd name="connsiteY93" fmla="*/ 5468470 h 5722470"/>
              <a:gd name="connsiteX94" fmla="*/ 209176 w 4168588"/>
              <a:gd name="connsiteY94" fmla="*/ 5453529 h 5722470"/>
              <a:gd name="connsiteX95" fmla="*/ 179294 w 4168588"/>
              <a:gd name="connsiteY95" fmla="*/ 5393764 h 5722470"/>
              <a:gd name="connsiteX96" fmla="*/ 149411 w 4168588"/>
              <a:gd name="connsiteY96" fmla="*/ 5348941 h 5722470"/>
              <a:gd name="connsiteX97" fmla="*/ 119529 w 4168588"/>
              <a:gd name="connsiteY97" fmla="*/ 5229411 h 5722470"/>
              <a:gd name="connsiteX98" fmla="*/ 59764 w 4168588"/>
              <a:gd name="connsiteY98" fmla="*/ 5139764 h 5722470"/>
              <a:gd name="connsiteX99" fmla="*/ 29882 w 4168588"/>
              <a:gd name="connsiteY99" fmla="*/ 4975411 h 5722470"/>
              <a:gd name="connsiteX100" fmla="*/ 0 w 4168588"/>
              <a:gd name="connsiteY100" fmla="*/ 4796117 h 5722470"/>
              <a:gd name="connsiteX101" fmla="*/ 14941 w 4168588"/>
              <a:gd name="connsiteY101" fmla="*/ 537882 h 5722470"/>
              <a:gd name="connsiteX102" fmla="*/ 74706 w 4168588"/>
              <a:gd name="connsiteY102" fmla="*/ 388470 h 5722470"/>
              <a:gd name="connsiteX103" fmla="*/ 104588 w 4168588"/>
              <a:gd name="connsiteY103" fmla="*/ 298823 h 5722470"/>
              <a:gd name="connsiteX104" fmla="*/ 119529 w 4168588"/>
              <a:gd name="connsiteY104" fmla="*/ 239059 h 5722470"/>
              <a:gd name="connsiteX105" fmla="*/ 194235 w 4168588"/>
              <a:gd name="connsiteY105" fmla="*/ 209176 h 5722470"/>
              <a:gd name="connsiteX106" fmla="*/ 358588 w 4168588"/>
              <a:gd name="connsiteY106" fmla="*/ 179294 h 5722470"/>
              <a:gd name="connsiteX107" fmla="*/ 388470 w 4168588"/>
              <a:gd name="connsiteY107" fmla="*/ 149411 h 5722470"/>
              <a:gd name="connsiteX108" fmla="*/ 448235 w 4168588"/>
              <a:gd name="connsiteY108" fmla="*/ 134470 h 572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4168588" h="5722470">
                <a:moveTo>
                  <a:pt x="0" y="597647"/>
                </a:moveTo>
                <a:cubicBezTo>
                  <a:pt x="14941" y="572745"/>
                  <a:pt x="29432" y="547567"/>
                  <a:pt x="44823" y="522941"/>
                </a:cubicBezTo>
                <a:cubicBezTo>
                  <a:pt x="54340" y="507713"/>
                  <a:pt x="67632" y="494622"/>
                  <a:pt x="74706" y="478117"/>
                </a:cubicBezTo>
                <a:cubicBezTo>
                  <a:pt x="82795" y="459243"/>
                  <a:pt x="83747" y="438021"/>
                  <a:pt x="89647" y="418353"/>
                </a:cubicBezTo>
                <a:cubicBezTo>
                  <a:pt x="98698" y="388183"/>
                  <a:pt x="109568" y="358588"/>
                  <a:pt x="119529" y="328706"/>
                </a:cubicBezTo>
                <a:cubicBezTo>
                  <a:pt x="135311" y="281360"/>
                  <a:pt x="131249" y="280439"/>
                  <a:pt x="164353" y="239059"/>
                </a:cubicBezTo>
                <a:cubicBezTo>
                  <a:pt x="217371" y="172787"/>
                  <a:pt x="188274" y="245017"/>
                  <a:pt x="283882" y="149411"/>
                </a:cubicBezTo>
                <a:cubicBezTo>
                  <a:pt x="339842" y="93452"/>
                  <a:pt x="308660" y="111270"/>
                  <a:pt x="373529" y="89647"/>
                </a:cubicBezTo>
                <a:cubicBezTo>
                  <a:pt x="435897" y="27279"/>
                  <a:pt x="411337" y="34021"/>
                  <a:pt x="478117" y="14941"/>
                </a:cubicBezTo>
                <a:cubicBezTo>
                  <a:pt x="497862" y="9300"/>
                  <a:pt x="517960" y="4980"/>
                  <a:pt x="537882" y="0"/>
                </a:cubicBezTo>
                <a:cubicBezTo>
                  <a:pt x="592666" y="4980"/>
                  <a:pt x="647650" y="8118"/>
                  <a:pt x="702235" y="14941"/>
                </a:cubicBezTo>
                <a:cubicBezTo>
                  <a:pt x="727434" y="18091"/>
                  <a:pt x="751841" y="26021"/>
                  <a:pt x="776941" y="29882"/>
                </a:cubicBezTo>
                <a:cubicBezTo>
                  <a:pt x="816627" y="35988"/>
                  <a:pt x="856627" y="39843"/>
                  <a:pt x="896470" y="44823"/>
                </a:cubicBezTo>
                <a:cubicBezTo>
                  <a:pt x="911411" y="54784"/>
                  <a:pt x="924789" y="67632"/>
                  <a:pt x="941294" y="74706"/>
                </a:cubicBezTo>
                <a:cubicBezTo>
                  <a:pt x="1028151" y="111930"/>
                  <a:pt x="1036110" y="52577"/>
                  <a:pt x="1120588" y="179294"/>
                </a:cubicBezTo>
                <a:cubicBezTo>
                  <a:pt x="1140510" y="209176"/>
                  <a:pt x="1154958" y="243546"/>
                  <a:pt x="1180353" y="268941"/>
                </a:cubicBezTo>
                <a:cubicBezTo>
                  <a:pt x="1208501" y="297089"/>
                  <a:pt x="1232558" y="327006"/>
                  <a:pt x="1270000" y="343647"/>
                </a:cubicBezTo>
                <a:cubicBezTo>
                  <a:pt x="1298784" y="356440"/>
                  <a:pt x="1359647" y="373529"/>
                  <a:pt x="1359647" y="373529"/>
                </a:cubicBezTo>
                <a:cubicBezTo>
                  <a:pt x="1374588" y="383490"/>
                  <a:pt x="1390956" y="391586"/>
                  <a:pt x="1404470" y="403411"/>
                </a:cubicBezTo>
                <a:cubicBezTo>
                  <a:pt x="1428923" y="424807"/>
                  <a:pt x="1481973" y="492240"/>
                  <a:pt x="1524000" y="508000"/>
                </a:cubicBezTo>
                <a:cubicBezTo>
                  <a:pt x="1547778" y="516917"/>
                  <a:pt x="1574069" y="516782"/>
                  <a:pt x="1598706" y="522941"/>
                </a:cubicBezTo>
                <a:cubicBezTo>
                  <a:pt x="1613985" y="526761"/>
                  <a:pt x="1628444" y="533357"/>
                  <a:pt x="1643529" y="537882"/>
                </a:cubicBezTo>
                <a:cubicBezTo>
                  <a:pt x="1678258" y="548301"/>
                  <a:pt x="1713388" y="557345"/>
                  <a:pt x="1748117" y="567764"/>
                </a:cubicBezTo>
                <a:cubicBezTo>
                  <a:pt x="1763202" y="572290"/>
                  <a:pt x="1778465" y="576502"/>
                  <a:pt x="1792941" y="582706"/>
                </a:cubicBezTo>
                <a:cubicBezTo>
                  <a:pt x="1813413" y="591480"/>
                  <a:pt x="1833607" y="601129"/>
                  <a:pt x="1852706" y="612588"/>
                </a:cubicBezTo>
                <a:cubicBezTo>
                  <a:pt x="1883502" y="631066"/>
                  <a:pt x="1906927" y="666449"/>
                  <a:pt x="1942353" y="672353"/>
                </a:cubicBezTo>
                <a:cubicBezTo>
                  <a:pt x="2101475" y="698873"/>
                  <a:pt x="2002010" y="683010"/>
                  <a:pt x="2241176" y="717176"/>
                </a:cubicBezTo>
                <a:cubicBezTo>
                  <a:pt x="2271527" y="727293"/>
                  <a:pt x="2322263" y="741856"/>
                  <a:pt x="2345764" y="762000"/>
                </a:cubicBezTo>
                <a:cubicBezTo>
                  <a:pt x="2364671" y="778206"/>
                  <a:pt x="2374646" y="802634"/>
                  <a:pt x="2390588" y="821764"/>
                </a:cubicBezTo>
                <a:cubicBezTo>
                  <a:pt x="2399606" y="832586"/>
                  <a:pt x="2406469" y="850091"/>
                  <a:pt x="2420470" y="851647"/>
                </a:cubicBezTo>
                <a:cubicBezTo>
                  <a:pt x="2544317" y="865408"/>
                  <a:pt x="2669490" y="861608"/>
                  <a:pt x="2794000" y="866588"/>
                </a:cubicBezTo>
                <a:cubicBezTo>
                  <a:pt x="2808941" y="871568"/>
                  <a:pt x="2825318" y="873426"/>
                  <a:pt x="2838823" y="881529"/>
                </a:cubicBezTo>
                <a:cubicBezTo>
                  <a:pt x="2850902" y="888776"/>
                  <a:pt x="2857706" y="902611"/>
                  <a:pt x="2868706" y="911411"/>
                </a:cubicBezTo>
                <a:cubicBezTo>
                  <a:pt x="2890943" y="929201"/>
                  <a:pt x="2927796" y="953884"/>
                  <a:pt x="2958353" y="956235"/>
                </a:cubicBezTo>
                <a:cubicBezTo>
                  <a:pt x="3072672" y="965029"/>
                  <a:pt x="3187451" y="966196"/>
                  <a:pt x="3302000" y="971176"/>
                </a:cubicBezTo>
                <a:cubicBezTo>
                  <a:pt x="3340797" y="984108"/>
                  <a:pt x="3385793" y="998132"/>
                  <a:pt x="3421529" y="1016000"/>
                </a:cubicBezTo>
                <a:cubicBezTo>
                  <a:pt x="3437590" y="1024031"/>
                  <a:pt x="3448856" y="1041844"/>
                  <a:pt x="3466353" y="1045882"/>
                </a:cubicBezTo>
                <a:cubicBezTo>
                  <a:pt x="3515123" y="1057137"/>
                  <a:pt x="3565960" y="1055843"/>
                  <a:pt x="3615764" y="1060823"/>
                </a:cubicBezTo>
                <a:cubicBezTo>
                  <a:pt x="3635686" y="1065803"/>
                  <a:pt x="3656655" y="1067675"/>
                  <a:pt x="3675529" y="1075764"/>
                </a:cubicBezTo>
                <a:cubicBezTo>
                  <a:pt x="3698652" y="1085674"/>
                  <a:pt x="3764812" y="1141724"/>
                  <a:pt x="3780117" y="1150470"/>
                </a:cubicBezTo>
                <a:cubicBezTo>
                  <a:pt x="3793791" y="1158284"/>
                  <a:pt x="3810000" y="1160431"/>
                  <a:pt x="3824941" y="1165411"/>
                </a:cubicBezTo>
                <a:cubicBezTo>
                  <a:pt x="3844863" y="1185333"/>
                  <a:pt x="3861264" y="1209548"/>
                  <a:pt x="3884706" y="1225176"/>
                </a:cubicBezTo>
                <a:cubicBezTo>
                  <a:pt x="3947110" y="1266780"/>
                  <a:pt x="3916831" y="1242362"/>
                  <a:pt x="3974353" y="1299882"/>
                </a:cubicBezTo>
                <a:cubicBezTo>
                  <a:pt x="4002927" y="1385606"/>
                  <a:pt x="3968831" y="1305590"/>
                  <a:pt x="4034117" y="1389529"/>
                </a:cubicBezTo>
                <a:cubicBezTo>
                  <a:pt x="4056166" y="1417878"/>
                  <a:pt x="4093882" y="1479176"/>
                  <a:pt x="4093882" y="1479176"/>
                </a:cubicBezTo>
                <a:cubicBezTo>
                  <a:pt x="4098862" y="1678392"/>
                  <a:pt x="4099774" y="1877751"/>
                  <a:pt x="4108823" y="2076823"/>
                </a:cubicBezTo>
                <a:cubicBezTo>
                  <a:pt x="4109755" y="2097337"/>
                  <a:pt x="4122852" y="2116073"/>
                  <a:pt x="4123764" y="2136588"/>
                </a:cubicBezTo>
                <a:cubicBezTo>
                  <a:pt x="4132833" y="2340643"/>
                  <a:pt x="4129431" y="2545130"/>
                  <a:pt x="4138706" y="2749176"/>
                </a:cubicBezTo>
                <a:cubicBezTo>
                  <a:pt x="4139421" y="2764909"/>
                  <a:pt x="4149827" y="2778721"/>
                  <a:pt x="4153647" y="2794000"/>
                </a:cubicBezTo>
                <a:cubicBezTo>
                  <a:pt x="4159806" y="2818637"/>
                  <a:pt x="4163608" y="2843804"/>
                  <a:pt x="4168588" y="2868706"/>
                </a:cubicBezTo>
                <a:cubicBezTo>
                  <a:pt x="4163608" y="2968314"/>
                  <a:pt x="4161600" y="3068115"/>
                  <a:pt x="4153647" y="3167529"/>
                </a:cubicBezTo>
                <a:cubicBezTo>
                  <a:pt x="4151415" y="3195430"/>
                  <a:pt x="4131332" y="3271728"/>
                  <a:pt x="4123764" y="3302000"/>
                </a:cubicBezTo>
                <a:cubicBezTo>
                  <a:pt x="4118784" y="3341843"/>
                  <a:pt x="4115424" y="3381922"/>
                  <a:pt x="4108823" y="3421529"/>
                </a:cubicBezTo>
                <a:cubicBezTo>
                  <a:pt x="4105447" y="3441784"/>
                  <a:pt x="4096786" y="3460966"/>
                  <a:pt x="4093882" y="3481294"/>
                </a:cubicBezTo>
                <a:cubicBezTo>
                  <a:pt x="4086804" y="3530843"/>
                  <a:pt x="4083215" y="3580836"/>
                  <a:pt x="4078941" y="3630706"/>
                </a:cubicBezTo>
                <a:cubicBezTo>
                  <a:pt x="4044641" y="4030882"/>
                  <a:pt x="4149470" y="3928927"/>
                  <a:pt x="3989294" y="4049059"/>
                </a:cubicBezTo>
                <a:cubicBezTo>
                  <a:pt x="3936764" y="4206646"/>
                  <a:pt x="3989756" y="4073880"/>
                  <a:pt x="3899647" y="4228353"/>
                </a:cubicBezTo>
                <a:cubicBezTo>
                  <a:pt x="3882813" y="4257211"/>
                  <a:pt x="3870662" y="4288584"/>
                  <a:pt x="3854823" y="4318000"/>
                </a:cubicBezTo>
                <a:cubicBezTo>
                  <a:pt x="3835786" y="4353354"/>
                  <a:pt x="3815718" y="4388157"/>
                  <a:pt x="3795059" y="4422588"/>
                </a:cubicBezTo>
                <a:cubicBezTo>
                  <a:pt x="3785820" y="4437986"/>
                  <a:pt x="3774085" y="4451820"/>
                  <a:pt x="3765176" y="4467411"/>
                </a:cubicBezTo>
                <a:cubicBezTo>
                  <a:pt x="3689344" y="4600115"/>
                  <a:pt x="3778221" y="4462787"/>
                  <a:pt x="3705411" y="4572000"/>
                </a:cubicBezTo>
                <a:cubicBezTo>
                  <a:pt x="3700431" y="4586941"/>
                  <a:pt x="3701606" y="4605687"/>
                  <a:pt x="3690470" y="4616823"/>
                </a:cubicBezTo>
                <a:cubicBezTo>
                  <a:pt x="3657247" y="4650046"/>
                  <a:pt x="3604164" y="4658306"/>
                  <a:pt x="3570941" y="4691529"/>
                </a:cubicBezTo>
                <a:cubicBezTo>
                  <a:pt x="3528534" y="4733936"/>
                  <a:pt x="3493818" y="4783593"/>
                  <a:pt x="3451411" y="4826000"/>
                </a:cubicBezTo>
                <a:cubicBezTo>
                  <a:pt x="3418943" y="4858468"/>
                  <a:pt x="3378402" y="4882314"/>
                  <a:pt x="3346823" y="4915647"/>
                </a:cubicBezTo>
                <a:cubicBezTo>
                  <a:pt x="3288493" y="4977217"/>
                  <a:pt x="3242441" y="5049910"/>
                  <a:pt x="3182470" y="5109882"/>
                </a:cubicBezTo>
                <a:cubicBezTo>
                  <a:pt x="3124518" y="5167835"/>
                  <a:pt x="3127415" y="5167644"/>
                  <a:pt x="3048000" y="5229411"/>
                </a:cubicBezTo>
                <a:cubicBezTo>
                  <a:pt x="3033825" y="5240436"/>
                  <a:pt x="3019237" y="5251263"/>
                  <a:pt x="3003176" y="5259294"/>
                </a:cubicBezTo>
                <a:cubicBezTo>
                  <a:pt x="2989090" y="5266337"/>
                  <a:pt x="2972440" y="5267192"/>
                  <a:pt x="2958353" y="5274235"/>
                </a:cubicBezTo>
                <a:cubicBezTo>
                  <a:pt x="2886611" y="5310105"/>
                  <a:pt x="2931808" y="5318582"/>
                  <a:pt x="2823882" y="5334000"/>
                </a:cubicBezTo>
                <a:lnTo>
                  <a:pt x="2719294" y="5348941"/>
                </a:lnTo>
                <a:cubicBezTo>
                  <a:pt x="2546330" y="5406595"/>
                  <a:pt x="2701793" y="5350079"/>
                  <a:pt x="2569882" y="5408706"/>
                </a:cubicBezTo>
                <a:cubicBezTo>
                  <a:pt x="2545373" y="5419599"/>
                  <a:pt x="2519592" y="5427490"/>
                  <a:pt x="2495176" y="5438588"/>
                </a:cubicBezTo>
                <a:cubicBezTo>
                  <a:pt x="2464761" y="5452413"/>
                  <a:pt x="2436368" y="5470561"/>
                  <a:pt x="2405529" y="5483411"/>
                </a:cubicBezTo>
                <a:cubicBezTo>
                  <a:pt x="2362957" y="5501149"/>
                  <a:pt x="2303051" y="5517805"/>
                  <a:pt x="2256117" y="5528235"/>
                </a:cubicBezTo>
                <a:cubicBezTo>
                  <a:pt x="2231327" y="5533744"/>
                  <a:pt x="2206201" y="5537667"/>
                  <a:pt x="2181411" y="5543176"/>
                </a:cubicBezTo>
                <a:cubicBezTo>
                  <a:pt x="2161366" y="5547631"/>
                  <a:pt x="2141568" y="5553137"/>
                  <a:pt x="2121647" y="5558117"/>
                </a:cubicBezTo>
                <a:cubicBezTo>
                  <a:pt x="2047908" y="5508959"/>
                  <a:pt x="2084591" y="5519308"/>
                  <a:pt x="1957294" y="5543176"/>
                </a:cubicBezTo>
                <a:cubicBezTo>
                  <a:pt x="1916928" y="5550745"/>
                  <a:pt x="1878036" y="5565005"/>
                  <a:pt x="1837764" y="5573059"/>
                </a:cubicBezTo>
                <a:cubicBezTo>
                  <a:pt x="1812862" y="5578039"/>
                  <a:pt x="1787383" y="5580703"/>
                  <a:pt x="1763059" y="5588000"/>
                </a:cubicBezTo>
                <a:cubicBezTo>
                  <a:pt x="1737370" y="5595707"/>
                  <a:pt x="1713987" y="5609995"/>
                  <a:pt x="1688353" y="5617882"/>
                </a:cubicBezTo>
                <a:cubicBezTo>
                  <a:pt x="1527211" y="5667463"/>
                  <a:pt x="1619591" y="5631337"/>
                  <a:pt x="1494117" y="5662706"/>
                </a:cubicBezTo>
                <a:cubicBezTo>
                  <a:pt x="1478838" y="5666526"/>
                  <a:pt x="1464235" y="5672667"/>
                  <a:pt x="1449294" y="5677647"/>
                </a:cubicBezTo>
                <a:cubicBezTo>
                  <a:pt x="1409451" y="5672667"/>
                  <a:pt x="1369917" y="5662706"/>
                  <a:pt x="1329764" y="5662706"/>
                </a:cubicBezTo>
                <a:cubicBezTo>
                  <a:pt x="1309230" y="5662706"/>
                  <a:pt x="1290045" y="5673192"/>
                  <a:pt x="1270000" y="5677647"/>
                </a:cubicBezTo>
                <a:cubicBezTo>
                  <a:pt x="1245210" y="5683156"/>
                  <a:pt x="1219931" y="5686429"/>
                  <a:pt x="1195294" y="5692588"/>
                </a:cubicBezTo>
                <a:cubicBezTo>
                  <a:pt x="1180015" y="5696408"/>
                  <a:pt x="1165749" y="5703709"/>
                  <a:pt x="1150470" y="5707529"/>
                </a:cubicBezTo>
                <a:cubicBezTo>
                  <a:pt x="1125833" y="5713688"/>
                  <a:pt x="1100666" y="5717490"/>
                  <a:pt x="1075764" y="5722470"/>
                </a:cubicBezTo>
                <a:cubicBezTo>
                  <a:pt x="1023589" y="5715948"/>
                  <a:pt x="779994" y="5686644"/>
                  <a:pt x="762000" y="5677647"/>
                </a:cubicBezTo>
                <a:cubicBezTo>
                  <a:pt x="739286" y="5666290"/>
                  <a:pt x="752039" y="5627843"/>
                  <a:pt x="747059" y="5602941"/>
                </a:cubicBezTo>
                <a:cubicBezTo>
                  <a:pt x="717176" y="5607921"/>
                  <a:pt x="687706" y="5617882"/>
                  <a:pt x="657411" y="5617882"/>
                </a:cubicBezTo>
                <a:cubicBezTo>
                  <a:pt x="405108" y="5617882"/>
                  <a:pt x="455562" y="5630285"/>
                  <a:pt x="328706" y="5588000"/>
                </a:cubicBezTo>
                <a:cubicBezTo>
                  <a:pt x="313765" y="5568078"/>
                  <a:pt x="297080" y="5549352"/>
                  <a:pt x="283882" y="5528235"/>
                </a:cubicBezTo>
                <a:cubicBezTo>
                  <a:pt x="272077" y="5509347"/>
                  <a:pt x="269749" y="5484219"/>
                  <a:pt x="254000" y="5468470"/>
                </a:cubicBezTo>
                <a:cubicBezTo>
                  <a:pt x="242863" y="5457333"/>
                  <a:pt x="224117" y="5458509"/>
                  <a:pt x="209176" y="5453529"/>
                </a:cubicBezTo>
                <a:cubicBezTo>
                  <a:pt x="199215" y="5433607"/>
                  <a:pt x="190345" y="5413102"/>
                  <a:pt x="179294" y="5393764"/>
                </a:cubicBezTo>
                <a:cubicBezTo>
                  <a:pt x="170385" y="5378173"/>
                  <a:pt x="157442" y="5365002"/>
                  <a:pt x="149411" y="5348941"/>
                </a:cubicBezTo>
                <a:cubicBezTo>
                  <a:pt x="84765" y="5219650"/>
                  <a:pt x="204757" y="5416912"/>
                  <a:pt x="119529" y="5229411"/>
                </a:cubicBezTo>
                <a:cubicBezTo>
                  <a:pt x="104668" y="5196716"/>
                  <a:pt x="59764" y="5139764"/>
                  <a:pt x="59764" y="5139764"/>
                </a:cubicBezTo>
                <a:cubicBezTo>
                  <a:pt x="33309" y="5033943"/>
                  <a:pt x="52826" y="5120723"/>
                  <a:pt x="29882" y="4975411"/>
                </a:cubicBezTo>
                <a:cubicBezTo>
                  <a:pt x="20433" y="4915563"/>
                  <a:pt x="0" y="4796117"/>
                  <a:pt x="0" y="4796117"/>
                </a:cubicBezTo>
                <a:cubicBezTo>
                  <a:pt x="4980" y="3376705"/>
                  <a:pt x="-9114" y="1957099"/>
                  <a:pt x="14941" y="537882"/>
                </a:cubicBezTo>
                <a:cubicBezTo>
                  <a:pt x="15850" y="484249"/>
                  <a:pt x="57744" y="439358"/>
                  <a:pt x="74706" y="388470"/>
                </a:cubicBezTo>
                <a:cubicBezTo>
                  <a:pt x="84667" y="358588"/>
                  <a:pt x="96948" y="329381"/>
                  <a:pt x="104588" y="298823"/>
                </a:cubicBezTo>
                <a:cubicBezTo>
                  <a:pt x="109568" y="278902"/>
                  <a:pt x="105009" y="253579"/>
                  <a:pt x="119529" y="239059"/>
                </a:cubicBezTo>
                <a:cubicBezTo>
                  <a:pt x="138494" y="220094"/>
                  <a:pt x="168546" y="216883"/>
                  <a:pt x="194235" y="209176"/>
                </a:cubicBezTo>
                <a:cubicBezTo>
                  <a:pt x="220337" y="201345"/>
                  <a:pt x="337310" y="182840"/>
                  <a:pt x="358588" y="179294"/>
                </a:cubicBezTo>
                <a:cubicBezTo>
                  <a:pt x="368549" y="169333"/>
                  <a:pt x="376391" y="156659"/>
                  <a:pt x="388470" y="149411"/>
                </a:cubicBezTo>
                <a:cubicBezTo>
                  <a:pt x="415996" y="132895"/>
                  <a:pt x="424508" y="134470"/>
                  <a:pt x="448235" y="134470"/>
                </a:cubicBezTo>
              </a:path>
            </a:pathLst>
          </a:custGeom>
          <a:ln w="28575" cmpd="sng">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grpSp>
        <p:nvGrpSpPr>
          <p:cNvPr id="28" name="Gruppo 27"/>
          <p:cNvGrpSpPr/>
          <p:nvPr/>
        </p:nvGrpSpPr>
        <p:grpSpPr>
          <a:xfrm>
            <a:off x="6090482" y="4290399"/>
            <a:ext cx="1145814" cy="722777"/>
            <a:chOff x="3563888" y="2420888"/>
            <a:chExt cx="792088" cy="923330"/>
          </a:xfrm>
          <a:solidFill>
            <a:srgbClr val="FBBABA"/>
          </a:solidFill>
        </p:grpSpPr>
        <p:cxnSp>
          <p:nvCxnSpPr>
            <p:cNvPr id="29" name="Connettore 2 28"/>
            <p:cNvCxnSpPr/>
            <p:nvPr/>
          </p:nvCxnSpPr>
          <p:spPr>
            <a:xfrm flipH="1" flipV="1">
              <a:off x="3563888" y="3154680"/>
              <a:ext cx="700714" cy="58296"/>
            </a:xfrm>
            <a:prstGeom prst="straightConnector1">
              <a:avLst/>
            </a:prstGeom>
            <a:grpFill/>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30" name="CasellaDiTesto 29"/>
            <p:cNvSpPr txBox="1"/>
            <p:nvPr/>
          </p:nvSpPr>
          <p:spPr>
            <a:xfrm>
              <a:off x="3635896" y="2420888"/>
              <a:ext cx="720080" cy="923330"/>
            </a:xfrm>
            <a:prstGeom prst="rect">
              <a:avLst/>
            </a:prstGeom>
            <a:grpFill/>
          </p:spPr>
          <p:txBody>
            <a:bodyPr wrap="square" rtlCol="0">
              <a:spAutoFit/>
            </a:bodyPr>
            <a:lstStyle/>
            <a:p>
              <a:pPr algn="ctr"/>
              <a:r>
                <a:rPr lang="es-ES_tradnl" b="1" dirty="0"/>
                <a:t>10 </a:t>
              </a:r>
              <a:r>
                <a:rPr lang="es-ES_tradnl" b="1" dirty="0" err="1"/>
                <a:t>руб</a:t>
              </a:r>
              <a:r>
                <a:rPr lang="es-ES_tradnl" b="1" dirty="0"/>
                <a:t> / </a:t>
              </a:r>
              <a:r>
                <a:rPr lang="es-ES_tradnl" b="1" dirty="0" err="1"/>
                <a:t>кг</a:t>
              </a:r>
              <a:endParaRPr lang="it-IT" b="1" dirty="0"/>
            </a:p>
          </p:txBody>
        </p:sp>
      </p:grpSp>
      <p:grpSp>
        <p:nvGrpSpPr>
          <p:cNvPr id="43" name="Gruppo 42"/>
          <p:cNvGrpSpPr/>
          <p:nvPr/>
        </p:nvGrpSpPr>
        <p:grpSpPr>
          <a:xfrm>
            <a:off x="4709702" y="1162619"/>
            <a:ext cx="4355976" cy="999772"/>
            <a:chOff x="4535522" y="2613636"/>
            <a:chExt cx="4355976" cy="1589621"/>
          </a:xfrm>
          <a:solidFill>
            <a:srgbClr val="E8E7E5"/>
          </a:solidFill>
        </p:grpSpPr>
        <p:sp>
          <p:nvSpPr>
            <p:cNvPr id="44" name="Nastro perforato 43"/>
            <p:cNvSpPr/>
            <p:nvPr/>
          </p:nvSpPr>
          <p:spPr>
            <a:xfrm>
              <a:off x="4535522" y="2613636"/>
              <a:ext cx="4355976" cy="1589621"/>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5" name="CasellaDiTesto 44"/>
            <p:cNvSpPr txBox="1"/>
            <p:nvPr/>
          </p:nvSpPr>
          <p:spPr>
            <a:xfrm>
              <a:off x="4679539" y="3131071"/>
              <a:ext cx="4132910" cy="538295"/>
            </a:xfrm>
            <a:prstGeom prst="rect">
              <a:avLst/>
            </a:prstGeom>
            <a:grpFill/>
          </p:spPr>
          <p:txBody>
            <a:bodyPr wrap="square" rtlCol="0">
              <a:spAutoFit/>
            </a:bodyPr>
            <a:lstStyle/>
            <a:p>
              <a:pPr algn="ctr"/>
              <a:r>
                <a:rPr lang="en-US" sz="1600" b="1" dirty="0"/>
                <a:t>Suddenly the price of </a:t>
              </a:r>
              <a:r>
                <a:rPr lang="en-US" sz="1600" b="1" dirty="0" smtClean="0"/>
                <a:t>transportation went </a:t>
              </a:r>
              <a:r>
                <a:rPr lang="en-US" sz="1600" b="1" dirty="0"/>
                <a:t>up!</a:t>
              </a:r>
              <a:endParaRPr lang="es-ES_tradnl" sz="1600" b="1" dirty="0"/>
            </a:p>
          </p:txBody>
        </p:sp>
      </p:grpSp>
      <p:sp>
        <p:nvSpPr>
          <p:cNvPr id="4" name="Rettangolo 3"/>
          <p:cNvSpPr/>
          <p:nvPr/>
        </p:nvSpPr>
        <p:spPr>
          <a:xfrm>
            <a:off x="6354121" y="112210"/>
            <a:ext cx="2654637" cy="369332"/>
          </a:xfrm>
          <a:prstGeom prst="rect">
            <a:avLst/>
          </a:prstGeom>
        </p:spPr>
        <p:txBody>
          <a:bodyPr wrap="none">
            <a:spAutoFit/>
          </a:bodyPr>
          <a:lstStyle/>
          <a:p>
            <a:pPr algn="ctr"/>
            <a:r>
              <a:rPr lang="es-ES_tradnl" b="1" dirty="0" err="1">
                <a:solidFill>
                  <a:srgbClr val="800000"/>
                </a:solidFill>
              </a:rPr>
              <a:t>There</a:t>
            </a:r>
            <a:r>
              <a:rPr lang="es-ES_tradnl" b="1" dirty="0">
                <a:solidFill>
                  <a:srgbClr val="800000"/>
                </a:solidFill>
              </a:rPr>
              <a:t> </a:t>
            </a:r>
            <a:r>
              <a:rPr lang="es-ES_tradnl" b="1" dirty="0" err="1">
                <a:solidFill>
                  <a:srgbClr val="800000"/>
                </a:solidFill>
              </a:rPr>
              <a:t>was</a:t>
            </a:r>
            <a:r>
              <a:rPr lang="es-ES_tradnl" b="1" dirty="0">
                <a:solidFill>
                  <a:srgbClr val="800000"/>
                </a:solidFill>
              </a:rPr>
              <a:t> </a:t>
            </a:r>
            <a:r>
              <a:rPr lang="es-ES_tradnl" b="1" dirty="0" err="1">
                <a:solidFill>
                  <a:srgbClr val="800000"/>
                </a:solidFill>
              </a:rPr>
              <a:t>another</a:t>
            </a:r>
            <a:r>
              <a:rPr lang="es-ES_tradnl" b="1" dirty="0">
                <a:solidFill>
                  <a:srgbClr val="800000"/>
                </a:solidFill>
              </a:rPr>
              <a:t> </a:t>
            </a:r>
            <a:r>
              <a:rPr lang="es-ES_tradnl" b="1" dirty="0" err="1">
                <a:solidFill>
                  <a:srgbClr val="800000"/>
                </a:solidFill>
              </a:rPr>
              <a:t>issue</a:t>
            </a:r>
            <a:r>
              <a:rPr lang="es-ES_tradnl" b="1" dirty="0">
                <a:solidFill>
                  <a:srgbClr val="800000"/>
                </a:solidFill>
              </a:rPr>
              <a:t>!</a:t>
            </a:r>
          </a:p>
        </p:txBody>
      </p:sp>
    </p:spTree>
    <p:custDataLst>
      <p:tags r:id="rId1"/>
    </p:custDataLst>
    <p:extLst>
      <p:ext uri="{BB962C8B-B14F-4D97-AF65-F5344CB8AC3E}">
        <p14:creationId xmlns:p14="http://schemas.microsoft.com/office/powerpoint/2010/main" val="1024696127"/>
      </p:ext>
    </p:extLst>
  </p:cSld>
  <p:clrMapOvr>
    <a:masterClrMapping/>
  </p:clrMapOvr>
  <mc:AlternateContent xmlns:mc="http://schemas.openxmlformats.org/markup-compatibility/2006" xmlns:p14="http://schemas.microsoft.com/office/powerpoint/2010/main">
    <mc:Choice Requires="p14">
      <p:transition p14:dur="200" advTm="64864">
        <p:blinds dir="vert"/>
      </p:transition>
    </mc:Choice>
    <mc:Fallback xmlns="">
      <p:transition advTm="64865">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2000"/>
                                        <p:tgtEl>
                                          <p:spTgt spid="40"/>
                                        </p:tgtEl>
                                      </p:cBhvr>
                                    </p:animEffect>
                                  </p:childTnLst>
                                </p:cTn>
                              </p:par>
                            </p:childTnLst>
                          </p:cTn>
                        </p:par>
                        <p:par>
                          <p:cTn id="8" fill="hold">
                            <p:stCondLst>
                              <p:cond delay="2000"/>
                            </p:stCondLst>
                            <p:childTnLst>
                              <p:par>
                                <p:cTn id="9" presetID="51" presetClass="entr" presetSubtype="0" fill="hold" nodeType="afterEffect">
                                  <p:stCondLst>
                                    <p:cond delay="200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70" decel="100000"/>
                                        <p:tgtEl>
                                          <p:spTgt spid="15"/>
                                        </p:tgtEl>
                                      </p:cBhvr>
                                    </p:animEffect>
                                    <p:animScale>
                                      <p:cBhvr>
                                        <p:cTn id="12" dur="770" decel="100000"/>
                                        <p:tgtEl>
                                          <p:spTgt spid="15"/>
                                        </p:tgtEl>
                                      </p:cBhvr>
                                      <p:from x="10000" y="10000"/>
                                      <p:to x="200000" y="450000"/>
                                    </p:animScale>
                                    <p:animScale>
                                      <p:cBhvr>
                                        <p:cTn id="13" dur="1230" accel="100000" fill="hold">
                                          <p:stCondLst>
                                            <p:cond delay="770"/>
                                          </p:stCondLst>
                                        </p:cTn>
                                        <p:tgtEl>
                                          <p:spTgt spid="15"/>
                                        </p:tgtEl>
                                      </p:cBhvr>
                                      <p:from x="200000" y="450000"/>
                                      <p:to x="100000" y="100000"/>
                                    </p:animScale>
                                    <p:set>
                                      <p:cBhvr>
                                        <p:cTn id="14" dur="770" fill="hold"/>
                                        <p:tgtEl>
                                          <p:spTgt spid="15"/>
                                        </p:tgtEl>
                                        <p:attrNameLst>
                                          <p:attrName>ppt_x</p:attrName>
                                        </p:attrNameLst>
                                      </p:cBhvr>
                                      <p:to>
                                        <p:strVal val="(0.5)"/>
                                      </p:to>
                                    </p:set>
                                    <p:anim from="(0.5)" to="(#ppt_x)" calcmode="lin" valueType="num">
                                      <p:cBhvr>
                                        <p:cTn id="15" dur="1230" accel="100000" fill="hold">
                                          <p:stCondLst>
                                            <p:cond delay="770"/>
                                          </p:stCondLst>
                                        </p:cTn>
                                        <p:tgtEl>
                                          <p:spTgt spid="15"/>
                                        </p:tgtEl>
                                        <p:attrNameLst>
                                          <p:attrName>ppt_x</p:attrName>
                                        </p:attrNameLst>
                                      </p:cBhvr>
                                    </p:anim>
                                    <p:set>
                                      <p:cBhvr>
                                        <p:cTn id="16" dur="770" fill="hold"/>
                                        <p:tgtEl>
                                          <p:spTgt spid="15"/>
                                        </p:tgtEl>
                                        <p:attrNameLst>
                                          <p:attrName>ppt_y</p:attrName>
                                        </p:attrNameLst>
                                      </p:cBhvr>
                                      <p:to>
                                        <p:strVal val="(#ppt_y+0.4)"/>
                                      </p:to>
                                    </p:set>
                                    <p:anim from="(#ppt_y+0.4)" to="(#ppt_y)" calcmode="lin" valueType="num">
                                      <p:cBhvr>
                                        <p:cTn id="17" dur="1230" accel="100000" fill="hold">
                                          <p:stCondLst>
                                            <p:cond delay="770"/>
                                          </p:stCondLst>
                                        </p:cTn>
                                        <p:tgtEl>
                                          <p:spTgt spid="15"/>
                                        </p:tgtEl>
                                        <p:attrNameLst>
                                          <p:attrName>ppt_y</p:attrName>
                                        </p:attrNameLst>
                                      </p:cBhvr>
                                    </p:anim>
                                  </p:childTnLst>
                                </p:cTn>
                              </p:par>
                            </p:childTnLst>
                          </p:cTn>
                        </p:par>
                        <p:par>
                          <p:cTn id="18" fill="hold">
                            <p:stCondLst>
                              <p:cond delay="6000"/>
                            </p:stCondLst>
                            <p:childTnLst>
                              <p:par>
                                <p:cTn id="19" presetID="10"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3000"/>
                                        <p:tgtEl>
                                          <p:spTgt spid="17"/>
                                        </p:tgtEl>
                                      </p:cBhvr>
                                    </p:animEffect>
                                  </p:childTnLst>
                                </p:cTn>
                              </p:par>
                            </p:childTnLst>
                          </p:cTn>
                        </p:par>
                        <p:par>
                          <p:cTn id="22" fill="hold">
                            <p:stCondLst>
                              <p:cond delay="9000"/>
                            </p:stCondLst>
                            <p:childTnLst>
                              <p:par>
                                <p:cTn id="23" presetID="55"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2000" fill="hold"/>
                                        <p:tgtEl>
                                          <p:spTgt spid="16"/>
                                        </p:tgtEl>
                                        <p:attrNameLst>
                                          <p:attrName>ppt_w</p:attrName>
                                        </p:attrNameLst>
                                      </p:cBhvr>
                                      <p:tavLst>
                                        <p:tav tm="0">
                                          <p:val>
                                            <p:strVal val="#ppt_w*0.70"/>
                                          </p:val>
                                        </p:tav>
                                        <p:tav tm="100000">
                                          <p:val>
                                            <p:strVal val="#ppt_w"/>
                                          </p:val>
                                        </p:tav>
                                      </p:tavLst>
                                    </p:anim>
                                    <p:anim calcmode="lin" valueType="num">
                                      <p:cBhvr>
                                        <p:cTn id="26" dur="2000" fill="hold"/>
                                        <p:tgtEl>
                                          <p:spTgt spid="16"/>
                                        </p:tgtEl>
                                        <p:attrNameLst>
                                          <p:attrName>ppt_h</p:attrName>
                                        </p:attrNameLst>
                                      </p:cBhvr>
                                      <p:tavLst>
                                        <p:tav tm="0">
                                          <p:val>
                                            <p:strVal val="#ppt_h"/>
                                          </p:val>
                                        </p:tav>
                                        <p:tav tm="100000">
                                          <p:val>
                                            <p:strVal val="#ppt_h"/>
                                          </p:val>
                                        </p:tav>
                                      </p:tavLst>
                                    </p:anim>
                                    <p:animEffect transition="in" filter="fade">
                                      <p:cBhvr>
                                        <p:cTn id="27" dur="2000"/>
                                        <p:tgtEl>
                                          <p:spTgt spid="16"/>
                                        </p:tgtEl>
                                      </p:cBhvr>
                                    </p:animEffect>
                                  </p:childTnLst>
                                </p:cTn>
                              </p:par>
                            </p:childTnLst>
                          </p:cTn>
                        </p:par>
                        <p:par>
                          <p:cTn id="28" fill="hold">
                            <p:stCondLst>
                              <p:cond delay="11000"/>
                            </p:stCondLst>
                            <p:childTnLst>
                              <p:par>
                                <p:cTn id="29" presetID="0" presetClass="path" presetSubtype="0" accel="50000" decel="50000" fill="hold" nodeType="afterEffect">
                                  <p:stCondLst>
                                    <p:cond delay="0"/>
                                  </p:stCondLst>
                                  <p:childTnLst>
                                    <p:animMotion origin="layout" path="M 6.38889E-6 2.72937E-6 C 0.00348 -0.00347 0.0073 -0.00624 0.01025 -0.01017 C 0.01702 -0.01918 0.01337 -0.02358 0.02292 -0.03074 C 0.02969 -0.03582 0.03837 -0.0349 0.04601 -0.03744 C 0.05452 -0.04045 0.0632 -0.04391 0.07171 -0.04761 C 0.07518 -0.04646 0.08004 -0.0483 0.08195 -0.04438 C 0.08525 -0.03744 0.08386 -0.02843 0.08455 -0.02034 C 0.0856 -0.00671 0.08507 0.00716 0.08716 0.02057 C 0.0882 0.02796 0.09306 0.03397 0.0948 0.04113 C 0.10417 0.03882 0.11355 0.03697 0.12292 0.0342 C 0.12553 0.03351 0.12865 0.03305 0.13073 0.03073 C 0.1474 0.01294 0.12379 0.02588 0.14358 0.0171 C 0.14619 0.01825 0.14966 0.01756 0.15122 0.02057 C 0.15435 0.02657 0.15626 0.04113 0.15626 0.04113 C 0.1533 0.05731 0.14757 0.07973 0.13577 0.08874 C 0.13264 0.09105 0.129 0.09105 0.12553 0.09221 C 0.10278 0.11278 0.13924 0.08181 0.10244 0.10238 C 0.09393 0.10723 0.08837 0.1204 0.07935 0.12295 C 0.07084 0.12526 0.05382 0.12988 0.05382 0.12988 C 0.0441 0.1382 0.03386 0.1419 0.02292 0.14675 C 0.02032 0.14791 0.01789 0.14906 0.01528 0.15022 C 0.01268 0.15137 0.00764 0.15368 0.00764 0.15368 C 0.00452 0.16963 0.00244 0.17518 -0.00781 0.18442 C -0.01215 0.20129 -0.01892 0.22232 -0.0052 0.23896 C 0.00122 0.24682 0.01198 0.23457 0.02049 0.23226 C 0.03264 0.21562 0.04757 0.2103 0.06407 0.20499 C 0.07414 0.22533 0.07535 0.25583 0.06407 0.27663 C 0.06198 0.28056 0.05869 0.2831 0.05626 0.2868 C 0.04723 0.30113 0.05626 0.29466 0.04358 0.30044 C 0.0356 0.31615 0.03004 0.33372 0.02553 0.35174 C 0.02466 0.35521 0.02379 0.35844 0.02292 0.36191 C 0.02205 0.36538 0.02049 0.37208 0.02049 0.37208 C 0.01962 0.38225 0.01789 0.39242 0.01789 0.40282 C 0.01789 0.43702 0.03664 0.45482 0.05886 0.46082 C 0.06997 0.47562 0.08247 0.48833 0.0974 0.49503 C 0.10851 0.51745 0.12066 0.50774 0.14098 0.5052 C 0.14254 0.49156 0.14132 0.47654 0.14601 0.46429 C 0.14757 0.4599 0.15157 0.45805 0.15382 0.45412 C 0.15678 0.44881 0.15886 0.4428 0.16146 0.43702 C 0.20313 0.44257 0.17396 0.43471 0.1974 0.44719 C 0.20244 0.44996 0.21268 0.45412 0.21268 0.45412 C 0.21685 0.46221 0.22709 0.47677 0.23334 0.48139 C 0.23646 0.4837 0.24028 0.48324 0.24358 0.48486 C 0.24966 0.48786 0.25573 0.4911 0.26146 0.49503 C 0.26424 0.49688 0.26615 0.50034 0.2691 0.50173 C 0.2757 0.50497 0.28959 0.50866 0.28959 0.50866 C 0.33351 0.50335 0.32865 0.51629 0.32292 0.44719 C 0.32275 0.44465 0.32136 0.4428 0.32049 0.44049 " pathEditMode="relative" ptsTypes="fffffffffffffffffffffffffffffffffffffffffffffffA">
                                      <p:cBhvr>
                                        <p:cTn id="30" dur="3000" fill="hold"/>
                                        <p:tgtEl>
                                          <p:spTgt spid="15"/>
                                        </p:tgtEl>
                                        <p:attrNameLst>
                                          <p:attrName>ppt_x</p:attrName>
                                          <p:attrName>ppt_y</p:attrName>
                                        </p:attrNameLst>
                                      </p:cBhvr>
                                    </p:animMotion>
                                  </p:childTnLst>
                                </p:cTn>
                              </p:par>
                            </p:childTnLst>
                          </p:cTn>
                        </p:par>
                        <p:par>
                          <p:cTn id="31" fill="hold">
                            <p:stCondLst>
                              <p:cond delay="14000"/>
                            </p:stCondLst>
                            <p:childTnLst>
                              <p:par>
                                <p:cTn id="32" presetID="18" presetClass="entr" presetSubtype="6" fill="hold" nodeType="afterEffect">
                                  <p:stCondLst>
                                    <p:cond delay="1000"/>
                                  </p:stCondLst>
                                  <p:childTnLst>
                                    <p:set>
                                      <p:cBhvr>
                                        <p:cTn id="33" dur="1" fill="hold">
                                          <p:stCondLst>
                                            <p:cond delay="0"/>
                                          </p:stCondLst>
                                        </p:cTn>
                                        <p:tgtEl>
                                          <p:spTgt spid="43"/>
                                        </p:tgtEl>
                                        <p:attrNameLst>
                                          <p:attrName>style.visibility</p:attrName>
                                        </p:attrNameLst>
                                      </p:cBhvr>
                                      <p:to>
                                        <p:strVal val="visible"/>
                                      </p:to>
                                    </p:set>
                                    <p:animEffect transition="in" filter="strips(downRight)">
                                      <p:cBhvr>
                                        <p:cTn id="34" dur="2000"/>
                                        <p:tgtEl>
                                          <p:spTgt spid="43"/>
                                        </p:tgtEl>
                                      </p:cBhvr>
                                    </p:animEffect>
                                  </p:childTnLst>
                                </p:cTn>
                              </p:par>
                            </p:childTnLst>
                          </p:cTn>
                        </p:par>
                        <p:par>
                          <p:cTn id="35" fill="hold">
                            <p:stCondLst>
                              <p:cond delay="17000"/>
                            </p:stCondLst>
                            <p:childTnLst>
                              <p:par>
                                <p:cTn id="36" presetID="29" presetClass="entr" presetSubtype="0"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 calcmode="lin" valueType="num">
                                      <p:cBhvr>
                                        <p:cTn id="38" dur="2000" fill="hold"/>
                                        <p:tgtEl>
                                          <p:spTgt spid="33"/>
                                        </p:tgtEl>
                                        <p:attrNameLst>
                                          <p:attrName>ppt_x</p:attrName>
                                        </p:attrNameLst>
                                      </p:cBhvr>
                                      <p:tavLst>
                                        <p:tav tm="0">
                                          <p:val>
                                            <p:strVal val="#ppt_x-.2"/>
                                          </p:val>
                                        </p:tav>
                                        <p:tav tm="100000">
                                          <p:val>
                                            <p:strVal val="#ppt_x"/>
                                          </p:val>
                                        </p:tav>
                                      </p:tavLst>
                                    </p:anim>
                                    <p:anim calcmode="lin" valueType="num">
                                      <p:cBhvr>
                                        <p:cTn id="39" dur="2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40" dur="2000"/>
                                        <p:tgtEl>
                                          <p:spTgt spid="33"/>
                                        </p:tgtEl>
                                      </p:cBhvr>
                                    </p:animEffect>
                                  </p:childTnLst>
                                </p:cTn>
                              </p:par>
                              <p:par>
                                <p:cTn id="41" presetID="12" presetClass="entr" presetSubtype="4"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2000"/>
                                        <p:tgtEl>
                                          <p:spTgt spid="28"/>
                                        </p:tgtEl>
                                        <p:attrNameLst>
                                          <p:attrName>ppt_y</p:attrName>
                                        </p:attrNameLst>
                                      </p:cBhvr>
                                      <p:tavLst>
                                        <p:tav tm="0">
                                          <p:val>
                                            <p:strVal val="#ppt_y+#ppt_h*1.125000"/>
                                          </p:val>
                                        </p:tav>
                                        <p:tav tm="100000">
                                          <p:val>
                                            <p:strVal val="#ppt_y"/>
                                          </p:val>
                                        </p:tav>
                                      </p:tavLst>
                                    </p:anim>
                                    <p:animEffect transition="in" filter="wipe(up)">
                                      <p:cBhvr>
                                        <p:cTn id="44"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ttotitolo 2"/>
          <p:cNvSpPr txBox="1">
            <a:spLocks/>
          </p:cNvSpPr>
          <p:nvPr/>
        </p:nvSpPr>
        <p:spPr>
          <a:xfrm>
            <a:off x="2555194" y="605003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4" name="CasellaDiTesto 23"/>
          <p:cNvSpPr txBox="1"/>
          <p:nvPr/>
        </p:nvSpPr>
        <p:spPr>
          <a:xfrm>
            <a:off x="1412807" y="3942667"/>
            <a:ext cx="6721536" cy="461665"/>
          </a:xfrm>
          <a:prstGeom prst="rect">
            <a:avLst/>
          </a:prstGeom>
          <a:noFill/>
        </p:spPr>
        <p:txBody>
          <a:bodyPr wrap="square" rtlCol="0">
            <a:spAutoFit/>
          </a:bodyPr>
          <a:lstStyle/>
          <a:p>
            <a:pPr algn="ctr"/>
            <a:r>
              <a:rPr lang="it-IT" sz="2400" b="1" dirty="0" err="1">
                <a:solidFill>
                  <a:srgbClr val="000090"/>
                </a:solidFill>
                <a:latin typeface="Avenir Book"/>
                <a:cs typeface="Avenir Book"/>
              </a:rPr>
              <a:t>entrevista</a:t>
            </a:r>
            <a:r>
              <a:rPr lang="it-IT" sz="2400" b="1" dirty="0">
                <a:solidFill>
                  <a:srgbClr val="000090"/>
                </a:solidFill>
                <a:latin typeface="Avenir Book"/>
                <a:cs typeface="Avenir Book"/>
              </a:rPr>
              <a:t> a L </a:t>
            </a:r>
            <a:r>
              <a:rPr lang="it-IT" sz="2400" b="1" dirty="0" err="1">
                <a:solidFill>
                  <a:srgbClr val="000090"/>
                </a:solidFill>
                <a:latin typeface="Avenir Book"/>
                <a:cs typeface="Avenir Book"/>
              </a:rPr>
              <a:t>carrino</a:t>
            </a:r>
            <a:endParaRPr lang="it-IT" sz="2400" b="1" dirty="0">
              <a:solidFill>
                <a:srgbClr val="000090"/>
              </a:solidFill>
              <a:latin typeface="Avenir Book"/>
              <a:cs typeface="Avenir Book"/>
            </a:endParaRPr>
          </a:p>
        </p:txBody>
      </p:sp>
      <p:sp>
        <p:nvSpPr>
          <p:cNvPr id="9" name="Sottotitolo 2"/>
          <p:cNvSpPr txBox="1">
            <a:spLocks/>
          </p:cNvSpPr>
          <p:nvPr/>
        </p:nvSpPr>
        <p:spPr>
          <a:xfrm>
            <a:off x="2555194" y="5397717"/>
            <a:ext cx="6512606"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endParaRPr lang="it-IT" dirty="0"/>
          </a:p>
        </p:txBody>
      </p:sp>
      <p:sp>
        <p:nvSpPr>
          <p:cNvPr id="2" name="Rettangolo 1"/>
          <p:cNvSpPr/>
          <p:nvPr/>
        </p:nvSpPr>
        <p:spPr>
          <a:xfrm>
            <a:off x="0" y="0"/>
            <a:ext cx="9144000" cy="6858000"/>
          </a:xfrm>
          <a:prstGeom prst="rect">
            <a:avLst/>
          </a:prstGeom>
          <a:gradFill flip="none" rotWithShape="1">
            <a:gsLst>
              <a:gs pos="48000">
                <a:srgbClr val="3366FF"/>
              </a:gs>
              <a:gs pos="83000">
                <a:srgbClr val="CCFFCC"/>
              </a:gs>
              <a:gs pos="76000">
                <a:schemeClr val="tx2">
                  <a:lumMod val="25000"/>
                  <a:lumOff val="75000"/>
                  <a:alpha val="79000"/>
                </a:schemeClr>
              </a:gs>
            </a:gsLst>
            <a:path path="circle">
              <a:fillToRect l="100000" t="100000"/>
            </a:path>
            <a:tileRect r="-100000" b="-10000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dirty="0"/>
          </a:p>
        </p:txBody>
      </p:sp>
      <p:pic>
        <p:nvPicPr>
          <p:cNvPr id="6"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83879" y="4005064"/>
            <a:ext cx="809410" cy="792088"/>
          </a:xfrm>
          <a:prstGeom prst="rect">
            <a:avLst/>
          </a:prstGeom>
          <a:noFill/>
        </p:spPr>
      </p:pic>
      <p:pic>
        <p:nvPicPr>
          <p:cNvPr id="7"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83879" y="2937188"/>
            <a:ext cx="809410" cy="792088"/>
          </a:xfrm>
          <a:prstGeom prst="rect">
            <a:avLst/>
          </a:prstGeom>
          <a:noFill/>
        </p:spPr>
      </p:pic>
      <p:pic>
        <p:nvPicPr>
          <p:cNvPr id="8"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328702" y="5013176"/>
            <a:ext cx="809410" cy="792088"/>
          </a:xfrm>
          <a:prstGeom prst="rect">
            <a:avLst/>
          </a:prstGeom>
          <a:noFill/>
        </p:spPr>
      </p:pic>
      <p:pic>
        <p:nvPicPr>
          <p:cNvPr id="10"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24115" y="1844824"/>
            <a:ext cx="809410" cy="792088"/>
          </a:xfrm>
          <a:prstGeom prst="rect">
            <a:avLst/>
          </a:prstGeom>
          <a:noFill/>
        </p:spPr>
      </p:pic>
      <p:pic>
        <p:nvPicPr>
          <p:cNvPr id="11" name="Picture 2" descr="http://immagini.disegnidacolorareonline.com/data/disegni-da-colorare/animali/disegno-di-mucca-fattoria-da-colorare.jpg">
            <a:hlinkClick r:id="rId3"/>
          </p:cNvPr>
          <p:cNvPicPr>
            <a:picLocks noChangeAspect="1" noChangeArrowheads="1"/>
          </p:cNvPicPr>
          <p:nvPr/>
        </p:nvPicPr>
        <p:blipFill>
          <a:blip r:embed="rId4" cstate="print"/>
          <a:srcRect/>
          <a:stretch>
            <a:fillRect/>
          </a:stretch>
        </p:blipFill>
        <p:spPr bwMode="auto">
          <a:xfrm>
            <a:off x="224115" y="692696"/>
            <a:ext cx="809410" cy="792088"/>
          </a:xfrm>
          <a:prstGeom prst="rect">
            <a:avLst/>
          </a:prstGeom>
          <a:noFill/>
        </p:spPr>
      </p:pic>
      <p:pic>
        <p:nvPicPr>
          <p:cNvPr id="12" name="Picture 6" descr="http://sr.photos1.fotosearch.com/bthumb/CSP/CSP991/k12274670.jpg"/>
          <p:cNvPicPr>
            <a:picLocks noChangeAspect="1" noChangeArrowheads="1"/>
          </p:cNvPicPr>
          <p:nvPr/>
        </p:nvPicPr>
        <p:blipFill>
          <a:blip r:embed="rId5" cstate="print"/>
          <a:srcRect/>
          <a:stretch>
            <a:fillRect/>
          </a:stretch>
        </p:blipFill>
        <p:spPr bwMode="auto">
          <a:xfrm>
            <a:off x="1979712" y="1556792"/>
            <a:ext cx="1543050" cy="1619251"/>
          </a:xfrm>
          <a:prstGeom prst="rect">
            <a:avLst/>
          </a:prstGeom>
          <a:noFill/>
        </p:spPr>
      </p:pic>
      <p:sp>
        <p:nvSpPr>
          <p:cNvPr id="13" name="AutoShape 8"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4" name="AutoShape 10" descr="data:image/jpeg;base64,/9j/4AAQSkZJRgABAQAAAQABAAD/2wCEAAkGBwgHBgkIBwgKCgkLDRYPDQwMDRsUFRAWIB0iIiAdHx8kKDQsJCYxJx8fLT0tMTU3Ojo6Iys/RD84QzQ5OjcBCgoKDQwNGg8PGjclHyU3Nzc3Nzc3Nzc3Nzc3Nzc3Nzc3Nzc3Nzc3Nzc3Nzc3Nzc3Nzc3Nzc3Nzc3Nzc3Nzc3N//AABEIAGUAgQMBIgACEQEDEQH/xAAcAAEAAgMBAQEAAAAAAAAAAAAABgcBBAUDCAL/xABDEAABAwMCAwQFBgsJAQAAAAABAAIDBAURBhIhMUETIlFhBxRxgdIjQlSRktEVFiQyQ1JioaKxwTNERlNjZZOUwhf/xAAZAQEAAwEBAAAAAAAAAAAAAAAAAQIDBAX/xAAnEQACAwAABAYCAwAAAAAAAAAAAQIDEQQSITEFE0FRkfAyYSJCgf/aAAwDAQACEQMRAD8AvFERAEREAREQBERAEREAREQBERAEREAREQBERAEUK1Jraex11TGbbHNTU0sbHvE5Dy12wkgbccN/LPHCwPSfp8nGKv7LPiVZTjHuyVFvsibIoZ/9M07+vU/8Y+9atb6TrY4MhtcMk1XJI1kbZsMZxPEkgk8Bnoqq2t9FJE8sl6E9RV5Q+lCliqqukvVG+KeCQNa6mc1zXtLWn5xBB4npjzW470nWHaSyOteR81rGZP8AEkra4vHJBQk+yJuirer9J8NVU0lJZKZzKiaQhzq1rS3aGudgBj854Dy5qaacuMl1slLXTsYyWVp3tZnAIJBxn2K0ZRktiQ010Z1EUHvvpDip6iWk09bZbvUQu2SyNkEcDHDmN5/OI8G58MhaTda6gcCTbaJngNxd7s7lYgsVFXo15d4Gh09hjqB87sKoMcOHPDuH71NrPcqe8WqkuVG4mnqomyx5GDgjOD5oDcREQBERAEREBTHpDlmqLneaWGkmnk9ah7rWHa5obESC7pwzyXAZRMdgnTZHsqJP6hSbV12dR6pukPq4eBK0h3a4z8mzphcf8Py/Qo/L5c/Cuay+rccsNY1zzcNf1D/YD76t33pFQTNmhlZZeyMUrX5FTuOAeOAXY+tewv8AUdaSL3Sn4Vk3+bbwpowfN5I/kslfSn+f34Luux/1PCS31MlwrKiSzMmbNI1zDJM0OADGtxwdjmF6eqVJPdsVG1o8XtP9Vj8O1n+TTfxfesi+1eP7Knz7HferPiaG95vvwQqrMzAbbWi40VVHQUbPV5HOOyUtLgWObjqObv3KwJ56ql9GEDKZ3YVM7Gwb2kZj3vw4g+IBdg+Krx97ry75MUzB4GNx/wDSlGqrlUUXow0/VRAOmfVxZaGEh+Q/IAGTx961qvrn0gyk65x6yRzKW1OutzprDQPdS0cEQkqHRcC1nINHmfP2nPEGVD0fafJ3djUbiOLvWXgn6iobpbVUltu12D7TUz1cxjc6NpI7JobgA5b15qVfjvWH/D0//ZZ9y8DxKPiNl78lNRXt0NIcqRxtXaTt9m9SrIInS0Jl7KqgqHdq3iO67vcgOOfcrC0O+Iadp6aJoaKXMO0ADaAe7y/ZIUA1Fqye6WeroZNO1Td7Mtfv3bHDi13BvQgcl4ejvWhoqimF0Y6K31zBGKok7DKDhrjkDGRkE+Q6L0vC3xMauXiU9/ZSzH2LlRYHJZXqGQREQBERAU9qu0srdVXaU1c7D2zW7WBmB8kzxaVy/wAXY/ptT9UfwqSelq2x0Iprhb3zR1lbV/L/AJU9rXARkcAMgfmt5BVuJLu0Sbqx/EktJq39wfZ6LjtlRGWSj1N4KyS6MlAsEHWpqD9j4Vk2CmP6epHsc34VxbRQ3G40zK+tu1VR0rm7mNjnJL29HlzhwB6DC2p7VVyQGos98qqrH6KWpDmv8g5o4H61qqa83kXwZ+ZL3N78XqX6RV/bb8Kfi9TfSKv7bfhUZjqLhVQNkhr52Z/1n5GDxBz15hITUGSYTVtXkOGA2qkGOHtXNK3hlux7fpGyrtfqSU6cpj/eaz3Pb8Kk1yZFHpDSsRc5zW1DgwuPMiOXBKrSWI9pHirrcufx/LJfAn9byVh3Bu3Rmi25JxUEZcck/Iy8ytuHtqm/4Rz/AApZCcfyZzKGMCuuL8DLpmDPjiNv3lbckscQzJIxnm5wCjNZfWW+su8DdzqntmFjA3JwY2AYHU54AdSQvzHp500frV5rOwmf0aWEtHg57wcn2YHguht7iRmks1kqBDhkEEeI4hRfUELfwLTQxtGz1iRu0eGX8OR/kvxPR1mnQK6imFTRDjKwgNIB+cdowR+0ACOfEcF6Q9jfrEx74X96Woc2InBDgX4HA81WWyi16hYnpc2iaqSs0laJ53b5XUrA52c5IGOPnwXcUX0E23Nt87bIwMtolHYtbu2g7BuwDy48wPnbuuVKEqnzwUszfch9wiItCAiIgNC72a3XmKOG6UcNVHG/exsoyGuwRke4lRbVmh7E3S93NustK2sFFMYCxuCH7DjHnlThFGIafP2rNk1soKiMGS2seJJdnebs29xxA5tBP8itbSe2W8zT0DPyQwFssjBhj5Nw246EgbskeKse6aIuFBLLJpw001I8lzKCoeYuxJ4kMeAe74NI4dDjgPCh0hqC4HZX+rWqnz3zDN28zm9Q3uhrfb3vYqOtOanpbnfLyld0tjrNQXq4ttFC6dvrTt0oawsaeAPeIxz3cCR5LvTeiy90fYPpxS1ZkD+3jiEbNhyNp3EN3DGeQGMdeaue3UNNbaKGiooWQ00LAyONo4NAWxgKjoi22/Ut5jWYUlN6NNRRGGeKlo3kPy5jKrvgEHo4BvXoVs3PTWvbjZ7dbDTUtNFbpu1p5IdhkyA5o3F0pB4OOe6FcuEUxpjHsHY33Pn+r0lf7XeIbzfKeMQzVcLZJGuYGtIa5rOAc4/nbfetHVfZsvbJbkG+qdgG0z5BmMOyd48NxGOfMBfQd1t1NdbdPQVse+Cdu14BwfaD0IPEHoQq9n0pqKhl7GOOnulOM7JxKIpfLewjbnzB4+AVpVqUXHe5VSxpkK0x2cViuD5WltsLnuhDhgdnsG/H7JO7C3rHpvWVJaKVtNpzLm5kDpq2Ju7ePAOJ654468lMrRoy411TFNqAQU1HE/f6lDIZHTEfmiR2AA3OCWjOepxwNggK0Y4kQ3pxtGUdVQaWttNcYRDWMhHbsBBxISS7iCRzJ5LtIisQEREAREQBERAEREAREQBERAEREAREQBERAEREAREQBERAEREAREQBERAEREAREQBERAEREB//2Q=="/>
          <p:cNvSpPr>
            <a:spLocks noChangeAspect="1" noChangeArrowheads="1"/>
          </p:cNvSpPr>
          <p:nvPr/>
        </p:nvSpPr>
        <p:spPr bwMode="auto">
          <a:xfrm>
            <a:off x="155575" y="-457200"/>
            <a:ext cx="1228725" cy="962025"/>
          </a:xfrm>
          <a:prstGeom prst="rect">
            <a:avLst/>
          </a:prstGeom>
          <a:noFill/>
        </p:spPr>
        <p:txBody>
          <a:bodyPr vert="horz" wrap="square" lIns="91440" tIns="45720" rIns="91440" bIns="45720" numCol="1" anchor="t" anchorCtr="0" compatLnSpc="1">
            <a:prstTxWarp prst="textNoShape">
              <a:avLst/>
            </a:prstTxWarp>
          </a:bodyPr>
          <a:lstStyle/>
          <a:p>
            <a:endParaRPr lang="it-IT" dirty="0"/>
          </a:p>
        </p:txBody>
      </p:sp>
      <p:sp>
        <p:nvSpPr>
          <p:cNvPr id="17" name="Figura a mano libera 16"/>
          <p:cNvSpPr/>
          <p:nvPr/>
        </p:nvSpPr>
        <p:spPr>
          <a:xfrm>
            <a:off x="4973961" y="2556564"/>
            <a:ext cx="3090143" cy="3959708"/>
          </a:xfrm>
          <a:custGeom>
            <a:avLst/>
            <a:gdLst>
              <a:gd name="connsiteX0" fmla="*/ 32379 w 3090143"/>
              <a:gd name="connsiteY0" fmla="*/ 598116 h 3959708"/>
              <a:gd name="connsiteX1" fmla="*/ 146679 w 3090143"/>
              <a:gd name="connsiteY1" fmla="*/ 460956 h 3959708"/>
              <a:gd name="connsiteX2" fmla="*/ 260979 w 3090143"/>
              <a:gd name="connsiteY2" fmla="*/ 346656 h 3959708"/>
              <a:gd name="connsiteX3" fmla="*/ 443859 w 3090143"/>
              <a:gd name="connsiteY3" fmla="*/ 186636 h 3959708"/>
              <a:gd name="connsiteX4" fmla="*/ 512439 w 3090143"/>
              <a:gd name="connsiteY4" fmla="*/ 140916 h 3959708"/>
              <a:gd name="connsiteX5" fmla="*/ 558159 w 3090143"/>
              <a:gd name="connsiteY5" fmla="*/ 72336 h 3959708"/>
              <a:gd name="connsiteX6" fmla="*/ 786759 w 3090143"/>
              <a:gd name="connsiteY6" fmla="*/ 3756 h 3959708"/>
              <a:gd name="connsiteX7" fmla="*/ 1038219 w 3090143"/>
              <a:gd name="connsiteY7" fmla="*/ 26616 h 3959708"/>
              <a:gd name="connsiteX8" fmla="*/ 1061079 w 3090143"/>
              <a:gd name="connsiteY8" fmla="*/ 95196 h 3959708"/>
              <a:gd name="connsiteX9" fmla="*/ 1038219 w 3090143"/>
              <a:gd name="connsiteY9" fmla="*/ 483816 h 3959708"/>
              <a:gd name="connsiteX10" fmla="*/ 1061079 w 3090143"/>
              <a:gd name="connsiteY10" fmla="*/ 552396 h 3959708"/>
              <a:gd name="connsiteX11" fmla="*/ 1358259 w 3090143"/>
              <a:gd name="connsiteY11" fmla="*/ 575256 h 3959708"/>
              <a:gd name="connsiteX12" fmla="*/ 1426839 w 3090143"/>
              <a:gd name="connsiteY12" fmla="*/ 552396 h 3959708"/>
              <a:gd name="connsiteX13" fmla="*/ 1495419 w 3090143"/>
              <a:gd name="connsiteY13" fmla="*/ 506676 h 3959708"/>
              <a:gd name="connsiteX14" fmla="*/ 1632579 w 3090143"/>
              <a:gd name="connsiteY14" fmla="*/ 483816 h 3959708"/>
              <a:gd name="connsiteX15" fmla="*/ 1655439 w 3090143"/>
              <a:gd name="connsiteY15" fmla="*/ 552396 h 3959708"/>
              <a:gd name="connsiteX16" fmla="*/ 1724019 w 3090143"/>
              <a:gd name="connsiteY16" fmla="*/ 689556 h 3959708"/>
              <a:gd name="connsiteX17" fmla="*/ 1632579 w 3090143"/>
              <a:gd name="connsiteY17" fmla="*/ 803856 h 3959708"/>
              <a:gd name="connsiteX18" fmla="*/ 1541139 w 3090143"/>
              <a:gd name="connsiteY18" fmla="*/ 895296 h 3959708"/>
              <a:gd name="connsiteX19" fmla="*/ 1358259 w 3090143"/>
              <a:gd name="connsiteY19" fmla="*/ 1009596 h 3959708"/>
              <a:gd name="connsiteX20" fmla="*/ 1266819 w 3090143"/>
              <a:gd name="connsiteY20" fmla="*/ 1032456 h 3959708"/>
              <a:gd name="connsiteX21" fmla="*/ 1198239 w 3090143"/>
              <a:gd name="connsiteY21" fmla="*/ 1055316 h 3959708"/>
              <a:gd name="connsiteX22" fmla="*/ 1129659 w 3090143"/>
              <a:gd name="connsiteY22" fmla="*/ 1101036 h 3959708"/>
              <a:gd name="connsiteX23" fmla="*/ 786759 w 3090143"/>
              <a:gd name="connsiteY23" fmla="*/ 1123896 h 3959708"/>
              <a:gd name="connsiteX24" fmla="*/ 695319 w 3090143"/>
              <a:gd name="connsiteY24" fmla="*/ 1192476 h 3959708"/>
              <a:gd name="connsiteX25" fmla="*/ 649599 w 3090143"/>
              <a:gd name="connsiteY25" fmla="*/ 1261056 h 3959708"/>
              <a:gd name="connsiteX26" fmla="*/ 512439 w 3090143"/>
              <a:gd name="connsiteY26" fmla="*/ 1306776 h 3959708"/>
              <a:gd name="connsiteX27" fmla="*/ 443859 w 3090143"/>
              <a:gd name="connsiteY27" fmla="*/ 1329636 h 3959708"/>
              <a:gd name="connsiteX28" fmla="*/ 375279 w 3090143"/>
              <a:gd name="connsiteY28" fmla="*/ 1352496 h 3959708"/>
              <a:gd name="connsiteX29" fmla="*/ 306699 w 3090143"/>
              <a:gd name="connsiteY29" fmla="*/ 1398216 h 3959708"/>
              <a:gd name="connsiteX30" fmla="*/ 260979 w 3090143"/>
              <a:gd name="connsiteY30" fmla="*/ 1489656 h 3959708"/>
              <a:gd name="connsiteX31" fmla="*/ 215259 w 3090143"/>
              <a:gd name="connsiteY31" fmla="*/ 1626816 h 3959708"/>
              <a:gd name="connsiteX32" fmla="*/ 192399 w 3090143"/>
              <a:gd name="connsiteY32" fmla="*/ 1695396 h 3959708"/>
              <a:gd name="connsiteX33" fmla="*/ 146679 w 3090143"/>
              <a:gd name="connsiteY33" fmla="*/ 1855416 h 3959708"/>
              <a:gd name="connsiteX34" fmla="*/ 535299 w 3090143"/>
              <a:gd name="connsiteY34" fmla="*/ 1923996 h 3959708"/>
              <a:gd name="connsiteX35" fmla="*/ 603879 w 3090143"/>
              <a:gd name="connsiteY35" fmla="*/ 1878276 h 3959708"/>
              <a:gd name="connsiteX36" fmla="*/ 741039 w 3090143"/>
              <a:gd name="connsiteY36" fmla="*/ 1832556 h 3959708"/>
              <a:gd name="connsiteX37" fmla="*/ 969639 w 3090143"/>
              <a:gd name="connsiteY37" fmla="*/ 1855416 h 3959708"/>
              <a:gd name="connsiteX38" fmla="*/ 946779 w 3090143"/>
              <a:gd name="connsiteY38" fmla="*/ 2129736 h 3959708"/>
              <a:gd name="connsiteX39" fmla="*/ 855339 w 3090143"/>
              <a:gd name="connsiteY39" fmla="*/ 2335476 h 3959708"/>
              <a:gd name="connsiteX40" fmla="*/ 832479 w 3090143"/>
              <a:gd name="connsiteY40" fmla="*/ 2404056 h 3959708"/>
              <a:gd name="connsiteX41" fmla="*/ 718179 w 3090143"/>
              <a:gd name="connsiteY41" fmla="*/ 2541216 h 3959708"/>
              <a:gd name="connsiteX42" fmla="*/ 649599 w 3090143"/>
              <a:gd name="connsiteY42" fmla="*/ 2586936 h 3959708"/>
              <a:gd name="connsiteX43" fmla="*/ 626739 w 3090143"/>
              <a:gd name="connsiteY43" fmla="*/ 2655516 h 3959708"/>
              <a:gd name="connsiteX44" fmla="*/ 420999 w 3090143"/>
              <a:gd name="connsiteY44" fmla="*/ 2769816 h 3959708"/>
              <a:gd name="connsiteX45" fmla="*/ 329559 w 3090143"/>
              <a:gd name="connsiteY45" fmla="*/ 2929836 h 3959708"/>
              <a:gd name="connsiteX46" fmla="*/ 306699 w 3090143"/>
              <a:gd name="connsiteY46" fmla="*/ 3112716 h 3959708"/>
              <a:gd name="connsiteX47" fmla="*/ 443859 w 3090143"/>
              <a:gd name="connsiteY47" fmla="*/ 3524196 h 3959708"/>
              <a:gd name="connsiteX48" fmla="*/ 489579 w 3090143"/>
              <a:gd name="connsiteY48" fmla="*/ 3592776 h 3959708"/>
              <a:gd name="connsiteX49" fmla="*/ 558159 w 3090143"/>
              <a:gd name="connsiteY49" fmla="*/ 3615636 h 3959708"/>
              <a:gd name="connsiteX50" fmla="*/ 672459 w 3090143"/>
              <a:gd name="connsiteY50" fmla="*/ 3684216 h 3959708"/>
              <a:gd name="connsiteX51" fmla="*/ 809619 w 3090143"/>
              <a:gd name="connsiteY51" fmla="*/ 3775656 h 3959708"/>
              <a:gd name="connsiteX52" fmla="*/ 992499 w 3090143"/>
              <a:gd name="connsiteY52" fmla="*/ 3821376 h 3959708"/>
              <a:gd name="connsiteX53" fmla="*/ 1061079 w 3090143"/>
              <a:gd name="connsiteY53" fmla="*/ 3867096 h 3959708"/>
              <a:gd name="connsiteX54" fmla="*/ 1335399 w 3090143"/>
              <a:gd name="connsiteY54" fmla="*/ 3912816 h 3959708"/>
              <a:gd name="connsiteX55" fmla="*/ 1518279 w 3090143"/>
              <a:gd name="connsiteY55" fmla="*/ 3912816 h 3959708"/>
              <a:gd name="connsiteX56" fmla="*/ 1563999 w 3090143"/>
              <a:gd name="connsiteY56" fmla="*/ 3821376 h 3959708"/>
              <a:gd name="connsiteX57" fmla="*/ 1586859 w 3090143"/>
              <a:gd name="connsiteY57" fmla="*/ 3455616 h 3959708"/>
              <a:gd name="connsiteX58" fmla="*/ 1632579 w 3090143"/>
              <a:gd name="connsiteY58" fmla="*/ 3318456 h 3959708"/>
              <a:gd name="connsiteX59" fmla="*/ 1701159 w 3090143"/>
              <a:gd name="connsiteY59" fmla="*/ 3272736 h 3959708"/>
              <a:gd name="connsiteX60" fmla="*/ 1906899 w 3090143"/>
              <a:gd name="connsiteY60" fmla="*/ 3295596 h 3959708"/>
              <a:gd name="connsiteX61" fmla="*/ 1998339 w 3090143"/>
              <a:gd name="connsiteY61" fmla="*/ 3341316 h 3959708"/>
              <a:gd name="connsiteX62" fmla="*/ 2135499 w 3090143"/>
              <a:gd name="connsiteY62" fmla="*/ 3432756 h 3959708"/>
              <a:gd name="connsiteX63" fmla="*/ 2204079 w 3090143"/>
              <a:gd name="connsiteY63" fmla="*/ 3478476 h 3959708"/>
              <a:gd name="connsiteX64" fmla="*/ 2318379 w 3090143"/>
              <a:gd name="connsiteY64" fmla="*/ 3592776 h 3959708"/>
              <a:gd name="connsiteX65" fmla="*/ 2409819 w 3090143"/>
              <a:gd name="connsiteY65" fmla="*/ 3638496 h 3959708"/>
              <a:gd name="connsiteX66" fmla="*/ 2615559 w 3090143"/>
              <a:gd name="connsiteY66" fmla="*/ 3798516 h 3959708"/>
              <a:gd name="connsiteX67" fmla="*/ 2752719 w 3090143"/>
              <a:gd name="connsiteY67" fmla="*/ 3844236 h 3959708"/>
              <a:gd name="connsiteX68" fmla="*/ 3049899 w 3090143"/>
              <a:gd name="connsiteY68" fmla="*/ 3798516 h 3959708"/>
              <a:gd name="connsiteX69" fmla="*/ 3072759 w 3090143"/>
              <a:gd name="connsiteY69" fmla="*/ 3661356 h 3959708"/>
              <a:gd name="connsiteX70" fmla="*/ 3072759 w 3090143"/>
              <a:gd name="connsiteY70" fmla="*/ 3387036 h 3959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090143" h="3959708">
                <a:moveTo>
                  <a:pt x="32379" y="598116"/>
                </a:moveTo>
                <a:cubicBezTo>
                  <a:pt x="145893" y="427845"/>
                  <a:pt x="0" y="636971"/>
                  <a:pt x="146679" y="460956"/>
                </a:cubicBezTo>
                <a:cubicBezTo>
                  <a:pt x="241929" y="346656"/>
                  <a:pt x="135249" y="430476"/>
                  <a:pt x="260979" y="346656"/>
                </a:cubicBezTo>
                <a:cubicBezTo>
                  <a:pt x="337179" y="232356"/>
                  <a:pt x="283839" y="293316"/>
                  <a:pt x="443859" y="186636"/>
                </a:cubicBezTo>
                <a:lnTo>
                  <a:pt x="512439" y="140916"/>
                </a:lnTo>
                <a:cubicBezTo>
                  <a:pt x="527679" y="118056"/>
                  <a:pt x="534861" y="86897"/>
                  <a:pt x="558159" y="72336"/>
                </a:cubicBezTo>
                <a:cubicBezTo>
                  <a:pt x="595263" y="49146"/>
                  <a:pt x="733225" y="17140"/>
                  <a:pt x="786759" y="3756"/>
                </a:cubicBezTo>
                <a:cubicBezTo>
                  <a:pt x="870579" y="11376"/>
                  <a:pt x="958372" y="0"/>
                  <a:pt x="1038219" y="26616"/>
                </a:cubicBezTo>
                <a:cubicBezTo>
                  <a:pt x="1061079" y="34236"/>
                  <a:pt x="1061079" y="71099"/>
                  <a:pt x="1061079" y="95196"/>
                </a:cubicBezTo>
                <a:cubicBezTo>
                  <a:pt x="1061079" y="224960"/>
                  <a:pt x="1045839" y="354276"/>
                  <a:pt x="1038219" y="483816"/>
                </a:cubicBezTo>
                <a:cubicBezTo>
                  <a:pt x="1045839" y="506676"/>
                  <a:pt x="1044040" y="535357"/>
                  <a:pt x="1061079" y="552396"/>
                </a:cubicBezTo>
                <a:cubicBezTo>
                  <a:pt x="1145316" y="636633"/>
                  <a:pt x="1258204" y="586373"/>
                  <a:pt x="1358259" y="575256"/>
                </a:cubicBezTo>
                <a:cubicBezTo>
                  <a:pt x="1381119" y="567636"/>
                  <a:pt x="1405286" y="563172"/>
                  <a:pt x="1426839" y="552396"/>
                </a:cubicBezTo>
                <a:cubicBezTo>
                  <a:pt x="1451413" y="540109"/>
                  <a:pt x="1469355" y="515364"/>
                  <a:pt x="1495419" y="506676"/>
                </a:cubicBezTo>
                <a:cubicBezTo>
                  <a:pt x="1539391" y="492019"/>
                  <a:pt x="1586859" y="491436"/>
                  <a:pt x="1632579" y="483816"/>
                </a:cubicBezTo>
                <a:cubicBezTo>
                  <a:pt x="1640199" y="506676"/>
                  <a:pt x="1644663" y="530843"/>
                  <a:pt x="1655439" y="552396"/>
                </a:cubicBezTo>
                <a:cubicBezTo>
                  <a:pt x="1744069" y="729655"/>
                  <a:pt x="1666560" y="517178"/>
                  <a:pt x="1724019" y="689556"/>
                </a:cubicBezTo>
                <a:cubicBezTo>
                  <a:pt x="1680442" y="863865"/>
                  <a:pt x="1742372" y="725433"/>
                  <a:pt x="1632579" y="803856"/>
                </a:cubicBezTo>
                <a:cubicBezTo>
                  <a:pt x="1597503" y="828910"/>
                  <a:pt x="1573579" y="866911"/>
                  <a:pt x="1541139" y="895296"/>
                </a:cubicBezTo>
                <a:cubicBezTo>
                  <a:pt x="1487196" y="942496"/>
                  <a:pt x="1425855" y="984248"/>
                  <a:pt x="1358259" y="1009596"/>
                </a:cubicBezTo>
                <a:cubicBezTo>
                  <a:pt x="1328841" y="1020628"/>
                  <a:pt x="1297028" y="1023825"/>
                  <a:pt x="1266819" y="1032456"/>
                </a:cubicBezTo>
                <a:cubicBezTo>
                  <a:pt x="1243650" y="1039076"/>
                  <a:pt x="1219792" y="1044540"/>
                  <a:pt x="1198239" y="1055316"/>
                </a:cubicBezTo>
                <a:cubicBezTo>
                  <a:pt x="1173665" y="1067603"/>
                  <a:pt x="1156759" y="1096519"/>
                  <a:pt x="1129659" y="1101036"/>
                </a:cubicBezTo>
                <a:cubicBezTo>
                  <a:pt x="1016664" y="1119869"/>
                  <a:pt x="901059" y="1116276"/>
                  <a:pt x="786759" y="1123896"/>
                </a:cubicBezTo>
                <a:cubicBezTo>
                  <a:pt x="756279" y="1146756"/>
                  <a:pt x="722260" y="1165535"/>
                  <a:pt x="695319" y="1192476"/>
                </a:cubicBezTo>
                <a:cubicBezTo>
                  <a:pt x="675892" y="1211903"/>
                  <a:pt x="672897" y="1246495"/>
                  <a:pt x="649599" y="1261056"/>
                </a:cubicBezTo>
                <a:cubicBezTo>
                  <a:pt x="608731" y="1286598"/>
                  <a:pt x="558159" y="1291536"/>
                  <a:pt x="512439" y="1306776"/>
                </a:cubicBezTo>
                <a:lnTo>
                  <a:pt x="443859" y="1329636"/>
                </a:lnTo>
                <a:cubicBezTo>
                  <a:pt x="420999" y="1337256"/>
                  <a:pt x="395329" y="1339130"/>
                  <a:pt x="375279" y="1352496"/>
                </a:cubicBezTo>
                <a:lnTo>
                  <a:pt x="306699" y="1398216"/>
                </a:lnTo>
                <a:cubicBezTo>
                  <a:pt x="291459" y="1428696"/>
                  <a:pt x="273635" y="1458016"/>
                  <a:pt x="260979" y="1489656"/>
                </a:cubicBezTo>
                <a:cubicBezTo>
                  <a:pt x="243081" y="1534402"/>
                  <a:pt x="230499" y="1581096"/>
                  <a:pt x="215259" y="1626816"/>
                </a:cubicBezTo>
                <a:cubicBezTo>
                  <a:pt x="207639" y="1649676"/>
                  <a:pt x="198243" y="1672019"/>
                  <a:pt x="192399" y="1695396"/>
                </a:cubicBezTo>
                <a:cubicBezTo>
                  <a:pt x="163695" y="1810213"/>
                  <a:pt x="179474" y="1757030"/>
                  <a:pt x="146679" y="1855416"/>
                </a:cubicBezTo>
                <a:cubicBezTo>
                  <a:pt x="196823" y="2055993"/>
                  <a:pt x="147293" y="1985260"/>
                  <a:pt x="535299" y="1923996"/>
                </a:cubicBezTo>
                <a:cubicBezTo>
                  <a:pt x="562437" y="1919711"/>
                  <a:pt x="578773" y="1889434"/>
                  <a:pt x="603879" y="1878276"/>
                </a:cubicBezTo>
                <a:cubicBezTo>
                  <a:pt x="647918" y="1858703"/>
                  <a:pt x="741039" y="1832556"/>
                  <a:pt x="741039" y="1832556"/>
                </a:cubicBezTo>
                <a:cubicBezTo>
                  <a:pt x="817239" y="1840176"/>
                  <a:pt x="926049" y="1792452"/>
                  <a:pt x="969639" y="1855416"/>
                </a:cubicBezTo>
                <a:cubicBezTo>
                  <a:pt x="1021868" y="1930858"/>
                  <a:pt x="958160" y="2038688"/>
                  <a:pt x="946779" y="2129736"/>
                </a:cubicBezTo>
                <a:cubicBezTo>
                  <a:pt x="932238" y="2246065"/>
                  <a:pt x="913079" y="2219996"/>
                  <a:pt x="855339" y="2335476"/>
                </a:cubicBezTo>
                <a:cubicBezTo>
                  <a:pt x="844563" y="2357029"/>
                  <a:pt x="843255" y="2382503"/>
                  <a:pt x="832479" y="2404056"/>
                </a:cubicBezTo>
                <a:cubicBezTo>
                  <a:pt x="806790" y="2455433"/>
                  <a:pt x="761514" y="2505104"/>
                  <a:pt x="718179" y="2541216"/>
                </a:cubicBezTo>
                <a:cubicBezTo>
                  <a:pt x="697073" y="2558805"/>
                  <a:pt x="672459" y="2571696"/>
                  <a:pt x="649599" y="2586936"/>
                </a:cubicBezTo>
                <a:cubicBezTo>
                  <a:pt x="641979" y="2609796"/>
                  <a:pt x="643778" y="2638477"/>
                  <a:pt x="626739" y="2655516"/>
                </a:cubicBezTo>
                <a:cubicBezTo>
                  <a:pt x="548134" y="2734121"/>
                  <a:pt x="507237" y="2741070"/>
                  <a:pt x="420999" y="2769816"/>
                </a:cubicBezTo>
                <a:cubicBezTo>
                  <a:pt x="393789" y="2810630"/>
                  <a:pt x="341160" y="2883430"/>
                  <a:pt x="329559" y="2929836"/>
                </a:cubicBezTo>
                <a:cubicBezTo>
                  <a:pt x="314659" y="2989436"/>
                  <a:pt x="314319" y="3051756"/>
                  <a:pt x="306699" y="3112716"/>
                </a:cubicBezTo>
                <a:cubicBezTo>
                  <a:pt x="345231" y="3305375"/>
                  <a:pt x="335694" y="3361948"/>
                  <a:pt x="443859" y="3524196"/>
                </a:cubicBezTo>
                <a:cubicBezTo>
                  <a:pt x="459099" y="3547056"/>
                  <a:pt x="468125" y="3575613"/>
                  <a:pt x="489579" y="3592776"/>
                </a:cubicBezTo>
                <a:cubicBezTo>
                  <a:pt x="508395" y="3607829"/>
                  <a:pt x="536606" y="3604860"/>
                  <a:pt x="558159" y="3615636"/>
                </a:cubicBezTo>
                <a:cubicBezTo>
                  <a:pt x="597900" y="3635507"/>
                  <a:pt x="634974" y="3660362"/>
                  <a:pt x="672459" y="3684216"/>
                </a:cubicBezTo>
                <a:cubicBezTo>
                  <a:pt x="718817" y="3713717"/>
                  <a:pt x="755737" y="3764880"/>
                  <a:pt x="809619" y="3775656"/>
                </a:cubicBezTo>
                <a:cubicBezTo>
                  <a:pt x="853093" y="3784351"/>
                  <a:pt x="945636" y="3797945"/>
                  <a:pt x="992499" y="3821376"/>
                </a:cubicBezTo>
                <a:cubicBezTo>
                  <a:pt x="1017073" y="3833663"/>
                  <a:pt x="1036505" y="3854809"/>
                  <a:pt x="1061079" y="3867096"/>
                </a:cubicBezTo>
                <a:cubicBezTo>
                  <a:pt x="1137674" y="3905393"/>
                  <a:pt x="1270211" y="3905573"/>
                  <a:pt x="1335399" y="3912816"/>
                </a:cubicBezTo>
                <a:cubicBezTo>
                  <a:pt x="1391670" y="3926884"/>
                  <a:pt x="1462008" y="3959708"/>
                  <a:pt x="1518279" y="3912816"/>
                </a:cubicBezTo>
                <a:cubicBezTo>
                  <a:pt x="1544458" y="3891000"/>
                  <a:pt x="1548759" y="3851856"/>
                  <a:pt x="1563999" y="3821376"/>
                </a:cubicBezTo>
                <a:cubicBezTo>
                  <a:pt x="1571619" y="3699456"/>
                  <a:pt x="1570354" y="3576654"/>
                  <a:pt x="1586859" y="3455616"/>
                </a:cubicBezTo>
                <a:cubicBezTo>
                  <a:pt x="1593371" y="3407865"/>
                  <a:pt x="1592480" y="3345189"/>
                  <a:pt x="1632579" y="3318456"/>
                </a:cubicBezTo>
                <a:lnTo>
                  <a:pt x="1701159" y="3272736"/>
                </a:lnTo>
                <a:cubicBezTo>
                  <a:pt x="1769739" y="3280356"/>
                  <a:pt x="1839664" y="3280080"/>
                  <a:pt x="1906899" y="3295596"/>
                </a:cubicBezTo>
                <a:cubicBezTo>
                  <a:pt x="1940104" y="3303259"/>
                  <a:pt x="1969118" y="3323783"/>
                  <a:pt x="1998339" y="3341316"/>
                </a:cubicBezTo>
                <a:cubicBezTo>
                  <a:pt x="2045457" y="3369587"/>
                  <a:pt x="2089779" y="3402276"/>
                  <a:pt x="2135499" y="3432756"/>
                </a:cubicBezTo>
                <a:cubicBezTo>
                  <a:pt x="2158359" y="3447996"/>
                  <a:pt x="2184652" y="3459049"/>
                  <a:pt x="2204079" y="3478476"/>
                </a:cubicBezTo>
                <a:cubicBezTo>
                  <a:pt x="2242179" y="3516576"/>
                  <a:pt x="2275847" y="3559696"/>
                  <a:pt x="2318379" y="3592776"/>
                </a:cubicBezTo>
                <a:cubicBezTo>
                  <a:pt x="2345278" y="3613698"/>
                  <a:pt x="2382089" y="3618689"/>
                  <a:pt x="2409819" y="3638496"/>
                </a:cubicBezTo>
                <a:cubicBezTo>
                  <a:pt x="2513371" y="3712462"/>
                  <a:pt x="2458099" y="3746029"/>
                  <a:pt x="2615559" y="3798516"/>
                </a:cubicBezTo>
                <a:lnTo>
                  <a:pt x="2752719" y="3844236"/>
                </a:lnTo>
                <a:cubicBezTo>
                  <a:pt x="2851779" y="3828996"/>
                  <a:pt x="2962879" y="3848242"/>
                  <a:pt x="3049899" y="3798516"/>
                </a:cubicBezTo>
                <a:cubicBezTo>
                  <a:pt x="3090143" y="3775520"/>
                  <a:pt x="3070188" y="3707635"/>
                  <a:pt x="3072759" y="3661356"/>
                </a:cubicBezTo>
                <a:cubicBezTo>
                  <a:pt x="3077831" y="3570057"/>
                  <a:pt x="3072759" y="3478476"/>
                  <a:pt x="3072759" y="3387036"/>
                </a:cubicBezTo>
              </a:path>
            </a:pathLst>
          </a:custGeom>
          <a:ln w="50800" cmpd="db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18" name="Picture 6" descr="http://sr.photos1.fotosearch.com/bthumb/CSP/CSP991/k12274670.jpg"/>
          <p:cNvPicPr>
            <a:picLocks noChangeAspect="1" noChangeArrowheads="1"/>
          </p:cNvPicPr>
          <p:nvPr/>
        </p:nvPicPr>
        <p:blipFill>
          <a:blip r:embed="rId5" cstate="print"/>
          <a:srcRect/>
          <a:stretch>
            <a:fillRect/>
          </a:stretch>
        </p:blipFill>
        <p:spPr bwMode="auto">
          <a:xfrm>
            <a:off x="1979712" y="2996952"/>
            <a:ext cx="1543050" cy="1619251"/>
          </a:xfrm>
          <a:prstGeom prst="rect">
            <a:avLst/>
          </a:prstGeom>
          <a:noFill/>
        </p:spPr>
      </p:pic>
      <p:cxnSp>
        <p:nvCxnSpPr>
          <p:cNvPr id="27" name="Connettore 2 26"/>
          <p:cNvCxnSpPr/>
          <p:nvPr/>
        </p:nvCxnSpPr>
        <p:spPr>
          <a:xfrm flipH="1" flipV="1">
            <a:off x="3563888" y="3154680"/>
            <a:ext cx="700714" cy="582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 name="Picture 2" descr="Disegno di Frutta e Verdura a colori"/>
          <p:cNvPicPr>
            <a:picLocks noChangeAspect="1" noChangeArrowheads="1"/>
          </p:cNvPicPr>
          <p:nvPr/>
        </p:nvPicPr>
        <p:blipFill>
          <a:blip r:embed="rId6" cstate="print"/>
          <a:srcRect/>
          <a:stretch>
            <a:fillRect/>
          </a:stretch>
        </p:blipFill>
        <p:spPr bwMode="auto">
          <a:xfrm>
            <a:off x="3791098" y="346905"/>
            <a:ext cx="846906" cy="720268"/>
          </a:xfrm>
          <a:prstGeom prst="rect">
            <a:avLst/>
          </a:prstGeom>
          <a:noFill/>
        </p:spPr>
      </p:pic>
      <p:pic>
        <p:nvPicPr>
          <p:cNvPr id="34" name="Picture 4" descr="http://us.123rf.com/400wm/400/400/ksym/ksym1202/ksym120200066/12344709-disegno-floreale-con-un-barattolo-di-miele-dolce.jpg">
            <a:hlinkClick r:id="rId7"/>
          </p:cNvPr>
          <p:cNvPicPr>
            <a:picLocks noChangeAspect="1" noChangeArrowheads="1"/>
          </p:cNvPicPr>
          <p:nvPr/>
        </p:nvPicPr>
        <p:blipFill>
          <a:blip r:embed="rId8" cstate="print"/>
          <a:srcRect/>
          <a:stretch>
            <a:fillRect/>
          </a:stretch>
        </p:blipFill>
        <p:spPr bwMode="auto">
          <a:xfrm>
            <a:off x="5008640" y="1192552"/>
            <a:ext cx="1008112" cy="1008112"/>
          </a:xfrm>
          <a:prstGeom prst="rect">
            <a:avLst/>
          </a:prstGeom>
          <a:noFill/>
        </p:spPr>
      </p:pic>
      <p:pic>
        <p:nvPicPr>
          <p:cNvPr id="36" name="Picture 6" descr="http://t3.gstatic.com/images?q=tbn:ANd9GcTyeDXdm4Gm5ha11ibfLG6do0WwxVKOmXqRgGQFYlBEnHQo5MrVNQ">
            <a:hlinkClick r:id="rId9"/>
          </p:cNvPr>
          <p:cNvPicPr>
            <a:picLocks noChangeAspect="1" noChangeArrowheads="1"/>
          </p:cNvPicPr>
          <p:nvPr/>
        </p:nvPicPr>
        <p:blipFill>
          <a:blip r:embed="rId10" cstate="print"/>
          <a:srcRect/>
          <a:stretch>
            <a:fillRect/>
          </a:stretch>
        </p:blipFill>
        <p:spPr bwMode="auto">
          <a:xfrm>
            <a:off x="4267305" y="2396473"/>
            <a:ext cx="639777" cy="918081"/>
          </a:xfrm>
          <a:prstGeom prst="rect">
            <a:avLst/>
          </a:prstGeom>
          <a:noFill/>
        </p:spPr>
      </p:pic>
      <p:sp>
        <p:nvSpPr>
          <p:cNvPr id="38" name="CasellaDiTesto 37"/>
          <p:cNvSpPr txBox="1"/>
          <p:nvPr/>
        </p:nvSpPr>
        <p:spPr>
          <a:xfrm>
            <a:off x="6272863" y="165107"/>
            <a:ext cx="1368152" cy="369332"/>
          </a:xfrm>
          <a:prstGeom prst="rect">
            <a:avLst/>
          </a:prstGeom>
          <a:solidFill>
            <a:srgbClr val="800000"/>
          </a:solidFill>
        </p:spPr>
        <p:txBody>
          <a:bodyPr wrap="square" rtlCol="0">
            <a:spAutoFit/>
          </a:bodyPr>
          <a:lstStyle/>
          <a:p>
            <a:pPr algn="ctr"/>
            <a:r>
              <a:rPr lang="es-ES_tradnl" b="1" dirty="0">
                <a:solidFill>
                  <a:srgbClr val="FFFFFF"/>
                </a:solidFill>
              </a:rPr>
              <a:t>1st </a:t>
            </a:r>
            <a:r>
              <a:rPr lang="es-ES_tradnl" b="1" dirty="0" err="1">
                <a:solidFill>
                  <a:srgbClr val="FFFFFF"/>
                </a:solidFill>
              </a:rPr>
              <a:t>Solution</a:t>
            </a:r>
            <a:endParaRPr lang="es-ES_tradnl" b="1" dirty="0">
              <a:solidFill>
                <a:srgbClr val="FFFFFF"/>
              </a:solidFill>
            </a:endParaRPr>
          </a:p>
        </p:txBody>
      </p:sp>
      <p:sp>
        <p:nvSpPr>
          <p:cNvPr id="40" name="CasellaDiTesto 39"/>
          <p:cNvSpPr txBox="1"/>
          <p:nvPr/>
        </p:nvSpPr>
        <p:spPr>
          <a:xfrm>
            <a:off x="5012694" y="3170718"/>
            <a:ext cx="1368152" cy="646331"/>
          </a:xfrm>
          <a:prstGeom prst="rect">
            <a:avLst/>
          </a:prstGeom>
          <a:solidFill>
            <a:srgbClr val="800000"/>
          </a:solidFill>
        </p:spPr>
        <p:txBody>
          <a:bodyPr wrap="square" rtlCol="0">
            <a:spAutoFit/>
          </a:bodyPr>
          <a:lstStyle/>
          <a:p>
            <a:pPr algn="ctr"/>
            <a:r>
              <a:rPr lang="it-IT" b="1" dirty="0">
                <a:solidFill>
                  <a:schemeClr val="bg1"/>
                </a:solidFill>
              </a:rPr>
              <a:t>2nd Solution  </a:t>
            </a:r>
          </a:p>
        </p:txBody>
      </p:sp>
      <p:sp>
        <p:nvSpPr>
          <p:cNvPr id="47" name="Figura a mano libera 46"/>
          <p:cNvSpPr/>
          <p:nvPr/>
        </p:nvSpPr>
        <p:spPr>
          <a:xfrm>
            <a:off x="8311" y="297180"/>
            <a:ext cx="4206240" cy="5810474"/>
          </a:xfrm>
          <a:custGeom>
            <a:avLst/>
            <a:gdLst>
              <a:gd name="connsiteX0" fmla="*/ 365760 w 4206240"/>
              <a:gd name="connsiteY0" fmla="*/ 160020 h 5810474"/>
              <a:gd name="connsiteX1" fmla="*/ 388620 w 4206240"/>
              <a:gd name="connsiteY1" fmla="*/ 251460 h 5810474"/>
              <a:gd name="connsiteX2" fmla="*/ 525780 w 4206240"/>
              <a:gd name="connsiteY2" fmla="*/ 160020 h 5810474"/>
              <a:gd name="connsiteX3" fmla="*/ 845820 w 4206240"/>
              <a:gd name="connsiteY3" fmla="*/ 91440 h 5810474"/>
              <a:gd name="connsiteX4" fmla="*/ 914400 w 4206240"/>
              <a:gd name="connsiteY4" fmla="*/ 45720 h 5810474"/>
              <a:gd name="connsiteX5" fmla="*/ 1211580 w 4206240"/>
              <a:gd name="connsiteY5" fmla="*/ 0 h 5810474"/>
              <a:gd name="connsiteX6" fmla="*/ 2103120 w 4206240"/>
              <a:gd name="connsiteY6" fmla="*/ 22860 h 5810474"/>
              <a:gd name="connsiteX7" fmla="*/ 2194560 w 4206240"/>
              <a:gd name="connsiteY7" fmla="*/ 45720 h 5810474"/>
              <a:gd name="connsiteX8" fmla="*/ 2331720 w 4206240"/>
              <a:gd name="connsiteY8" fmla="*/ 137160 h 5810474"/>
              <a:gd name="connsiteX9" fmla="*/ 2400300 w 4206240"/>
              <a:gd name="connsiteY9" fmla="*/ 160020 h 5810474"/>
              <a:gd name="connsiteX10" fmla="*/ 2514600 w 4206240"/>
              <a:gd name="connsiteY10" fmla="*/ 182880 h 5810474"/>
              <a:gd name="connsiteX11" fmla="*/ 2628900 w 4206240"/>
              <a:gd name="connsiteY11" fmla="*/ 228600 h 5810474"/>
              <a:gd name="connsiteX12" fmla="*/ 2720340 w 4206240"/>
              <a:gd name="connsiteY12" fmla="*/ 251460 h 5810474"/>
              <a:gd name="connsiteX13" fmla="*/ 2903220 w 4206240"/>
              <a:gd name="connsiteY13" fmla="*/ 342900 h 5810474"/>
              <a:gd name="connsiteX14" fmla="*/ 2948940 w 4206240"/>
              <a:gd name="connsiteY14" fmla="*/ 411480 h 5810474"/>
              <a:gd name="connsiteX15" fmla="*/ 3086100 w 4206240"/>
              <a:gd name="connsiteY15" fmla="*/ 480060 h 5810474"/>
              <a:gd name="connsiteX16" fmla="*/ 3291840 w 4206240"/>
              <a:gd name="connsiteY16" fmla="*/ 548640 h 5810474"/>
              <a:gd name="connsiteX17" fmla="*/ 3383280 w 4206240"/>
              <a:gd name="connsiteY17" fmla="*/ 594360 h 5810474"/>
              <a:gd name="connsiteX18" fmla="*/ 3520440 w 4206240"/>
              <a:gd name="connsiteY18" fmla="*/ 685800 h 5810474"/>
              <a:gd name="connsiteX19" fmla="*/ 3566160 w 4206240"/>
              <a:gd name="connsiteY19" fmla="*/ 754380 h 5810474"/>
              <a:gd name="connsiteX20" fmla="*/ 3703320 w 4206240"/>
              <a:gd name="connsiteY20" fmla="*/ 822960 h 5810474"/>
              <a:gd name="connsiteX21" fmla="*/ 3817620 w 4206240"/>
              <a:gd name="connsiteY21" fmla="*/ 891540 h 5810474"/>
              <a:gd name="connsiteX22" fmla="*/ 3886200 w 4206240"/>
              <a:gd name="connsiteY22" fmla="*/ 960120 h 5810474"/>
              <a:gd name="connsiteX23" fmla="*/ 3954780 w 4206240"/>
              <a:gd name="connsiteY23" fmla="*/ 1005840 h 5810474"/>
              <a:gd name="connsiteX24" fmla="*/ 4000500 w 4206240"/>
              <a:gd name="connsiteY24" fmla="*/ 1074420 h 5810474"/>
              <a:gd name="connsiteX25" fmla="*/ 4069080 w 4206240"/>
              <a:gd name="connsiteY25" fmla="*/ 1120140 h 5810474"/>
              <a:gd name="connsiteX26" fmla="*/ 4091940 w 4206240"/>
              <a:gd name="connsiteY26" fmla="*/ 1325880 h 5810474"/>
              <a:gd name="connsiteX27" fmla="*/ 4137660 w 4206240"/>
              <a:gd name="connsiteY27" fmla="*/ 1440180 h 5810474"/>
              <a:gd name="connsiteX28" fmla="*/ 4183380 w 4206240"/>
              <a:gd name="connsiteY28" fmla="*/ 1577340 h 5810474"/>
              <a:gd name="connsiteX29" fmla="*/ 4160520 w 4206240"/>
              <a:gd name="connsiteY29" fmla="*/ 2103120 h 5810474"/>
              <a:gd name="connsiteX30" fmla="*/ 4114800 w 4206240"/>
              <a:gd name="connsiteY30" fmla="*/ 2286000 h 5810474"/>
              <a:gd name="connsiteX31" fmla="*/ 4091940 w 4206240"/>
              <a:gd name="connsiteY31" fmla="*/ 2377440 h 5810474"/>
              <a:gd name="connsiteX32" fmla="*/ 4046220 w 4206240"/>
              <a:gd name="connsiteY32" fmla="*/ 2514600 h 5810474"/>
              <a:gd name="connsiteX33" fmla="*/ 4023360 w 4206240"/>
              <a:gd name="connsiteY33" fmla="*/ 2606040 h 5810474"/>
              <a:gd name="connsiteX34" fmla="*/ 3977640 w 4206240"/>
              <a:gd name="connsiteY34" fmla="*/ 2743200 h 5810474"/>
              <a:gd name="connsiteX35" fmla="*/ 4000500 w 4206240"/>
              <a:gd name="connsiteY35" fmla="*/ 2948940 h 5810474"/>
              <a:gd name="connsiteX36" fmla="*/ 4046220 w 4206240"/>
              <a:gd name="connsiteY36" fmla="*/ 3017520 h 5810474"/>
              <a:gd name="connsiteX37" fmla="*/ 4114800 w 4206240"/>
              <a:gd name="connsiteY37" fmla="*/ 3154680 h 5810474"/>
              <a:gd name="connsiteX38" fmla="*/ 4137660 w 4206240"/>
              <a:gd name="connsiteY38" fmla="*/ 3383280 h 5810474"/>
              <a:gd name="connsiteX39" fmla="*/ 4160520 w 4206240"/>
              <a:gd name="connsiteY39" fmla="*/ 3840480 h 5810474"/>
              <a:gd name="connsiteX40" fmla="*/ 4206240 w 4206240"/>
              <a:gd name="connsiteY40" fmla="*/ 4000500 h 5810474"/>
              <a:gd name="connsiteX41" fmla="*/ 4183380 w 4206240"/>
              <a:gd name="connsiteY41" fmla="*/ 4114800 h 5810474"/>
              <a:gd name="connsiteX42" fmla="*/ 4046220 w 4206240"/>
              <a:gd name="connsiteY42" fmla="*/ 4229100 h 5810474"/>
              <a:gd name="connsiteX43" fmla="*/ 3977640 w 4206240"/>
              <a:gd name="connsiteY43" fmla="*/ 4297680 h 5810474"/>
              <a:gd name="connsiteX44" fmla="*/ 3840480 w 4206240"/>
              <a:gd name="connsiteY44" fmla="*/ 4366260 h 5810474"/>
              <a:gd name="connsiteX45" fmla="*/ 3771900 w 4206240"/>
              <a:gd name="connsiteY45" fmla="*/ 4434840 h 5810474"/>
              <a:gd name="connsiteX46" fmla="*/ 3497580 w 4206240"/>
              <a:gd name="connsiteY46" fmla="*/ 4617720 h 5810474"/>
              <a:gd name="connsiteX47" fmla="*/ 3383280 w 4206240"/>
              <a:gd name="connsiteY47" fmla="*/ 4663440 h 5810474"/>
              <a:gd name="connsiteX48" fmla="*/ 3314700 w 4206240"/>
              <a:gd name="connsiteY48" fmla="*/ 4709160 h 5810474"/>
              <a:gd name="connsiteX49" fmla="*/ 3177540 w 4206240"/>
              <a:gd name="connsiteY49" fmla="*/ 4754880 h 5810474"/>
              <a:gd name="connsiteX50" fmla="*/ 3017520 w 4206240"/>
              <a:gd name="connsiteY50" fmla="*/ 4823460 h 5810474"/>
              <a:gd name="connsiteX51" fmla="*/ 2788920 w 4206240"/>
              <a:gd name="connsiteY51" fmla="*/ 5029200 h 5810474"/>
              <a:gd name="connsiteX52" fmla="*/ 2720340 w 4206240"/>
              <a:gd name="connsiteY52" fmla="*/ 5074920 h 5810474"/>
              <a:gd name="connsiteX53" fmla="*/ 2628900 w 4206240"/>
              <a:gd name="connsiteY53" fmla="*/ 5143500 h 5810474"/>
              <a:gd name="connsiteX54" fmla="*/ 2468880 w 4206240"/>
              <a:gd name="connsiteY54" fmla="*/ 5234940 h 5810474"/>
              <a:gd name="connsiteX55" fmla="*/ 2377440 w 4206240"/>
              <a:gd name="connsiteY55" fmla="*/ 5303520 h 5810474"/>
              <a:gd name="connsiteX56" fmla="*/ 2263140 w 4206240"/>
              <a:gd name="connsiteY56" fmla="*/ 5326380 h 5810474"/>
              <a:gd name="connsiteX57" fmla="*/ 2171700 w 4206240"/>
              <a:gd name="connsiteY57" fmla="*/ 5349240 h 5810474"/>
              <a:gd name="connsiteX58" fmla="*/ 1943100 w 4206240"/>
              <a:gd name="connsiteY58" fmla="*/ 5417820 h 5810474"/>
              <a:gd name="connsiteX59" fmla="*/ 1805940 w 4206240"/>
              <a:gd name="connsiteY59" fmla="*/ 5440680 h 5810474"/>
              <a:gd name="connsiteX60" fmla="*/ 1737360 w 4206240"/>
              <a:gd name="connsiteY60" fmla="*/ 5463540 h 5810474"/>
              <a:gd name="connsiteX61" fmla="*/ 1623060 w 4206240"/>
              <a:gd name="connsiteY61" fmla="*/ 5486400 h 5810474"/>
              <a:gd name="connsiteX62" fmla="*/ 1417320 w 4206240"/>
              <a:gd name="connsiteY62" fmla="*/ 5577840 h 5810474"/>
              <a:gd name="connsiteX63" fmla="*/ 1348740 w 4206240"/>
              <a:gd name="connsiteY63" fmla="*/ 5600700 h 5810474"/>
              <a:gd name="connsiteX64" fmla="*/ 1280160 w 4206240"/>
              <a:gd name="connsiteY64" fmla="*/ 5646420 h 5810474"/>
              <a:gd name="connsiteX65" fmla="*/ 1211580 w 4206240"/>
              <a:gd name="connsiteY65" fmla="*/ 5669280 h 5810474"/>
              <a:gd name="connsiteX66" fmla="*/ 1120140 w 4206240"/>
              <a:gd name="connsiteY66" fmla="*/ 5715000 h 5810474"/>
              <a:gd name="connsiteX67" fmla="*/ 822960 w 4206240"/>
              <a:gd name="connsiteY67" fmla="*/ 5760720 h 5810474"/>
              <a:gd name="connsiteX68" fmla="*/ 342900 w 4206240"/>
              <a:gd name="connsiteY68" fmla="*/ 5692140 h 5810474"/>
              <a:gd name="connsiteX69" fmla="*/ 274320 w 4206240"/>
              <a:gd name="connsiteY69" fmla="*/ 5600700 h 5810474"/>
              <a:gd name="connsiteX70" fmla="*/ 205740 w 4206240"/>
              <a:gd name="connsiteY70" fmla="*/ 5463540 h 5810474"/>
              <a:gd name="connsiteX71" fmla="*/ 160020 w 4206240"/>
              <a:gd name="connsiteY71" fmla="*/ 5326380 h 5810474"/>
              <a:gd name="connsiteX72" fmla="*/ 68580 w 4206240"/>
              <a:gd name="connsiteY72" fmla="*/ 5120640 h 5810474"/>
              <a:gd name="connsiteX73" fmla="*/ 22860 w 4206240"/>
              <a:gd name="connsiteY73" fmla="*/ 4960620 h 5810474"/>
              <a:gd name="connsiteX74" fmla="*/ 0 w 4206240"/>
              <a:gd name="connsiteY74" fmla="*/ 4892040 h 5810474"/>
              <a:gd name="connsiteX75" fmla="*/ 22860 w 4206240"/>
              <a:gd name="connsiteY75" fmla="*/ 4800600 h 5810474"/>
              <a:gd name="connsiteX76" fmla="*/ 45720 w 4206240"/>
              <a:gd name="connsiteY76" fmla="*/ 845820 h 5810474"/>
              <a:gd name="connsiteX77" fmla="*/ 68580 w 4206240"/>
              <a:gd name="connsiteY77" fmla="*/ 754380 h 5810474"/>
              <a:gd name="connsiteX78" fmla="*/ 114300 w 4206240"/>
              <a:gd name="connsiteY78" fmla="*/ 685800 h 5810474"/>
              <a:gd name="connsiteX79" fmla="*/ 160020 w 4206240"/>
              <a:gd name="connsiteY79" fmla="*/ 502920 h 5810474"/>
              <a:gd name="connsiteX80" fmla="*/ 205740 w 4206240"/>
              <a:gd name="connsiteY80" fmla="*/ 434340 h 5810474"/>
              <a:gd name="connsiteX81" fmla="*/ 297180 w 4206240"/>
              <a:gd name="connsiteY81" fmla="*/ 297180 h 5810474"/>
              <a:gd name="connsiteX82" fmla="*/ 365760 w 4206240"/>
              <a:gd name="connsiteY82" fmla="*/ 274320 h 581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206240" h="5810474">
                <a:moveTo>
                  <a:pt x="365760" y="160020"/>
                </a:moveTo>
                <a:cubicBezTo>
                  <a:pt x="373380" y="190500"/>
                  <a:pt x="357202" y="251460"/>
                  <a:pt x="388620" y="251460"/>
                </a:cubicBezTo>
                <a:cubicBezTo>
                  <a:pt x="443569" y="251460"/>
                  <a:pt x="473651" y="177396"/>
                  <a:pt x="525780" y="160020"/>
                </a:cubicBezTo>
                <a:cubicBezTo>
                  <a:pt x="721222" y="94873"/>
                  <a:pt x="615119" y="120278"/>
                  <a:pt x="845820" y="91440"/>
                </a:cubicBezTo>
                <a:cubicBezTo>
                  <a:pt x="868680" y="76200"/>
                  <a:pt x="889826" y="58007"/>
                  <a:pt x="914400" y="45720"/>
                </a:cubicBezTo>
                <a:cubicBezTo>
                  <a:pt x="996784" y="4528"/>
                  <a:pt x="1146018" y="6556"/>
                  <a:pt x="1211580" y="0"/>
                </a:cubicBezTo>
                <a:cubicBezTo>
                  <a:pt x="1508760" y="7620"/>
                  <a:pt x="1806163" y="9048"/>
                  <a:pt x="2103120" y="22860"/>
                </a:cubicBezTo>
                <a:cubicBezTo>
                  <a:pt x="2134504" y="24320"/>
                  <a:pt x="2166459" y="31669"/>
                  <a:pt x="2194560" y="45720"/>
                </a:cubicBezTo>
                <a:cubicBezTo>
                  <a:pt x="2243708" y="70294"/>
                  <a:pt x="2279591" y="119784"/>
                  <a:pt x="2331720" y="137160"/>
                </a:cubicBezTo>
                <a:cubicBezTo>
                  <a:pt x="2354580" y="144780"/>
                  <a:pt x="2376923" y="154176"/>
                  <a:pt x="2400300" y="160020"/>
                </a:cubicBezTo>
                <a:cubicBezTo>
                  <a:pt x="2437994" y="169444"/>
                  <a:pt x="2477384" y="171715"/>
                  <a:pt x="2514600" y="182880"/>
                </a:cubicBezTo>
                <a:cubicBezTo>
                  <a:pt x="2553904" y="194671"/>
                  <a:pt x="2589971" y="215624"/>
                  <a:pt x="2628900" y="228600"/>
                </a:cubicBezTo>
                <a:cubicBezTo>
                  <a:pt x="2658706" y="238535"/>
                  <a:pt x="2691339" y="239376"/>
                  <a:pt x="2720340" y="251460"/>
                </a:cubicBezTo>
                <a:cubicBezTo>
                  <a:pt x="2783253" y="277674"/>
                  <a:pt x="2903220" y="342900"/>
                  <a:pt x="2903220" y="342900"/>
                </a:cubicBezTo>
                <a:cubicBezTo>
                  <a:pt x="2918460" y="365760"/>
                  <a:pt x="2929513" y="392053"/>
                  <a:pt x="2948940" y="411480"/>
                </a:cubicBezTo>
                <a:cubicBezTo>
                  <a:pt x="3014454" y="476994"/>
                  <a:pt x="3011730" y="442875"/>
                  <a:pt x="3086100" y="480060"/>
                </a:cubicBezTo>
                <a:cubicBezTo>
                  <a:pt x="3246819" y="560420"/>
                  <a:pt x="3037199" y="506200"/>
                  <a:pt x="3291840" y="548640"/>
                </a:cubicBezTo>
                <a:cubicBezTo>
                  <a:pt x="3322320" y="563880"/>
                  <a:pt x="3355550" y="574553"/>
                  <a:pt x="3383280" y="594360"/>
                </a:cubicBezTo>
                <a:cubicBezTo>
                  <a:pt x="3533113" y="701384"/>
                  <a:pt x="3373328" y="636763"/>
                  <a:pt x="3520440" y="685800"/>
                </a:cubicBezTo>
                <a:cubicBezTo>
                  <a:pt x="3535680" y="708660"/>
                  <a:pt x="3546733" y="734953"/>
                  <a:pt x="3566160" y="754380"/>
                </a:cubicBezTo>
                <a:cubicBezTo>
                  <a:pt x="3631674" y="819894"/>
                  <a:pt x="3628950" y="785775"/>
                  <a:pt x="3703320" y="822960"/>
                </a:cubicBezTo>
                <a:cubicBezTo>
                  <a:pt x="3743061" y="842831"/>
                  <a:pt x="3782075" y="864881"/>
                  <a:pt x="3817620" y="891540"/>
                </a:cubicBezTo>
                <a:cubicBezTo>
                  <a:pt x="3843483" y="910937"/>
                  <a:pt x="3861364" y="939424"/>
                  <a:pt x="3886200" y="960120"/>
                </a:cubicBezTo>
                <a:cubicBezTo>
                  <a:pt x="3907306" y="977709"/>
                  <a:pt x="3931920" y="990600"/>
                  <a:pt x="3954780" y="1005840"/>
                </a:cubicBezTo>
                <a:cubicBezTo>
                  <a:pt x="3970020" y="1028700"/>
                  <a:pt x="3981073" y="1054993"/>
                  <a:pt x="4000500" y="1074420"/>
                </a:cubicBezTo>
                <a:cubicBezTo>
                  <a:pt x="4019927" y="1093847"/>
                  <a:pt x="4059691" y="1094320"/>
                  <a:pt x="4069080" y="1120140"/>
                </a:cubicBezTo>
                <a:cubicBezTo>
                  <a:pt x="4092661" y="1184988"/>
                  <a:pt x="4077482" y="1258410"/>
                  <a:pt x="4091940" y="1325880"/>
                </a:cubicBezTo>
                <a:cubicBezTo>
                  <a:pt x="4100538" y="1366004"/>
                  <a:pt x="4123637" y="1401616"/>
                  <a:pt x="4137660" y="1440180"/>
                </a:cubicBezTo>
                <a:cubicBezTo>
                  <a:pt x="4154130" y="1485472"/>
                  <a:pt x="4183380" y="1577340"/>
                  <a:pt x="4183380" y="1577340"/>
                </a:cubicBezTo>
                <a:cubicBezTo>
                  <a:pt x="4175760" y="1752600"/>
                  <a:pt x="4177418" y="1928510"/>
                  <a:pt x="4160520" y="2103120"/>
                </a:cubicBezTo>
                <a:cubicBezTo>
                  <a:pt x="4154467" y="2165664"/>
                  <a:pt x="4130040" y="2225040"/>
                  <a:pt x="4114800" y="2286000"/>
                </a:cubicBezTo>
                <a:cubicBezTo>
                  <a:pt x="4107180" y="2316480"/>
                  <a:pt x="4101875" y="2347634"/>
                  <a:pt x="4091940" y="2377440"/>
                </a:cubicBezTo>
                <a:cubicBezTo>
                  <a:pt x="4076700" y="2423160"/>
                  <a:pt x="4057909" y="2467846"/>
                  <a:pt x="4046220" y="2514600"/>
                </a:cubicBezTo>
                <a:cubicBezTo>
                  <a:pt x="4038600" y="2545080"/>
                  <a:pt x="4032388" y="2575947"/>
                  <a:pt x="4023360" y="2606040"/>
                </a:cubicBezTo>
                <a:cubicBezTo>
                  <a:pt x="4009512" y="2652201"/>
                  <a:pt x="3977640" y="2743200"/>
                  <a:pt x="3977640" y="2743200"/>
                </a:cubicBezTo>
                <a:cubicBezTo>
                  <a:pt x="3985260" y="2811780"/>
                  <a:pt x="3983765" y="2881998"/>
                  <a:pt x="4000500" y="2948940"/>
                </a:cubicBezTo>
                <a:cubicBezTo>
                  <a:pt x="4007163" y="2975594"/>
                  <a:pt x="4033933" y="2992946"/>
                  <a:pt x="4046220" y="3017520"/>
                </a:cubicBezTo>
                <a:cubicBezTo>
                  <a:pt x="4140864" y="3206809"/>
                  <a:pt x="3983773" y="2958139"/>
                  <a:pt x="4114800" y="3154680"/>
                </a:cubicBezTo>
                <a:cubicBezTo>
                  <a:pt x="4122420" y="3230880"/>
                  <a:pt x="4132566" y="3306870"/>
                  <a:pt x="4137660" y="3383280"/>
                </a:cubicBezTo>
                <a:cubicBezTo>
                  <a:pt x="4147810" y="3535532"/>
                  <a:pt x="4147848" y="3688417"/>
                  <a:pt x="4160520" y="3840480"/>
                </a:cubicBezTo>
                <a:cubicBezTo>
                  <a:pt x="4163709" y="3878752"/>
                  <a:pt x="4193014" y="3960821"/>
                  <a:pt x="4206240" y="4000500"/>
                </a:cubicBezTo>
                <a:cubicBezTo>
                  <a:pt x="4198620" y="4038600"/>
                  <a:pt x="4200756" y="4080047"/>
                  <a:pt x="4183380" y="4114800"/>
                </a:cubicBezTo>
                <a:cubicBezTo>
                  <a:pt x="4154758" y="4172045"/>
                  <a:pt x="4091232" y="4191590"/>
                  <a:pt x="4046220" y="4229100"/>
                </a:cubicBezTo>
                <a:cubicBezTo>
                  <a:pt x="4021384" y="4249796"/>
                  <a:pt x="4004539" y="4279747"/>
                  <a:pt x="3977640" y="4297680"/>
                </a:cubicBezTo>
                <a:cubicBezTo>
                  <a:pt x="3771440" y="4435147"/>
                  <a:pt x="4056302" y="4186408"/>
                  <a:pt x="3840480" y="4366260"/>
                </a:cubicBezTo>
                <a:cubicBezTo>
                  <a:pt x="3815644" y="4386956"/>
                  <a:pt x="3796446" y="4413801"/>
                  <a:pt x="3771900" y="4434840"/>
                </a:cubicBezTo>
                <a:cubicBezTo>
                  <a:pt x="3713994" y="4484473"/>
                  <a:pt x="3540987" y="4600357"/>
                  <a:pt x="3497580" y="4617720"/>
                </a:cubicBezTo>
                <a:cubicBezTo>
                  <a:pt x="3459480" y="4632960"/>
                  <a:pt x="3419983" y="4645089"/>
                  <a:pt x="3383280" y="4663440"/>
                </a:cubicBezTo>
                <a:cubicBezTo>
                  <a:pt x="3358706" y="4675727"/>
                  <a:pt x="3339806" y="4698002"/>
                  <a:pt x="3314700" y="4709160"/>
                </a:cubicBezTo>
                <a:cubicBezTo>
                  <a:pt x="3270661" y="4728733"/>
                  <a:pt x="3217639" y="4728147"/>
                  <a:pt x="3177540" y="4754880"/>
                </a:cubicBezTo>
                <a:cubicBezTo>
                  <a:pt x="3082819" y="4818028"/>
                  <a:pt x="3135614" y="4793937"/>
                  <a:pt x="3017520" y="4823460"/>
                </a:cubicBezTo>
                <a:cubicBezTo>
                  <a:pt x="2636571" y="5128220"/>
                  <a:pt x="3185723" y="4681998"/>
                  <a:pt x="2788920" y="5029200"/>
                </a:cubicBezTo>
                <a:cubicBezTo>
                  <a:pt x="2768243" y="5047292"/>
                  <a:pt x="2742697" y="5058951"/>
                  <a:pt x="2720340" y="5074920"/>
                </a:cubicBezTo>
                <a:cubicBezTo>
                  <a:pt x="2689337" y="5097065"/>
                  <a:pt x="2657828" y="5118705"/>
                  <a:pt x="2628900" y="5143500"/>
                </a:cubicBezTo>
                <a:cubicBezTo>
                  <a:pt x="2516740" y="5239637"/>
                  <a:pt x="2612445" y="5199049"/>
                  <a:pt x="2468880" y="5234940"/>
                </a:cubicBezTo>
                <a:cubicBezTo>
                  <a:pt x="2438400" y="5257800"/>
                  <a:pt x="2412256" y="5288046"/>
                  <a:pt x="2377440" y="5303520"/>
                </a:cubicBezTo>
                <a:cubicBezTo>
                  <a:pt x="2341934" y="5319300"/>
                  <a:pt x="2301069" y="5317951"/>
                  <a:pt x="2263140" y="5326380"/>
                </a:cubicBezTo>
                <a:cubicBezTo>
                  <a:pt x="2232470" y="5333196"/>
                  <a:pt x="2201793" y="5340212"/>
                  <a:pt x="2171700" y="5349240"/>
                </a:cubicBezTo>
                <a:cubicBezTo>
                  <a:pt x="2055069" y="5384229"/>
                  <a:pt x="2048480" y="5396744"/>
                  <a:pt x="1943100" y="5417820"/>
                </a:cubicBezTo>
                <a:cubicBezTo>
                  <a:pt x="1897649" y="5426910"/>
                  <a:pt x="1851187" y="5430625"/>
                  <a:pt x="1805940" y="5440680"/>
                </a:cubicBezTo>
                <a:cubicBezTo>
                  <a:pt x="1782417" y="5445907"/>
                  <a:pt x="1760737" y="5457696"/>
                  <a:pt x="1737360" y="5463540"/>
                </a:cubicBezTo>
                <a:cubicBezTo>
                  <a:pt x="1699666" y="5472964"/>
                  <a:pt x="1660545" y="5476177"/>
                  <a:pt x="1623060" y="5486400"/>
                </a:cubicBezTo>
                <a:cubicBezTo>
                  <a:pt x="1363563" y="5557172"/>
                  <a:pt x="1580883" y="5496058"/>
                  <a:pt x="1417320" y="5577840"/>
                </a:cubicBezTo>
                <a:cubicBezTo>
                  <a:pt x="1395767" y="5588616"/>
                  <a:pt x="1370293" y="5589924"/>
                  <a:pt x="1348740" y="5600700"/>
                </a:cubicBezTo>
                <a:cubicBezTo>
                  <a:pt x="1324166" y="5612987"/>
                  <a:pt x="1304734" y="5634133"/>
                  <a:pt x="1280160" y="5646420"/>
                </a:cubicBezTo>
                <a:cubicBezTo>
                  <a:pt x="1258607" y="5657196"/>
                  <a:pt x="1233728" y="5659788"/>
                  <a:pt x="1211580" y="5669280"/>
                </a:cubicBezTo>
                <a:cubicBezTo>
                  <a:pt x="1180258" y="5682704"/>
                  <a:pt x="1152048" y="5703035"/>
                  <a:pt x="1120140" y="5715000"/>
                </a:cubicBezTo>
                <a:cubicBezTo>
                  <a:pt x="1036781" y="5746260"/>
                  <a:pt x="895156" y="5752698"/>
                  <a:pt x="822960" y="5760720"/>
                </a:cubicBezTo>
                <a:cubicBezTo>
                  <a:pt x="706777" y="5754265"/>
                  <a:pt x="461234" y="5810474"/>
                  <a:pt x="342900" y="5692140"/>
                </a:cubicBezTo>
                <a:cubicBezTo>
                  <a:pt x="315959" y="5665199"/>
                  <a:pt x="297180" y="5631180"/>
                  <a:pt x="274320" y="5600700"/>
                </a:cubicBezTo>
                <a:cubicBezTo>
                  <a:pt x="190950" y="5350589"/>
                  <a:pt x="323913" y="5729429"/>
                  <a:pt x="205740" y="5463540"/>
                </a:cubicBezTo>
                <a:cubicBezTo>
                  <a:pt x="186167" y="5419501"/>
                  <a:pt x="176490" y="5371672"/>
                  <a:pt x="160020" y="5326380"/>
                </a:cubicBezTo>
                <a:cubicBezTo>
                  <a:pt x="74948" y="5092431"/>
                  <a:pt x="154821" y="5321870"/>
                  <a:pt x="68580" y="5120640"/>
                </a:cubicBezTo>
                <a:cubicBezTo>
                  <a:pt x="45090" y="5065830"/>
                  <a:pt x="39432" y="5018622"/>
                  <a:pt x="22860" y="4960620"/>
                </a:cubicBezTo>
                <a:cubicBezTo>
                  <a:pt x="16240" y="4937451"/>
                  <a:pt x="7620" y="4914900"/>
                  <a:pt x="0" y="4892040"/>
                </a:cubicBezTo>
                <a:cubicBezTo>
                  <a:pt x="7620" y="4861560"/>
                  <a:pt x="22505" y="4832016"/>
                  <a:pt x="22860" y="4800600"/>
                </a:cubicBezTo>
                <a:cubicBezTo>
                  <a:pt x="37755" y="3482402"/>
                  <a:pt x="30825" y="2164018"/>
                  <a:pt x="45720" y="845820"/>
                </a:cubicBezTo>
                <a:cubicBezTo>
                  <a:pt x="46075" y="814404"/>
                  <a:pt x="56204" y="783258"/>
                  <a:pt x="68580" y="754380"/>
                </a:cubicBezTo>
                <a:cubicBezTo>
                  <a:pt x="79403" y="729127"/>
                  <a:pt x="102013" y="710374"/>
                  <a:pt x="114300" y="685800"/>
                </a:cubicBezTo>
                <a:cubicBezTo>
                  <a:pt x="156604" y="601191"/>
                  <a:pt x="120893" y="607258"/>
                  <a:pt x="160020" y="502920"/>
                </a:cubicBezTo>
                <a:cubicBezTo>
                  <a:pt x="169667" y="477195"/>
                  <a:pt x="190500" y="457200"/>
                  <a:pt x="205740" y="434340"/>
                </a:cubicBezTo>
                <a:cubicBezTo>
                  <a:pt x="230105" y="336878"/>
                  <a:pt x="206969" y="342285"/>
                  <a:pt x="297180" y="297180"/>
                </a:cubicBezTo>
                <a:cubicBezTo>
                  <a:pt x="318733" y="286404"/>
                  <a:pt x="365760" y="274320"/>
                  <a:pt x="365760" y="274320"/>
                </a:cubicBezTo>
              </a:path>
            </a:pathLst>
          </a:custGeom>
          <a:ln w="47625">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49" name="Nastro perforato 48"/>
          <p:cNvSpPr/>
          <p:nvPr/>
        </p:nvSpPr>
        <p:spPr>
          <a:xfrm>
            <a:off x="2573385" y="5496317"/>
            <a:ext cx="3886037" cy="1406003"/>
          </a:xfrm>
          <a:prstGeom prst="flowChartPunchedTape">
            <a:avLst/>
          </a:prstGeom>
          <a:solidFill>
            <a:srgbClr val="E8E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b="1" dirty="0" err="1">
                <a:solidFill>
                  <a:srgbClr val="000000"/>
                </a:solidFill>
              </a:rPr>
              <a:t>Ranchers</a:t>
            </a:r>
            <a:r>
              <a:rPr lang="es-ES_tradnl" sz="1400" b="1" dirty="0">
                <a:solidFill>
                  <a:srgbClr val="000000"/>
                </a:solidFill>
              </a:rPr>
              <a:t> and </a:t>
            </a:r>
            <a:r>
              <a:rPr lang="es-ES_tradnl" sz="1400" b="1" dirty="0" err="1">
                <a:solidFill>
                  <a:srgbClr val="000000"/>
                </a:solidFill>
              </a:rPr>
              <a:t>dairy</a:t>
            </a:r>
            <a:r>
              <a:rPr lang="es-ES_tradnl" sz="1400" b="1" dirty="0">
                <a:solidFill>
                  <a:srgbClr val="000000"/>
                </a:solidFill>
              </a:rPr>
              <a:t> </a:t>
            </a:r>
            <a:r>
              <a:rPr lang="es-ES_tradnl" sz="1400" b="1" dirty="0" err="1">
                <a:solidFill>
                  <a:srgbClr val="000000"/>
                </a:solidFill>
              </a:rPr>
              <a:t>producers</a:t>
            </a:r>
            <a:r>
              <a:rPr lang="es-ES_tradnl" sz="1400" b="1" dirty="0">
                <a:solidFill>
                  <a:srgbClr val="000000"/>
                </a:solidFill>
              </a:rPr>
              <a:t> </a:t>
            </a:r>
            <a:r>
              <a:rPr lang="en-US" sz="1400" b="1" dirty="0">
                <a:solidFill>
                  <a:srgbClr val="000000"/>
                </a:solidFill>
              </a:rPr>
              <a:t>got together, reflected and thought about 3 solutions</a:t>
            </a:r>
            <a:endParaRPr lang="it-IT" sz="1400" b="1" dirty="0">
              <a:solidFill>
                <a:srgbClr val="000000"/>
              </a:solidFill>
            </a:endParaRPr>
          </a:p>
        </p:txBody>
      </p:sp>
      <p:grpSp>
        <p:nvGrpSpPr>
          <p:cNvPr id="51" name="Gruppo 50"/>
          <p:cNvGrpSpPr/>
          <p:nvPr/>
        </p:nvGrpSpPr>
        <p:grpSpPr>
          <a:xfrm>
            <a:off x="6380846" y="332656"/>
            <a:ext cx="2763154" cy="1728192"/>
            <a:chOff x="4608512" y="3412098"/>
            <a:chExt cx="4355976" cy="2060848"/>
          </a:xfrm>
          <a:solidFill>
            <a:srgbClr val="E8E7E5"/>
          </a:solidFill>
        </p:grpSpPr>
        <p:sp>
          <p:nvSpPr>
            <p:cNvPr id="52" name="Nastro perforato 51"/>
            <p:cNvSpPr/>
            <p:nvPr/>
          </p:nvSpPr>
          <p:spPr>
            <a:xfrm>
              <a:off x="4608512" y="3412098"/>
              <a:ext cx="4355976" cy="2060848"/>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3" name="CasellaDiTesto 52"/>
            <p:cNvSpPr txBox="1"/>
            <p:nvPr/>
          </p:nvSpPr>
          <p:spPr>
            <a:xfrm>
              <a:off x="4824536" y="3781007"/>
              <a:ext cx="3959425" cy="1101060"/>
            </a:xfrm>
            <a:prstGeom prst="rect">
              <a:avLst/>
            </a:prstGeom>
            <a:grpFill/>
          </p:spPr>
          <p:txBody>
            <a:bodyPr wrap="square" rtlCol="0">
              <a:spAutoFit/>
            </a:bodyPr>
            <a:lstStyle/>
            <a:p>
              <a:pPr algn="ctr"/>
              <a:r>
                <a:rPr lang="es-ES_tradnl" b="1" dirty="0">
                  <a:solidFill>
                    <a:srgbClr val="C00000"/>
                  </a:solidFill>
                </a:rPr>
                <a:t>1: </a:t>
              </a:r>
              <a:r>
                <a:rPr lang="en-US" b="1" dirty="0" smtClean="0">
                  <a:solidFill>
                    <a:srgbClr val="FF0000"/>
                  </a:solidFill>
                </a:rPr>
                <a:t>Liaise </a:t>
              </a:r>
              <a:r>
                <a:rPr lang="en-US" b="1" dirty="0" smtClean="0">
                  <a:solidFill>
                    <a:srgbClr val="C00000"/>
                  </a:solidFill>
                </a:rPr>
                <a:t>with </a:t>
              </a:r>
              <a:r>
                <a:rPr lang="en-US" b="1" dirty="0">
                  <a:solidFill>
                    <a:srgbClr val="C00000"/>
                  </a:solidFill>
                </a:rPr>
                <a:t>other farmers and share the transportation costs</a:t>
              </a:r>
              <a:endParaRPr lang="es-ES_tradnl" b="1" dirty="0">
                <a:solidFill>
                  <a:srgbClr val="C00000"/>
                </a:solidFill>
              </a:endParaRPr>
            </a:p>
          </p:txBody>
        </p:sp>
      </p:grpSp>
      <p:grpSp>
        <p:nvGrpSpPr>
          <p:cNvPr id="57" name="Gruppo 56"/>
          <p:cNvGrpSpPr/>
          <p:nvPr/>
        </p:nvGrpSpPr>
        <p:grpSpPr>
          <a:xfrm>
            <a:off x="5061682" y="3452767"/>
            <a:ext cx="2987824" cy="1868362"/>
            <a:chOff x="4608512" y="3333210"/>
            <a:chExt cx="4355976" cy="2376532"/>
          </a:xfrm>
          <a:solidFill>
            <a:srgbClr val="E8E7E5"/>
          </a:solidFill>
        </p:grpSpPr>
        <p:sp>
          <p:nvSpPr>
            <p:cNvPr id="58" name="Nastro perforato 57"/>
            <p:cNvSpPr/>
            <p:nvPr/>
          </p:nvSpPr>
          <p:spPr>
            <a:xfrm>
              <a:off x="4608512" y="3333210"/>
              <a:ext cx="4355976" cy="2376532"/>
            </a:xfrm>
            <a:prstGeom prst="flowChartPunchedTap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9" name="CasellaDiTesto 58"/>
            <p:cNvSpPr txBox="1"/>
            <p:nvPr/>
          </p:nvSpPr>
          <p:spPr>
            <a:xfrm>
              <a:off x="4824536" y="3781007"/>
              <a:ext cx="3959425" cy="1526803"/>
            </a:xfrm>
            <a:prstGeom prst="rect">
              <a:avLst/>
            </a:prstGeom>
            <a:grpFill/>
          </p:spPr>
          <p:txBody>
            <a:bodyPr wrap="square" rtlCol="0">
              <a:spAutoFit/>
            </a:bodyPr>
            <a:lstStyle/>
            <a:p>
              <a:pPr algn="ctr"/>
              <a:r>
                <a:rPr lang="es-ES_tradnl" b="1" dirty="0">
                  <a:solidFill>
                    <a:srgbClr val="C00000"/>
                  </a:solidFill>
                </a:rPr>
                <a:t>2: </a:t>
              </a:r>
              <a:r>
                <a:rPr lang="en-US" b="1" dirty="0">
                  <a:solidFill>
                    <a:srgbClr val="C00000"/>
                  </a:solidFill>
                </a:rPr>
                <a:t>Make a cold room shared by all, so as not to go to the market every day</a:t>
              </a:r>
              <a:endParaRPr lang="es-ES_tradnl" b="1" dirty="0">
                <a:solidFill>
                  <a:srgbClr val="C00000"/>
                </a:solidFill>
              </a:endParaRPr>
            </a:p>
          </p:txBody>
        </p:sp>
      </p:grpSp>
      <p:sp>
        <p:nvSpPr>
          <p:cNvPr id="60" name="Figura a mano libera 59"/>
          <p:cNvSpPr/>
          <p:nvPr/>
        </p:nvSpPr>
        <p:spPr>
          <a:xfrm>
            <a:off x="1101969" y="170211"/>
            <a:ext cx="5228493" cy="4477133"/>
          </a:xfrm>
          <a:custGeom>
            <a:avLst/>
            <a:gdLst>
              <a:gd name="connsiteX0" fmla="*/ 0 w 5228493"/>
              <a:gd name="connsiteY0" fmla="*/ 158035 h 4331451"/>
              <a:gd name="connsiteX1" fmla="*/ 1078523 w 5228493"/>
              <a:gd name="connsiteY1" fmla="*/ 111143 h 4331451"/>
              <a:gd name="connsiteX2" fmla="*/ 1453662 w 5228493"/>
              <a:gd name="connsiteY2" fmla="*/ 87697 h 4331451"/>
              <a:gd name="connsiteX3" fmla="*/ 1547446 w 5228493"/>
              <a:gd name="connsiteY3" fmla="*/ 64251 h 4331451"/>
              <a:gd name="connsiteX4" fmla="*/ 3681046 w 5228493"/>
              <a:gd name="connsiteY4" fmla="*/ 64251 h 4331451"/>
              <a:gd name="connsiteX5" fmla="*/ 3774831 w 5228493"/>
              <a:gd name="connsiteY5" fmla="*/ 87697 h 4331451"/>
              <a:gd name="connsiteX6" fmla="*/ 3845169 w 5228493"/>
              <a:gd name="connsiteY6" fmla="*/ 111143 h 4331451"/>
              <a:gd name="connsiteX7" fmla="*/ 3985846 w 5228493"/>
              <a:gd name="connsiteY7" fmla="*/ 134589 h 4331451"/>
              <a:gd name="connsiteX8" fmla="*/ 4079631 w 5228493"/>
              <a:gd name="connsiteY8" fmla="*/ 181481 h 4331451"/>
              <a:gd name="connsiteX9" fmla="*/ 4220308 w 5228493"/>
              <a:gd name="connsiteY9" fmla="*/ 228374 h 4331451"/>
              <a:gd name="connsiteX10" fmla="*/ 4314093 w 5228493"/>
              <a:gd name="connsiteY10" fmla="*/ 298712 h 4331451"/>
              <a:gd name="connsiteX11" fmla="*/ 4454769 w 5228493"/>
              <a:gd name="connsiteY11" fmla="*/ 392497 h 4331451"/>
              <a:gd name="connsiteX12" fmla="*/ 4525108 w 5228493"/>
              <a:gd name="connsiteY12" fmla="*/ 462835 h 4331451"/>
              <a:gd name="connsiteX13" fmla="*/ 4665785 w 5228493"/>
              <a:gd name="connsiteY13" fmla="*/ 556620 h 4331451"/>
              <a:gd name="connsiteX14" fmla="*/ 4853354 w 5228493"/>
              <a:gd name="connsiteY14" fmla="*/ 626958 h 4331451"/>
              <a:gd name="connsiteX15" fmla="*/ 4970585 w 5228493"/>
              <a:gd name="connsiteY15" fmla="*/ 744189 h 4331451"/>
              <a:gd name="connsiteX16" fmla="*/ 5040923 w 5228493"/>
              <a:gd name="connsiteY16" fmla="*/ 791081 h 4331451"/>
              <a:gd name="connsiteX17" fmla="*/ 5158154 w 5228493"/>
              <a:gd name="connsiteY17" fmla="*/ 908312 h 4331451"/>
              <a:gd name="connsiteX18" fmla="*/ 5181600 w 5228493"/>
              <a:gd name="connsiteY18" fmla="*/ 978651 h 4331451"/>
              <a:gd name="connsiteX19" fmla="*/ 5205046 w 5228493"/>
              <a:gd name="connsiteY19" fmla="*/ 1119327 h 4331451"/>
              <a:gd name="connsiteX20" fmla="*/ 5228493 w 5228493"/>
              <a:gd name="connsiteY20" fmla="*/ 1213112 h 4331451"/>
              <a:gd name="connsiteX21" fmla="*/ 5205046 w 5228493"/>
              <a:gd name="connsiteY21" fmla="*/ 1635143 h 4331451"/>
              <a:gd name="connsiteX22" fmla="*/ 5181600 w 5228493"/>
              <a:gd name="connsiteY22" fmla="*/ 1728927 h 4331451"/>
              <a:gd name="connsiteX23" fmla="*/ 5134708 w 5228493"/>
              <a:gd name="connsiteY23" fmla="*/ 1799266 h 4331451"/>
              <a:gd name="connsiteX24" fmla="*/ 5087816 w 5228493"/>
              <a:gd name="connsiteY24" fmla="*/ 1939943 h 4331451"/>
              <a:gd name="connsiteX25" fmla="*/ 4970585 w 5228493"/>
              <a:gd name="connsiteY25" fmla="*/ 2057174 h 4331451"/>
              <a:gd name="connsiteX26" fmla="*/ 4900246 w 5228493"/>
              <a:gd name="connsiteY26" fmla="*/ 2127512 h 4331451"/>
              <a:gd name="connsiteX27" fmla="*/ 4876800 w 5228493"/>
              <a:gd name="connsiteY27" fmla="*/ 2197851 h 4331451"/>
              <a:gd name="connsiteX28" fmla="*/ 4665785 w 5228493"/>
              <a:gd name="connsiteY28" fmla="*/ 2432312 h 4331451"/>
              <a:gd name="connsiteX29" fmla="*/ 4572000 w 5228493"/>
              <a:gd name="connsiteY29" fmla="*/ 2502651 h 4331451"/>
              <a:gd name="connsiteX30" fmla="*/ 4525108 w 5228493"/>
              <a:gd name="connsiteY30" fmla="*/ 2572989 h 4331451"/>
              <a:gd name="connsiteX31" fmla="*/ 4454769 w 5228493"/>
              <a:gd name="connsiteY31" fmla="*/ 2619881 h 4331451"/>
              <a:gd name="connsiteX32" fmla="*/ 4407877 w 5228493"/>
              <a:gd name="connsiteY32" fmla="*/ 2666774 h 4331451"/>
              <a:gd name="connsiteX33" fmla="*/ 4314093 w 5228493"/>
              <a:gd name="connsiteY33" fmla="*/ 2713666 h 4331451"/>
              <a:gd name="connsiteX34" fmla="*/ 4220308 w 5228493"/>
              <a:gd name="connsiteY34" fmla="*/ 2807451 h 4331451"/>
              <a:gd name="connsiteX35" fmla="*/ 4149969 w 5228493"/>
              <a:gd name="connsiteY35" fmla="*/ 2877789 h 4331451"/>
              <a:gd name="connsiteX36" fmla="*/ 4009293 w 5228493"/>
              <a:gd name="connsiteY36" fmla="*/ 2948127 h 4331451"/>
              <a:gd name="connsiteX37" fmla="*/ 3962400 w 5228493"/>
              <a:gd name="connsiteY37" fmla="*/ 2995020 h 4331451"/>
              <a:gd name="connsiteX38" fmla="*/ 3892062 w 5228493"/>
              <a:gd name="connsiteY38" fmla="*/ 3041912 h 4331451"/>
              <a:gd name="connsiteX39" fmla="*/ 3704493 w 5228493"/>
              <a:gd name="connsiteY39" fmla="*/ 3206035 h 4331451"/>
              <a:gd name="connsiteX40" fmla="*/ 3587262 w 5228493"/>
              <a:gd name="connsiteY40" fmla="*/ 3370158 h 4331451"/>
              <a:gd name="connsiteX41" fmla="*/ 3540369 w 5228493"/>
              <a:gd name="connsiteY41" fmla="*/ 3463943 h 4331451"/>
              <a:gd name="connsiteX42" fmla="*/ 3446585 w 5228493"/>
              <a:gd name="connsiteY42" fmla="*/ 3557727 h 4331451"/>
              <a:gd name="connsiteX43" fmla="*/ 3399693 w 5228493"/>
              <a:gd name="connsiteY43" fmla="*/ 3628066 h 4331451"/>
              <a:gd name="connsiteX44" fmla="*/ 3352800 w 5228493"/>
              <a:gd name="connsiteY44" fmla="*/ 3674958 h 4331451"/>
              <a:gd name="connsiteX45" fmla="*/ 3259016 w 5228493"/>
              <a:gd name="connsiteY45" fmla="*/ 3815635 h 4331451"/>
              <a:gd name="connsiteX46" fmla="*/ 3212123 w 5228493"/>
              <a:gd name="connsiteY46" fmla="*/ 3885974 h 4331451"/>
              <a:gd name="connsiteX47" fmla="*/ 3165231 w 5228493"/>
              <a:gd name="connsiteY47" fmla="*/ 3956312 h 4331451"/>
              <a:gd name="connsiteX48" fmla="*/ 3048000 w 5228493"/>
              <a:gd name="connsiteY48" fmla="*/ 4050097 h 4331451"/>
              <a:gd name="connsiteX49" fmla="*/ 3001108 w 5228493"/>
              <a:gd name="connsiteY49" fmla="*/ 4120435 h 4331451"/>
              <a:gd name="connsiteX50" fmla="*/ 2930769 w 5228493"/>
              <a:gd name="connsiteY50" fmla="*/ 4143881 h 4331451"/>
              <a:gd name="connsiteX51" fmla="*/ 2766646 w 5228493"/>
              <a:gd name="connsiteY51" fmla="*/ 4190774 h 4331451"/>
              <a:gd name="connsiteX52" fmla="*/ 2672862 w 5228493"/>
              <a:gd name="connsiteY52" fmla="*/ 4331451 h 4331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228493" h="4331451">
                <a:moveTo>
                  <a:pt x="0" y="158035"/>
                </a:moveTo>
                <a:cubicBezTo>
                  <a:pt x="532023" y="98922"/>
                  <a:pt x="3336" y="151716"/>
                  <a:pt x="1078523" y="111143"/>
                </a:cubicBezTo>
                <a:cubicBezTo>
                  <a:pt x="1203724" y="106418"/>
                  <a:pt x="1328616" y="95512"/>
                  <a:pt x="1453662" y="87697"/>
                </a:cubicBezTo>
                <a:cubicBezTo>
                  <a:pt x="1484923" y="79882"/>
                  <a:pt x="1515382" y="67457"/>
                  <a:pt x="1547446" y="64251"/>
                </a:cubicBezTo>
                <a:cubicBezTo>
                  <a:pt x="2189946" y="0"/>
                  <a:pt x="3283768" y="58954"/>
                  <a:pt x="3681046" y="64251"/>
                </a:cubicBezTo>
                <a:cubicBezTo>
                  <a:pt x="3712308" y="72066"/>
                  <a:pt x="3743847" y="78844"/>
                  <a:pt x="3774831" y="87697"/>
                </a:cubicBezTo>
                <a:cubicBezTo>
                  <a:pt x="3798594" y="94486"/>
                  <a:pt x="3821043" y="105782"/>
                  <a:pt x="3845169" y="111143"/>
                </a:cubicBezTo>
                <a:cubicBezTo>
                  <a:pt x="3891576" y="121456"/>
                  <a:pt x="3938954" y="126774"/>
                  <a:pt x="3985846" y="134589"/>
                </a:cubicBezTo>
                <a:cubicBezTo>
                  <a:pt x="4017108" y="150220"/>
                  <a:pt x="4047179" y="168500"/>
                  <a:pt x="4079631" y="181481"/>
                </a:cubicBezTo>
                <a:cubicBezTo>
                  <a:pt x="4125525" y="199838"/>
                  <a:pt x="4176097" y="206269"/>
                  <a:pt x="4220308" y="228374"/>
                </a:cubicBezTo>
                <a:cubicBezTo>
                  <a:pt x="4255259" y="245850"/>
                  <a:pt x="4282080" y="276303"/>
                  <a:pt x="4314093" y="298712"/>
                </a:cubicBezTo>
                <a:cubicBezTo>
                  <a:pt x="4360263" y="331031"/>
                  <a:pt x="4414918" y="352647"/>
                  <a:pt x="4454769" y="392497"/>
                </a:cubicBezTo>
                <a:cubicBezTo>
                  <a:pt x="4478215" y="415943"/>
                  <a:pt x="4498935" y="442478"/>
                  <a:pt x="4525108" y="462835"/>
                </a:cubicBezTo>
                <a:cubicBezTo>
                  <a:pt x="4569594" y="497435"/>
                  <a:pt x="4611110" y="542951"/>
                  <a:pt x="4665785" y="556620"/>
                </a:cubicBezTo>
                <a:cubicBezTo>
                  <a:pt x="4793477" y="588543"/>
                  <a:pt x="4730747" y="565655"/>
                  <a:pt x="4853354" y="626958"/>
                </a:cubicBezTo>
                <a:cubicBezTo>
                  <a:pt x="4892431" y="666035"/>
                  <a:pt x="4924603" y="713534"/>
                  <a:pt x="4970585" y="744189"/>
                </a:cubicBezTo>
                <a:cubicBezTo>
                  <a:pt x="4994031" y="759820"/>
                  <a:pt x="5019716" y="772525"/>
                  <a:pt x="5040923" y="791081"/>
                </a:cubicBezTo>
                <a:cubicBezTo>
                  <a:pt x="5082513" y="827472"/>
                  <a:pt x="5158154" y="908312"/>
                  <a:pt x="5158154" y="908312"/>
                </a:cubicBezTo>
                <a:cubicBezTo>
                  <a:pt x="5165969" y="931758"/>
                  <a:pt x="5176239" y="954525"/>
                  <a:pt x="5181600" y="978651"/>
                </a:cubicBezTo>
                <a:cubicBezTo>
                  <a:pt x="5191913" y="1025058"/>
                  <a:pt x="5195723" y="1072711"/>
                  <a:pt x="5205046" y="1119327"/>
                </a:cubicBezTo>
                <a:cubicBezTo>
                  <a:pt x="5211366" y="1150925"/>
                  <a:pt x="5220677" y="1181850"/>
                  <a:pt x="5228493" y="1213112"/>
                </a:cubicBezTo>
                <a:cubicBezTo>
                  <a:pt x="5220677" y="1353789"/>
                  <a:pt x="5217802" y="1494828"/>
                  <a:pt x="5205046" y="1635143"/>
                </a:cubicBezTo>
                <a:cubicBezTo>
                  <a:pt x="5202129" y="1667234"/>
                  <a:pt x="5194293" y="1699309"/>
                  <a:pt x="5181600" y="1728927"/>
                </a:cubicBezTo>
                <a:cubicBezTo>
                  <a:pt x="5170500" y="1754827"/>
                  <a:pt x="5146152" y="1773516"/>
                  <a:pt x="5134708" y="1799266"/>
                </a:cubicBezTo>
                <a:cubicBezTo>
                  <a:pt x="5114633" y="1844435"/>
                  <a:pt x="5122767" y="1904992"/>
                  <a:pt x="5087816" y="1939943"/>
                </a:cubicBezTo>
                <a:lnTo>
                  <a:pt x="4970585" y="2057174"/>
                </a:lnTo>
                <a:lnTo>
                  <a:pt x="4900246" y="2127512"/>
                </a:lnTo>
                <a:cubicBezTo>
                  <a:pt x="4892431" y="2150958"/>
                  <a:pt x="4887853" y="2175746"/>
                  <a:pt x="4876800" y="2197851"/>
                </a:cubicBezTo>
                <a:cubicBezTo>
                  <a:pt x="4836322" y="2278807"/>
                  <a:pt x="4714390" y="2395858"/>
                  <a:pt x="4665785" y="2432312"/>
                </a:cubicBezTo>
                <a:cubicBezTo>
                  <a:pt x="4634523" y="2455758"/>
                  <a:pt x="4599632" y="2475019"/>
                  <a:pt x="4572000" y="2502651"/>
                </a:cubicBezTo>
                <a:cubicBezTo>
                  <a:pt x="4552075" y="2522576"/>
                  <a:pt x="4545033" y="2553064"/>
                  <a:pt x="4525108" y="2572989"/>
                </a:cubicBezTo>
                <a:cubicBezTo>
                  <a:pt x="4505182" y="2592914"/>
                  <a:pt x="4476773" y="2602278"/>
                  <a:pt x="4454769" y="2619881"/>
                </a:cubicBezTo>
                <a:cubicBezTo>
                  <a:pt x="4437508" y="2633690"/>
                  <a:pt x="4426270" y="2654512"/>
                  <a:pt x="4407877" y="2666774"/>
                </a:cubicBezTo>
                <a:cubicBezTo>
                  <a:pt x="4378796" y="2686162"/>
                  <a:pt x="4342054" y="2692695"/>
                  <a:pt x="4314093" y="2713666"/>
                </a:cubicBezTo>
                <a:cubicBezTo>
                  <a:pt x="4278724" y="2740192"/>
                  <a:pt x="4251570" y="2776189"/>
                  <a:pt x="4220308" y="2807451"/>
                </a:cubicBezTo>
                <a:cubicBezTo>
                  <a:pt x="4196862" y="2830897"/>
                  <a:pt x="4181425" y="2867304"/>
                  <a:pt x="4149969" y="2877789"/>
                </a:cubicBezTo>
                <a:cubicBezTo>
                  <a:pt x="4075677" y="2902553"/>
                  <a:pt x="4074222" y="2896183"/>
                  <a:pt x="4009293" y="2948127"/>
                </a:cubicBezTo>
                <a:cubicBezTo>
                  <a:pt x="3992031" y="2961936"/>
                  <a:pt x="3979662" y="2981211"/>
                  <a:pt x="3962400" y="2995020"/>
                </a:cubicBezTo>
                <a:cubicBezTo>
                  <a:pt x="3940396" y="3012623"/>
                  <a:pt x="3913457" y="3023574"/>
                  <a:pt x="3892062" y="3041912"/>
                </a:cubicBezTo>
                <a:cubicBezTo>
                  <a:pt x="3608759" y="3284743"/>
                  <a:pt x="3976733" y="3001855"/>
                  <a:pt x="3704493" y="3206035"/>
                </a:cubicBezTo>
                <a:cubicBezTo>
                  <a:pt x="3654625" y="3355634"/>
                  <a:pt x="3720775" y="3192141"/>
                  <a:pt x="3587262" y="3370158"/>
                </a:cubicBezTo>
                <a:cubicBezTo>
                  <a:pt x="3566291" y="3398119"/>
                  <a:pt x="3561340" y="3435982"/>
                  <a:pt x="3540369" y="3463943"/>
                </a:cubicBezTo>
                <a:cubicBezTo>
                  <a:pt x="3513843" y="3499311"/>
                  <a:pt x="3475357" y="3524160"/>
                  <a:pt x="3446585" y="3557727"/>
                </a:cubicBezTo>
                <a:cubicBezTo>
                  <a:pt x="3428247" y="3579122"/>
                  <a:pt x="3417296" y="3606062"/>
                  <a:pt x="3399693" y="3628066"/>
                </a:cubicBezTo>
                <a:cubicBezTo>
                  <a:pt x="3385884" y="3645327"/>
                  <a:pt x="3366063" y="3657274"/>
                  <a:pt x="3352800" y="3674958"/>
                </a:cubicBezTo>
                <a:cubicBezTo>
                  <a:pt x="3318985" y="3720044"/>
                  <a:pt x="3290277" y="3768743"/>
                  <a:pt x="3259016" y="3815635"/>
                </a:cubicBezTo>
                <a:lnTo>
                  <a:pt x="3212123" y="3885974"/>
                </a:lnTo>
                <a:cubicBezTo>
                  <a:pt x="3196492" y="3909420"/>
                  <a:pt x="3188677" y="3940681"/>
                  <a:pt x="3165231" y="3956312"/>
                </a:cubicBezTo>
                <a:cubicBezTo>
                  <a:pt x="3113003" y="3991130"/>
                  <a:pt x="3086182" y="4002370"/>
                  <a:pt x="3048000" y="4050097"/>
                </a:cubicBezTo>
                <a:cubicBezTo>
                  <a:pt x="3030397" y="4072101"/>
                  <a:pt x="3023112" y="4102832"/>
                  <a:pt x="3001108" y="4120435"/>
                </a:cubicBezTo>
                <a:cubicBezTo>
                  <a:pt x="2981809" y="4135874"/>
                  <a:pt x="2954533" y="4137091"/>
                  <a:pt x="2930769" y="4143881"/>
                </a:cubicBezTo>
                <a:cubicBezTo>
                  <a:pt x="2724713" y="4202754"/>
                  <a:pt x="2935275" y="4134563"/>
                  <a:pt x="2766646" y="4190774"/>
                </a:cubicBezTo>
                <a:lnTo>
                  <a:pt x="2672862" y="4331451"/>
                </a:lnTo>
              </a:path>
            </a:pathLst>
          </a:cu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39" name="Picture 8" descr="http://www.lavozdelsandinismo.com/img/info/cuarto-frio-2010-02-20-18066.jpg">
            <a:hlinkClick r:id="rId11"/>
          </p:cNvPr>
          <p:cNvPicPr>
            <a:picLocks noChangeAspect="1" noChangeArrowheads="1"/>
          </p:cNvPicPr>
          <p:nvPr/>
        </p:nvPicPr>
        <p:blipFill>
          <a:blip r:embed="rId12" cstate="print"/>
          <a:srcRect/>
          <a:stretch>
            <a:fillRect/>
          </a:stretch>
        </p:blipFill>
        <p:spPr bwMode="auto">
          <a:xfrm>
            <a:off x="3719458" y="4070422"/>
            <a:ext cx="1187624" cy="942754"/>
          </a:xfrm>
          <a:prstGeom prst="rect">
            <a:avLst/>
          </a:prstGeom>
          <a:noFill/>
        </p:spPr>
      </p:pic>
    </p:spTree>
    <p:custDataLst>
      <p:tags r:id="rId1"/>
    </p:custDataLst>
    <p:extLst>
      <p:ext uri="{BB962C8B-B14F-4D97-AF65-F5344CB8AC3E}">
        <p14:creationId xmlns:p14="http://schemas.microsoft.com/office/powerpoint/2010/main" val="37979488"/>
      </p:ext>
    </p:extLst>
  </p:cSld>
  <p:clrMapOvr>
    <a:masterClrMapping/>
  </p:clrMapOvr>
  <mc:AlternateContent xmlns:mc="http://schemas.openxmlformats.org/markup-compatibility/2006" xmlns:p14="http://schemas.microsoft.com/office/powerpoint/2010/main">
    <mc:Choice Requires="p14">
      <p:transition spd="slow" p14:dur="1200" advTm="86576">
        <p14:prism/>
      </p:transition>
    </mc:Choice>
    <mc:Fallback xmlns="">
      <p:transition spd="slow" advTm="86576">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p:cTn id="7" dur="2000" fill="hold"/>
                                        <p:tgtEl>
                                          <p:spTgt spid="49"/>
                                        </p:tgtEl>
                                        <p:attrNameLst>
                                          <p:attrName>ppt_w</p:attrName>
                                        </p:attrNameLst>
                                      </p:cBhvr>
                                      <p:tavLst>
                                        <p:tav tm="0">
                                          <p:val>
                                            <p:fltVal val="0"/>
                                          </p:val>
                                        </p:tav>
                                        <p:tav tm="100000">
                                          <p:val>
                                            <p:strVal val="#ppt_w"/>
                                          </p:val>
                                        </p:tav>
                                      </p:tavLst>
                                    </p:anim>
                                    <p:anim calcmode="lin" valueType="num">
                                      <p:cBhvr>
                                        <p:cTn id="8" dur="2000" fill="hold"/>
                                        <p:tgtEl>
                                          <p:spTgt spid="49"/>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8" presetClass="entr" presetSubtype="32" fill="hold" grpId="0" nodeType="afterEffect">
                                  <p:stCondLst>
                                    <p:cond delay="2000"/>
                                  </p:stCondLst>
                                  <p:childTnLst>
                                    <p:set>
                                      <p:cBhvr>
                                        <p:cTn id="11" dur="1" fill="hold">
                                          <p:stCondLst>
                                            <p:cond delay="0"/>
                                          </p:stCondLst>
                                        </p:cTn>
                                        <p:tgtEl>
                                          <p:spTgt spid="38"/>
                                        </p:tgtEl>
                                        <p:attrNameLst>
                                          <p:attrName>style.visibility</p:attrName>
                                        </p:attrNameLst>
                                      </p:cBhvr>
                                      <p:to>
                                        <p:strVal val="visible"/>
                                      </p:to>
                                    </p:set>
                                    <p:animEffect transition="in" filter="diamond(out)">
                                      <p:cBhvr>
                                        <p:cTn id="12" dur="2000"/>
                                        <p:tgtEl>
                                          <p:spTgt spid="38"/>
                                        </p:tgtEl>
                                      </p:cBhvr>
                                    </p:animEffect>
                                  </p:childTnLst>
                                </p:cTn>
                              </p:par>
                            </p:childTnLst>
                          </p:cTn>
                        </p:par>
                        <p:par>
                          <p:cTn id="13" fill="hold">
                            <p:stCondLst>
                              <p:cond delay="6000"/>
                            </p:stCondLst>
                            <p:childTnLst>
                              <p:par>
                                <p:cTn id="14" presetID="18" presetClass="entr" presetSubtype="6" fill="hold" nodeType="after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strips(downRight)">
                                      <p:cBhvr>
                                        <p:cTn id="16" dur="2000"/>
                                        <p:tgtEl>
                                          <p:spTgt spid="51"/>
                                        </p:tgtEl>
                                      </p:cBhvr>
                                    </p:animEffect>
                                  </p:childTnLst>
                                </p:cTn>
                              </p:par>
                            </p:childTnLst>
                          </p:cTn>
                        </p:par>
                        <p:par>
                          <p:cTn id="17" fill="hold">
                            <p:stCondLst>
                              <p:cond delay="8000"/>
                            </p:stCondLst>
                            <p:childTnLst>
                              <p:par>
                                <p:cTn id="18" presetID="10" presetClass="entr" presetSubtype="0" fill="hold" nodeType="after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fade">
                                      <p:cBhvr>
                                        <p:cTn id="20" dur="2000"/>
                                        <p:tgtEl>
                                          <p:spTgt spid="34"/>
                                        </p:tgtEl>
                                      </p:cBhvr>
                                    </p:animEffect>
                                  </p:childTnLst>
                                </p:cTn>
                              </p:par>
                            </p:childTnLst>
                          </p:cTn>
                        </p:par>
                        <p:par>
                          <p:cTn id="21" fill="hold">
                            <p:stCondLst>
                              <p:cond delay="10000"/>
                            </p:stCondLst>
                            <p:childTnLst>
                              <p:par>
                                <p:cTn id="22" presetID="10" presetClass="entr" presetSubtype="0" fill="hold" nodeType="after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2000"/>
                                        <p:tgtEl>
                                          <p:spTgt spid="32"/>
                                        </p:tgtEl>
                                      </p:cBhvr>
                                    </p:animEffect>
                                  </p:childTnLst>
                                </p:cTn>
                              </p:par>
                            </p:childTnLst>
                          </p:cTn>
                        </p:par>
                        <p:par>
                          <p:cTn id="25" fill="hold">
                            <p:stCondLst>
                              <p:cond delay="12000"/>
                            </p:stCondLst>
                            <p:childTnLst>
                              <p:par>
                                <p:cTn id="26" presetID="10" presetClass="entr" presetSubtype="0"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2000"/>
                                        <p:tgtEl>
                                          <p:spTgt spid="36"/>
                                        </p:tgtEl>
                                      </p:cBhvr>
                                    </p:animEffect>
                                  </p:childTnLst>
                                </p:cTn>
                              </p:par>
                            </p:childTnLst>
                          </p:cTn>
                        </p:par>
                        <p:par>
                          <p:cTn id="29" fill="hold">
                            <p:stCondLst>
                              <p:cond delay="14000"/>
                            </p:stCondLst>
                            <p:childTnLst>
                              <p:par>
                                <p:cTn id="30" presetID="29" presetClass="entr" presetSubtype="0" fill="hold" grpId="0" nodeType="afterEffect">
                                  <p:stCondLst>
                                    <p:cond delay="0"/>
                                  </p:stCondLst>
                                  <p:childTnLst>
                                    <p:set>
                                      <p:cBhvr>
                                        <p:cTn id="31" dur="1" fill="hold">
                                          <p:stCondLst>
                                            <p:cond delay="0"/>
                                          </p:stCondLst>
                                        </p:cTn>
                                        <p:tgtEl>
                                          <p:spTgt spid="60"/>
                                        </p:tgtEl>
                                        <p:attrNameLst>
                                          <p:attrName>style.visibility</p:attrName>
                                        </p:attrNameLst>
                                      </p:cBhvr>
                                      <p:to>
                                        <p:strVal val="visible"/>
                                      </p:to>
                                    </p:set>
                                    <p:anim calcmode="lin" valueType="num">
                                      <p:cBhvr>
                                        <p:cTn id="32" dur="1000" fill="hold"/>
                                        <p:tgtEl>
                                          <p:spTgt spid="60"/>
                                        </p:tgtEl>
                                        <p:attrNameLst>
                                          <p:attrName>ppt_x</p:attrName>
                                        </p:attrNameLst>
                                      </p:cBhvr>
                                      <p:tavLst>
                                        <p:tav tm="0">
                                          <p:val>
                                            <p:strVal val="#ppt_x-.2"/>
                                          </p:val>
                                        </p:tav>
                                        <p:tav tm="100000">
                                          <p:val>
                                            <p:strVal val="#ppt_x"/>
                                          </p:val>
                                        </p:tav>
                                      </p:tavLst>
                                    </p:anim>
                                    <p:anim calcmode="lin" valueType="num">
                                      <p:cBhvr>
                                        <p:cTn id="33" dur="1000" fill="hold"/>
                                        <p:tgtEl>
                                          <p:spTgt spid="60"/>
                                        </p:tgtEl>
                                        <p:attrNameLst>
                                          <p:attrName>ppt_y</p:attrName>
                                        </p:attrNameLst>
                                      </p:cBhvr>
                                      <p:tavLst>
                                        <p:tav tm="0">
                                          <p:val>
                                            <p:strVal val="#ppt_y"/>
                                          </p:val>
                                        </p:tav>
                                        <p:tav tm="100000">
                                          <p:val>
                                            <p:strVal val="#ppt_y"/>
                                          </p:val>
                                        </p:tav>
                                      </p:tavLst>
                                    </p:anim>
                                    <p:animEffect transition="in" filter="wipe(right)" prLst="gradientSize: 0.1">
                                      <p:cBhvr>
                                        <p:cTn id="34" dur="1000"/>
                                        <p:tgtEl>
                                          <p:spTgt spid="60"/>
                                        </p:tgtEl>
                                      </p:cBhvr>
                                    </p:animEffect>
                                  </p:childTnLst>
                                </p:cTn>
                              </p:par>
                            </p:childTnLst>
                          </p:cTn>
                        </p:par>
                        <p:par>
                          <p:cTn id="35" fill="hold">
                            <p:stCondLst>
                              <p:cond delay="15000"/>
                            </p:stCondLst>
                            <p:childTnLst>
                              <p:par>
                                <p:cTn id="36" presetID="8" presetClass="entr" presetSubtype="32" fill="hold" grpId="0" nodeType="afterEffect">
                                  <p:stCondLst>
                                    <p:cond delay="1000"/>
                                  </p:stCondLst>
                                  <p:childTnLst>
                                    <p:set>
                                      <p:cBhvr>
                                        <p:cTn id="37" dur="1" fill="hold">
                                          <p:stCondLst>
                                            <p:cond delay="0"/>
                                          </p:stCondLst>
                                        </p:cTn>
                                        <p:tgtEl>
                                          <p:spTgt spid="40"/>
                                        </p:tgtEl>
                                        <p:attrNameLst>
                                          <p:attrName>style.visibility</p:attrName>
                                        </p:attrNameLst>
                                      </p:cBhvr>
                                      <p:to>
                                        <p:strVal val="visible"/>
                                      </p:to>
                                    </p:set>
                                    <p:animEffect transition="in" filter="diamond(out)">
                                      <p:cBhvr>
                                        <p:cTn id="38" dur="2000"/>
                                        <p:tgtEl>
                                          <p:spTgt spid="40"/>
                                        </p:tgtEl>
                                      </p:cBhvr>
                                    </p:animEffect>
                                  </p:childTnLst>
                                </p:cTn>
                              </p:par>
                            </p:childTnLst>
                          </p:cTn>
                        </p:par>
                        <p:par>
                          <p:cTn id="39" fill="hold">
                            <p:stCondLst>
                              <p:cond delay="18000"/>
                            </p:stCondLst>
                            <p:childTnLst>
                              <p:par>
                                <p:cTn id="40" presetID="18" presetClass="entr" presetSubtype="6" fill="hold" nodeType="after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strips(downRight)">
                                      <p:cBhvr>
                                        <p:cTn id="42" dur="2000"/>
                                        <p:tgtEl>
                                          <p:spTgt spid="57"/>
                                        </p:tgtEl>
                                      </p:cBhvr>
                                    </p:animEffect>
                                  </p:childTnLst>
                                </p:cTn>
                              </p:par>
                            </p:childTnLst>
                          </p:cTn>
                        </p:par>
                        <p:par>
                          <p:cTn id="43" fill="hold">
                            <p:stCondLst>
                              <p:cond delay="20000"/>
                            </p:stCondLst>
                            <p:childTnLst>
                              <p:par>
                                <p:cTn id="44" presetID="55" presetClass="entr" presetSubtype="0"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2000" fill="hold"/>
                                        <p:tgtEl>
                                          <p:spTgt spid="39"/>
                                        </p:tgtEl>
                                        <p:attrNameLst>
                                          <p:attrName>ppt_w</p:attrName>
                                        </p:attrNameLst>
                                      </p:cBhvr>
                                      <p:tavLst>
                                        <p:tav tm="0">
                                          <p:val>
                                            <p:strVal val="#ppt_w*0.70"/>
                                          </p:val>
                                        </p:tav>
                                        <p:tav tm="100000">
                                          <p:val>
                                            <p:strVal val="#ppt_w"/>
                                          </p:val>
                                        </p:tav>
                                      </p:tavLst>
                                    </p:anim>
                                    <p:anim calcmode="lin" valueType="num">
                                      <p:cBhvr>
                                        <p:cTn id="47" dur="2000" fill="hold"/>
                                        <p:tgtEl>
                                          <p:spTgt spid="39"/>
                                        </p:tgtEl>
                                        <p:attrNameLst>
                                          <p:attrName>ppt_h</p:attrName>
                                        </p:attrNameLst>
                                      </p:cBhvr>
                                      <p:tavLst>
                                        <p:tav tm="0">
                                          <p:val>
                                            <p:strVal val="#ppt_h"/>
                                          </p:val>
                                        </p:tav>
                                        <p:tav tm="100000">
                                          <p:val>
                                            <p:strVal val="#ppt_h"/>
                                          </p:val>
                                        </p:tav>
                                      </p:tavLst>
                                    </p:anim>
                                    <p:animEffect transition="in" filter="fade">
                                      <p:cBhvr>
                                        <p:cTn id="48"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animBg="1"/>
      <p:bldP spid="49" grpId="0" animBg="1"/>
      <p:bldP spid="6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6.1|5.7|8.7|5.4|2.1"/>
</p:tagLst>
</file>

<file path=ppt/tags/tag10.xml><?xml version="1.0" encoding="utf-8"?>
<p:tagLst xmlns:a="http://schemas.openxmlformats.org/drawingml/2006/main" xmlns:r="http://schemas.openxmlformats.org/officeDocument/2006/relationships" xmlns:p="http://schemas.openxmlformats.org/presentationml/2006/main">
  <p:tag name="TIMING" val="|7.4|17.7|2.5|1.5|3|2.5|11.3|1.5|1.3|1.8|6|4.2|1.6|5.9|1.8|3.5|1.5|2.2|1.8|2.7|2.9|12|2|4.1"/>
</p:tagLst>
</file>

<file path=ppt/tags/tag11.xml><?xml version="1.0" encoding="utf-8"?>
<p:tagLst xmlns:a="http://schemas.openxmlformats.org/drawingml/2006/main" xmlns:r="http://schemas.openxmlformats.org/officeDocument/2006/relationships" xmlns:p="http://schemas.openxmlformats.org/presentationml/2006/main">
  <p:tag name="TIMING" val="|7.4|17.7|2.5|1.5|3|2.5|11.3|1.5|1.3|1.8|6|4.2|1.6|5.9|1.8|3.5|1.5|2.2|1.8|2.7|2.9|12|2|4.1"/>
</p:tagLst>
</file>

<file path=ppt/tags/tag2.xml><?xml version="1.0" encoding="utf-8"?>
<p:tagLst xmlns:a="http://schemas.openxmlformats.org/drawingml/2006/main" xmlns:r="http://schemas.openxmlformats.org/officeDocument/2006/relationships" xmlns:p="http://schemas.openxmlformats.org/presentationml/2006/main">
  <p:tag name="TIMING" val="|1.7|5|1.6|4.4|2.1|11.6"/>
</p:tagLst>
</file>

<file path=ppt/tags/tag3.xml><?xml version="1.0" encoding="utf-8"?>
<p:tagLst xmlns:a="http://schemas.openxmlformats.org/drawingml/2006/main" xmlns:r="http://schemas.openxmlformats.org/officeDocument/2006/relationships" xmlns:p="http://schemas.openxmlformats.org/presentationml/2006/main">
  <p:tag name="TIMING" val="|1.5|9.7|2|3.4|1.3|1.8|6.7|1.3|6.6|3.1|1.8|1.5|1.3"/>
</p:tagLst>
</file>

<file path=ppt/tags/tag4.xml><?xml version="1.0" encoding="utf-8"?>
<p:tagLst xmlns:a="http://schemas.openxmlformats.org/drawingml/2006/main" xmlns:r="http://schemas.openxmlformats.org/officeDocument/2006/relationships" xmlns:p="http://schemas.openxmlformats.org/presentationml/2006/main">
  <p:tag name="TIMING" val="|0.2|6.6|1.4|4.2|7.5|2|1.3|5.5|9.6"/>
</p:tagLst>
</file>

<file path=ppt/tags/tag5.xml><?xml version="1.0" encoding="utf-8"?>
<p:tagLst xmlns:a="http://schemas.openxmlformats.org/drawingml/2006/main" xmlns:r="http://schemas.openxmlformats.org/officeDocument/2006/relationships" xmlns:p="http://schemas.openxmlformats.org/presentationml/2006/main">
  <p:tag name="TIMING" val="|4.8|10.7|0.9|1.6|1.3|3|21.9|1.1|1|1.1|2.3|1.5"/>
</p:tagLst>
</file>

<file path=ppt/tags/tag6.xml><?xml version="1.0" encoding="utf-8"?>
<p:tagLst xmlns:a="http://schemas.openxmlformats.org/drawingml/2006/main" xmlns:r="http://schemas.openxmlformats.org/officeDocument/2006/relationships" xmlns:p="http://schemas.openxmlformats.org/presentationml/2006/main">
  <p:tag name="TIMING" val="|2.5|22.4|2|2.4|2|1.4|0.8|5.1|2.3|20.3"/>
</p:tagLst>
</file>

<file path=ppt/tags/tag7.xml><?xml version="1.0" encoding="utf-8"?>
<p:tagLst xmlns:a="http://schemas.openxmlformats.org/drawingml/2006/main" xmlns:r="http://schemas.openxmlformats.org/officeDocument/2006/relationships" xmlns:p="http://schemas.openxmlformats.org/presentationml/2006/main">
  <p:tag name="TIMING" val="|3.4|7.3|2.3|1.4|7|0.7|0.7|1.5|2.1|2|1|12.2|6.9|8.7|2.9|1.5|2.4|1.2|1.1|3.3"/>
</p:tagLst>
</file>

<file path=ppt/tags/tag8.xml><?xml version="1.0" encoding="utf-8"?>
<p:tagLst xmlns:a="http://schemas.openxmlformats.org/drawingml/2006/main" xmlns:r="http://schemas.openxmlformats.org/officeDocument/2006/relationships" xmlns:p="http://schemas.openxmlformats.org/presentationml/2006/main">
  <p:tag name="TIMING" val="|3.4|7.3|2.3|1.4|7|0.7|0.7|1.5|2.1|2|1|12.2|6.9|8.7|2.9|1.5|2.4|1.2|1.1|3.3"/>
</p:tagLst>
</file>

<file path=ppt/tags/tag9.xml><?xml version="1.0" encoding="utf-8"?>
<p:tagLst xmlns:a="http://schemas.openxmlformats.org/drawingml/2006/main" xmlns:r="http://schemas.openxmlformats.org/officeDocument/2006/relationships" xmlns:p="http://schemas.openxmlformats.org/presentationml/2006/main">
  <p:tag name="TIMING" val="|7.4|17.7|2.5|1.5|3|2.5|11.3|1.5|1.3|1.8|6|4.2|1.6|5.9|1.8|3.5|1.5|2.2|1.8|2.7|2.9|12|2|4.1"/>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19850</TotalTime>
  <Words>2168</Words>
  <Application>Microsoft Macintosh PowerPoint</Application>
  <PresentationFormat>Presentazione su schermo (4:3)</PresentationFormat>
  <Paragraphs>394</Paragraphs>
  <Slides>37</Slides>
  <Notes>7</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ua</dc:creator>
  <cp:lastModifiedBy>Utente di Microsoft Office</cp:lastModifiedBy>
  <cp:revision>308</cp:revision>
  <dcterms:created xsi:type="dcterms:W3CDTF">2017-02-09T00:45:47Z</dcterms:created>
  <dcterms:modified xsi:type="dcterms:W3CDTF">2020-08-31T10:20:05Z</dcterms:modified>
</cp:coreProperties>
</file>