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24"/>
  </p:notesMasterIdLst>
  <p:sldIdLst>
    <p:sldId id="258" r:id="rId2"/>
    <p:sldId id="298" r:id="rId3"/>
    <p:sldId id="273" r:id="rId4"/>
    <p:sldId id="281" r:id="rId5"/>
    <p:sldId id="274" r:id="rId6"/>
    <p:sldId id="275" r:id="rId7"/>
    <p:sldId id="282" r:id="rId8"/>
    <p:sldId id="283" r:id="rId9"/>
    <p:sldId id="285" r:id="rId10"/>
    <p:sldId id="297" r:id="rId11"/>
    <p:sldId id="294" r:id="rId12"/>
    <p:sldId id="295" r:id="rId13"/>
    <p:sldId id="284" r:id="rId14"/>
    <p:sldId id="276" r:id="rId15"/>
    <p:sldId id="292" r:id="rId16"/>
    <p:sldId id="296" r:id="rId17"/>
    <p:sldId id="279" r:id="rId18"/>
    <p:sldId id="280" r:id="rId19"/>
    <p:sldId id="287" r:id="rId20"/>
    <p:sldId id="288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2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2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customXml" Target="../customXml/item3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94F82-CBAC-434D-8793-0FE3E512F28C}" type="datetimeFigureOut">
              <a:rPr lang="it-IT" smtClean="0"/>
              <a:t>18/06/20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582AF-C2C3-CC48-B1EC-D8FF8F2B5A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391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 userDrawn="1"/>
        </p:nvSpPr>
        <p:spPr bwMode="auto">
          <a:xfrm>
            <a:off x="1" y="-639708"/>
            <a:ext cx="9144001" cy="8099370"/>
          </a:xfrm>
          <a:custGeom>
            <a:avLst/>
            <a:gdLst>
              <a:gd name="T0" fmla="*/ 471 w 542"/>
              <a:gd name="T1" fmla="*/ 110 h 359"/>
              <a:gd name="T2" fmla="*/ 494 w 542"/>
              <a:gd name="T3" fmla="*/ 124 h 359"/>
              <a:gd name="T4" fmla="*/ 473 w 542"/>
              <a:gd name="T5" fmla="*/ 118 h 359"/>
              <a:gd name="T6" fmla="*/ 352 w 542"/>
              <a:gd name="T7" fmla="*/ 60 h 359"/>
              <a:gd name="T8" fmla="*/ 361 w 542"/>
              <a:gd name="T9" fmla="*/ 68 h 359"/>
              <a:gd name="T10" fmla="*/ 315 w 542"/>
              <a:gd name="T11" fmla="*/ 52 h 359"/>
              <a:gd name="T12" fmla="*/ 341 w 542"/>
              <a:gd name="T13" fmla="*/ 68 h 359"/>
              <a:gd name="T14" fmla="*/ 369 w 542"/>
              <a:gd name="T15" fmla="*/ 86 h 359"/>
              <a:gd name="T16" fmla="*/ 325 w 542"/>
              <a:gd name="T17" fmla="*/ 66 h 359"/>
              <a:gd name="T18" fmla="*/ 304 w 542"/>
              <a:gd name="T19" fmla="*/ 63 h 359"/>
              <a:gd name="T20" fmla="*/ 254 w 542"/>
              <a:gd name="T21" fmla="*/ 49 h 359"/>
              <a:gd name="T22" fmla="*/ 302 w 542"/>
              <a:gd name="T23" fmla="*/ 75 h 359"/>
              <a:gd name="T24" fmla="*/ 245 w 542"/>
              <a:gd name="T25" fmla="*/ 49 h 359"/>
              <a:gd name="T26" fmla="*/ 240 w 542"/>
              <a:gd name="T27" fmla="*/ 54 h 359"/>
              <a:gd name="T28" fmla="*/ 217 w 542"/>
              <a:gd name="T29" fmla="*/ 54 h 359"/>
              <a:gd name="T30" fmla="*/ 215 w 542"/>
              <a:gd name="T31" fmla="*/ 65 h 359"/>
              <a:gd name="T32" fmla="*/ 211 w 542"/>
              <a:gd name="T33" fmla="*/ 69 h 359"/>
              <a:gd name="T34" fmla="*/ 270 w 542"/>
              <a:gd name="T35" fmla="*/ 101 h 359"/>
              <a:gd name="T36" fmla="*/ 242 w 542"/>
              <a:gd name="T37" fmla="*/ 92 h 359"/>
              <a:gd name="T38" fmla="*/ 149 w 542"/>
              <a:gd name="T39" fmla="*/ 52 h 359"/>
              <a:gd name="T40" fmla="*/ 101 w 542"/>
              <a:gd name="T41" fmla="*/ 27 h 359"/>
              <a:gd name="T42" fmla="*/ 123 w 542"/>
              <a:gd name="T43" fmla="*/ 42 h 359"/>
              <a:gd name="T44" fmla="*/ 159 w 542"/>
              <a:gd name="T45" fmla="*/ 62 h 359"/>
              <a:gd name="T46" fmla="*/ 118 w 542"/>
              <a:gd name="T47" fmla="*/ 46 h 359"/>
              <a:gd name="T48" fmla="*/ 108 w 542"/>
              <a:gd name="T49" fmla="*/ 52 h 359"/>
              <a:gd name="T50" fmla="*/ 14 w 542"/>
              <a:gd name="T51" fmla="*/ 2 h 359"/>
              <a:gd name="T52" fmla="*/ 36 w 542"/>
              <a:gd name="T53" fmla="*/ 19 h 359"/>
              <a:gd name="T54" fmla="*/ 35 w 542"/>
              <a:gd name="T55" fmla="*/ 27 h 359"/>
              <a:gd name="T56" fmla="*/ 21 w 542"/>
              <a:gd name="T57" fmla="*/ 35 h 359"/>
              <a:gd name="T58" fmla="*/ 0 w 542"/>
              <a:gd name="T59" fmla="*/ 108 h 359"/>
              <a:gd name="T60" fmla="*/ 3 w 542"/>
              <a:gd name="T61" fmla="*/ 221 h 359"/>
              <a:gd name="T62" fmla="*/ 75 w 542"/>
              <a:gd name="T63" fmla="*/ 257 h 359"/>
              <a:gd name="T64" fmla="*/ 99 w 542"/>
              <a:gd name="T65" fmla="*/ 264 h 359"/>
              <a:gd name="T66" fmla="*/ 28 w 542"/>
              <a:gd name="T67" fmla="*/ 229 h 359"/>
              <a:gd name="T68" fmla="*/ 169 w 542"/>
              <a:gd name="T69" fmla="*/ 290 h 359"/>
              <a:gd name="T70" fmla="*/ 204 w 542"/>
              <a:gd name="T71" fmla="*/ 306 h 359"/>
              <a:gd name="T72" fmla="*/ 218 w 542"/>
              <a:gd name="T73" fmla="*/ 308 h 359"/>
              <a:gd name="T74" fmla="*/ 208 w 542"/>
              <a:gd name="T75" fmla="*/ 294 h 359"/>
              <a:gd name="T76" fmla="*/ 150 w 542"/>
              <a:gd name="T77" fmla="*/ 267 h 359"/>
              <a:gd name="T78" fmla="*/ 226 w 542"/>
              <a:gd name="T79" fmla="*/ 299 h 359"/>
              <a:gd name="T80" fmla="*/ 250 w 542"/>
              <a:gd name="T81" fmla="*/ 305 h 359"/>
              <a:gd name="T82" fmla="*/ 275 w 542"/>
              <a:gd name="T83" fmla="*/ 305 h 359"/>
              <a:gd name="T84" fmla="*/ 242 w 542"/>
              <a:gd name="T85" fmla="*/ 287 h 359"/>
              <a:gd name="T86" fmla="*/ 263 w 542"/>
              <a:gd name="T87" fmla="*/ 294 h 359"/>
              <a:gd name="T88" fmla="*/ 307 w 542"/>
              <a:gd name="T89" fmla="*/ 304 h 359"/>
              <a:gd name="T90" fmla="*/ 317 w 542"/>
              <a:gd name="T91" fmla="*/ 302 h 359"/>
              <a:gd name="T92" fmla="*/ 328 w 542"/>
              <a:gd name="T93" fmla="*/ 298 h 359"/>
              <a:gd name="T94" fmla="*/ 344 w 542"/>
              <a:gd name="T95" fmla="*/ 299 h 359"/>
              <a:gd name="T96" fmla="*/ 277 w 542"/>
              <a:gd name="T97" fmla="*/ 263 h 359"/>
              <a:gd name="T98" fmla="*/ 293 w 542"/>
              <a:gd name="T99" fmla="*/ 267 h 359"/>
              <a:gd name="T100" fmla="*/ 380 w 542"/>
              <a:gd name="T101" fmla="*/ 302 h 359"/>
              <a:gd name="T102" fmla="*/ 448 w 542"/>
              <a:gd name="T103" fmla="*/ 334 h 359"/>
              <a:gd name="T104" fmla="*/ 414 w 542"/>
              <a:gd name="T105" fmla="*/ 314 h 359"/>
              <a:gd name="T106" fmla="*/ 385 w 542"/>
              <a:gd name="T107" fmla="*/ 303 h 359"/>
              <a:gd name="T108" fmla="*/ 396 w 542"/>
              <a:gd name="T109" fmla="*/ 300 h 359"/>
              <a:gd name="T110" fmla="*/ 460 w 542"/>
              <a:gd name="T111" fmla="*/ 320 h 359"/>
              <a:gd name="T112" fmla="*/ 519 w 542"/>
              <a:gd name="T113" fmla="*/ 351 h 359"/>
              <a:gd name="T114" fmla="*/ 509 w 542"/>
              <a:gd name="T115" fmla="*/ 341 h 359"/>
              <a:gd name="T116" fmla="*/ 503 w 542"/>
              <a:gd name="T117" fmla="*/ 328 h 359"/>
              <a:gd name="T118" fmla="*/ 504 w 542"/>
              <a:gd name="T119" fmla="*/ 317 h 359"/>
              <a:gd name="T120" fmla="*/ 541 w 542"/>
              <a:gd name="T121" fmla="*/ 254 h 359"/>
              <a:gd name="T122" fmla="*/ 542 w 542"/>
              <a:gd name="T123" fmla="*/ 147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2" h="359">
                <a:moveTo>
                  <a:pt x="542" y="144"/>
                </a:moveTo>
                <a:cubicBezTo>
                  <a:pt x="542" y="139"/>
                  <a:pt x="542" y="139"/>
                  <a:pt x="542" y="139"/>
                </a:cubicBezTo>
                <a:cubicBezTo>
                  <a:pt x="537" y="139"/>
                  <a:pt x="537" y="139"/>
                  <a:pt x="537" y="139"/>
                </a:cubicBezTo>
                <a:cubicBezTo>
                  <a:pt x="529" y="135"/>
                  <a:pt x="522" y="131"/>
                  <a:pt x="514" y="127"/>
                </a:cubicBezTo>
                <a:cubicBezTo>
                  <a:pt x="500" y="120"/>
                  <a:pt x="485" y="114"/>
                  <a:pt x="472" y="106"/>
                </a:cubicBezTo>
                <a:cubicBezTo>
                  <a:pt x="472" y="106"/>
                  <a:pt x="472" y="106"/>
                  <a:pt x="472" y="106"/>
                </a:cubicBezTo>
                <a:cubicBezTo>
                  <a:pt x="470" y="105"/>
                  <a:pt x="469" y="104"/>
                  <a:pt x="466" y="104"/>
                </a:cubicBezTo>
                <a:cubicBezTo>
                  <a:pt x="464" y="103"/>
                  <a:pt x="463" y="102"/>
                  <a:pt x="461" y="101"/>
                </a:cubicBezTo>
                <a:cubicBezTo>
                  <a:pt x="462" y="102"/>
                  <a:pt x="465" y="104"/>
                  <a:pt x="465" y="104"/>
                </a:cubicBezTo>
                <a:cubicBezTo>
                  <a:pt x="466" y="105"/>
                  <a:pt x="467" y="105"/>
                  <a:pt x="467" y="105"/>
                </a:cubicBezTo>
                <a:cubicBezTo>
                  <a:pt x="468" y="106"/>
                  <a:pt x="470" y="107"/>
                  <a:pt x="470" y="107"/>
                </a:cubicBezTo>
                <a:cubicBezTo>
                  <a:pt x="468" y="107"/>
                  <a:pt x="472" y="108"/>
                  <a:pt x="471" y="109"/>
                </a:cubicBezTo>
                <a:cubicBezTo>
                  <a:pt x="470" y="109"/>
                  <a:pt x="469" y="108"/>
                  <a:pt x="469" y="108"/>
                </a:cubicBezTo>
                <a:cubicBezTo>
                  <a:pt x="469" y="109"/>
                  <a:pt x="471" y="109"/>
                  <a:pt x="472" y="110"/>
                </a:cubicBezTo>
                <a:cubicBezTo>
                  <a:pt x="473" y="110"/>
                  <a:pt x="475" y="111"/>
                  <a:pt x="475" y="112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71" y="110"/>
                  <a:pt x="470" y="110"/>
                  <a:pt x="470" y="110"/>
                </a:cubicBezTo>
                <a:cubicBezTo>
                  <a:pt x="472" y="111"/>
                  <a:pt x="473" y="111"/>
                  <a:pt x="475" y="112"/>
                </a:cubicBezTo>
                <a:cubicBezTo>
                  <a:pt x="476" y="113"/>
                  <a:pt x="477" y="113"/>
                  <a:pt x="479" y="114"/>
                </a:cubicBezTo>
                <a:cubicBezTo>
                  <a:pt x="479" y="114"/>
                  <a:pt x="479" y="115"/>
                  <a:pt x="478" y="115"/>
                </a:cubicBezTo>
                <a:cubicBezTo>
                  <a:pt x="476" y="114"/>
                  <a:pt x="474" y="112"/>
                  <a:pt x="472" y="111"/>
                </a:cubicBezTo>
                <a:cubicBezTo>
                  <a:pt x="468" y="109"/>
                  <a:pt x="463" y="107"/>
                  <a:pt x="458" y="105"/>
                </a:cubicBezTo>
                <a:cubicBezTo>
                  <a:pt x="458" y="105"/>
                  <a:pt x="457" y="105"/>
                  <a:pt x="457" y="104"/>
                </a:cubicBezTo>
                <a:cubicBezTo>
                  <a:pt x="456" y="104"/>
                  <a:pt x="454" y="103"/>
                  <a:pt x="453" y="102"/>
                </a:cubicBezTo>
                <a:cubicBezTo>
                  <a:pt x="452" y="102"/>
                  <a:pt x="451" y="101"/>
                  <a:pt x="449" y="101"/>
                </a:cubicBezTo>
                <a:cubicBezTo>
                  <a:pt x="447" y="100"/>
                  <a:pt x="446" y="99"/>
                  <a:pt x="443" y="98"/>
                </a:cubicBezTo>
                <a:cubicBezTo>
                  <a:pt x="443" y="99"/>
                  <a:pt x="445" y="100"/>
                  <a:pt x="448" y="101"/>
                </a:cubicBezTo>
                <a:cubicBezTo>
                  <a:pt x="452" y="104"/>
                  <a:pt x="456" y="106"/>
                  <a:pt x="460" y="106"/>
                </a:cubicBezTo>
                <a:cubicBezTo>
                  <a:pt x="465" y="109"/>
                  <a:pt x="469" y="111"/>
                  <a:pt x="474" y="113"/>
                </a:cubicBezTo>
                <a:cubicBezTo>
                  <a:pt x="477" y="115"/>
                  <a:pt x="481" y="116"/>
                  <a:pt x="484" y="118"/>
                </a:cubicBezTo>
                <a:cubicBezTo>
                  <a:pt x="486" y="119"/>
                  <a:pt x="488" y="120"/>
                  <a:pt x="490" y="121"/>
                </a:cubicBezTo>
                <a:cubicBezTo>
                  <a:pt x="491" y="122"/>
                  <a:pt x="493" y="123"/>
                  <a:pt x="494" y="124"/>
                </a:cubicBezTo>
                <a:cubicBezTo>
                  <a:pt x="492" y="123"/>
                  <a:pt x="491" y="122"/>
                  <a:pt x="489" y="121"/>
                </a:cubicBezTo>
                <a:cubicBezTo>
                  <a:pt x="489" y="121"/>
                  <a:pt x="488" y="121"/>
                  <a:pt x="487" y="121"/>
                </a:cubicBezTo>
                <a:cubicBezTo>
                  <a:pt x="487" y="121"/>
                  <a:pt x="487" y="121"/>
                  <a:pt x="487" y="121"/>
                </a:cubicBezTo>
                <a:cubicBezTo>
                  <a:pt x="487" y="121"/>
                  <a:pt x="489" y="122"/>
                  <a:pt x="491" y="123"/>
                </a:cubicBezTo>
                <a:cubicBezTo>
                  <a:pt x="491" y="123"/>
                  <a:pt x="492" y="124"/>
                  <a:pt x="492" y="124"/>
                </a:cubicBezTo>
                <a:cubicBezTo>
                  <a:pt x="494" y="125"/>
                  <a:pt x="495" y="125"/>
                  <a:pt x="496" y="126"/>
                </a:cubicBezTo>
                <a:cubicBezTo>
                  <a:pt x="498" y="126"/>
                  <a:pt x="499" y="127"/>
                  <a:pt x="501" y="127"/>
                </a:cubicBezTo>
                <a:cubicBezTo>
                  <a:pt x="501" y="127"/>
                  <a:pt x="501" y="128"/>
                  <a:pt x="501" y="128"/>
                </a:cubicBezTo>
                <a:cubicBezTo>
                  <a:pt x="503" y="130"/>
                  <a:pt x="504" y="131"/>
                  <a:pt x="507" y="131"/>
                </a:cubicBezTo>
                <a:cubicBezTo>
                  <a:pt x="510" y="132"/>
                  <a:pt x="511" y="133"/>
                  <a:pt x="514" y="134"/>
                </a:cubicBezTo>
                <a:cubicBezTo>
                  <a:pt x="514" y="135"/>
                  <a:pt x="513" y="135"/>
                  <a:pt x="510" y="135"/>
                </a:cubicBezTo>
                <a:cubicBezTo>
                  <a:pt x="512" y="136"/>
                  <a:pt x="514" y="136"/>
                  <a:pt x="515" y="137"/>
                </a:cubicBezTo>
                <a:cubicBezTo>
                  <a:pt x="515" y="137"/>
                  <a:pt x="515" y="137"/>
                  <a:pt x="515" y="137"/>
                </a:cubicBezTo>
                <a:cubicBezTo>
                  <a:pt x="505" y="133"/>
                  <a:pt x="494" y="128"/>
                  <a:pt x="485" y="123"/>
                </a:cubicBezTo>
                <a:cubicBezTo>
                  <a:pt x="484" y="123"/>
                  <a:pt x="483" y="123"/>
                  <a:pt x="482" y="122"/>
                </a:cubicBezTo>
                <a:cubicBezTo>
                  <a:pt x="479" y="121"/>
                  <a:pt x="476" y="119"/>
                  <a:pt x="473" y="118"/>
                </a:cubicBezTo>
                <a:cubicBezTo>
                  <a:pt x="472" y="117"/>
                  <a:pt x="471" y="117"/>
                  <a:pt x="471" y="117"/>
                </a:cubicBezTo>
                <a:cubicBezTo>
                  <a:pt x="470" y="117"/>
                  <a:pt x="469" y="117"/>
                  <a:pt x="468" y="117"/>
                </a:cubicBezTo>
                <a:cubicBezTo>
                  <a:pt x="455" y="110"/>
                  <a:pt x="444" y="104"/>
                  <a:pt x="430" y="97"/>
                </a:cubicBezTo>
                <a:cubicBezTo>
                  <a:pt x="430" y="96"/>
                  <a:pt x="428" y="95"/>
                  <a:pt x="426" y="94"/>
                </a:cubicBezTo>
                <a:cubicBezTo>
                  <a:pt x="425" y="94"/>
                  <a:pt x="425" y="93"/>
                  <a:pt x="421" y="92"/>
                </a:cubicBezTo>
                <a:cubicBezTo>
                  <a:pt x="421" y="92"/>
                  <a:pt x="418" y="92"/>
                  <a:pt x="417" y="91"/>
                </a:cubicBezTo>
                <a:cubicBezTo>
                  <a:pt x="412" y="89"/>
                  <a:pt x="409" y="87"/>
                  <a:pt x="403" y="84"/>
                </a:cubicBezTo>
                <a:cubicBezTo>
                  <a:pt x="405" y="86"/>
                  <a:pt x="409" y="87"/>
                  <a:pt x="409" y="89"/>
                </a:cubicBezTo>
                <a:cubicBezTo>
                  <a:pt x="399" y="84"/>
                  <a:pt x="390" y="80"/>
                  <a:pt x="382" y="76"/>
                </a:cubicBezTo>
                <a:cubicBezTo>
                  <a:pt x="380" y="74"/>
                  <a:pt x="378" y="73"/>
                  <a:pt x="374" y="72"/>
                </a:cubicBezTo>
                <a:cubicBezTo>
                  <a:pt x="374" y="72"/>
                  <a:pt x="373" y="71"/>
                  <a:pt x="373" y="71"/>
                </a:cubicBezTo>
                <a:cubicBezTo>
                  <a:pt x="371" y="69"/>
                  <a:pt x="366" y="68"/>
                  <a:pt x="364" y="66"/>
                </a:cubicBezTo>
                <a:cubicBezTo>
                  <a:pt x="363" y="66"/>
                  <a:pt x="363" y="66"/>
                  <a:pt x="363" y="66"/>
                </a:cubicBezTo>
                <a:cubicBezTo>
                  <a:pt x="363" y="66"/>
                  <a:pt x="363" y="66"/>
                  <a:pt x="363" y="66"/>
                </a:cubicBezTo>
                <a:cubicBezTo>
                  <a:pt x="363" y="66"/>
                  <a:pt x="363" y="66"/>
                  <a:pt x="364" y="66"/>
                </a:cubicBezTo>
                <a:cubicBezTo>
                  <a:pt x="361" y="64"/>
                  <a:pt x="356" y="62"/>
                  <a:pt x="352" y="60"/>
                </a:cubicBezTo>
                <a:cubicBezTo>
                  <a:pt x="347" y="57"/>
                  <a:pt x="342" y="54"/>
                  <a:pt x="340" y="52"/>
                </a:cubicBezTo>
                <a:cubicBezTo>
                  <a:pt x="339" y="52"/>
                  <a:pt x="338" y="51"/>
                  <a:pt x="338" y="51"/>
                </a:cubicBezTo>
                <a:cubicBezTo>
                  <a:pt x="334" y="49"/>
                  <a:pt x="328" y="46"/>
                  <a:pt x="324" y="44"/>
                </a:cubicBezTo>
                <a:cubicBezTo>
                  <a:pt x="323" y="43"/>
                  <a:pt x="321" y="42"/>
                  <a:pt x="318" y="42"/>
                </a:cubicBezTo>
                <a:cubicBezTo>
                  <a:pt x="317" y="41"/>
                  <a:pt x="316" y="41"/>
                  <a:pt x="314" y="40"/>
                </a:cubicBezTo>
                <a:cubicBezTo>
                  <a:pt x="314" y="40"/>
                  <a:pt x="313" y="40"/>
                  <a:pt x="313" y="40"/>
                </a:cubicBezTo>
                <a:cubicBezTo>
                  <a:pt x="313" y="40"/>
                  <a:pt x="313" y="40"/>
                  <a:pt x="313" y="40"/>
                </a:cubicBezTo>
                <a:cubicBezTo>
                  <a:pt x="316" y="42"/>
                  <a:pt x="321" y="45"/>
                  <a:pt x="326" y="47"/>
                </a:cubicBezTo>
                <a:cubicBezTo>
                  <a:pt x="328" y="48"/>
                  <a:pt x="331" y="49"/>
                  <a:pt x="331" y="50"/>
                </a:cubicBezTo>
                <a:cubicBezTo>
                  <a:pt x="338" y="52"/>
                  <a:pt x="333" y="53"/>
                  <a:pt x="338" y="54"/>
                </a:cubicBezTo>
                <a:cubicBezTo>
                  <a:pt x="338" y="54"/>
                  <a:pt x="338" y="54"/>
                  <a:pt x="338" y="54"/>
                </a:cubicBezTo>
                <a:cubicBezTo>
                  <a:pt x="339" y="55"/>
                  <a:pt x="339" y="56"/>
                  <a:pt x="342" y="57"/>
                </a:cubicBezTo>
                <a:cubicBezTo>
                  <a:pt x="345" y="59"/>
                  <a:pt x="349" y="60"/>
                  <a:pt x="351" y="62"/>
                </a:cubicBezTo>
                <a:cubicBezTo>
                  <a:pt x="353" y="63"/>
                  <a:pt x="354" y="63"/>
                  <a:pt x="356" y="63"/>
                </a:cubicBezTo>
                <a:cubicBezTo>
                  <a:pt x="356" y="64"/>
                  <a:pt x="354" y="64"/>
                  <a:pt x="357" y="65"/>
                </a:cubicBezTo>
                <a:cubicBezTo>
                  <a:pt x="357" y="66"/>
                  <a:pt x="361" y="67"/>
                  <a:pt x="361" y="68"/>
                </a:cubicBezTo>
                <a:cubicBezTo>
                  <a:pt x="361" y="68"/>
                  <a:pt x="360" y="68"/>
                  <a:pt x="360" y="68"/>
                </a:cubicBezTo>
                <a:cubicBezTo>
                  <a:pt x="358" y="67"/>
                  <a:pt x="359" y="68"/>
                  <a:pt x="359" y="69"/>
                </a:cubicBezTo>
                <a:cubicBezTo>
                  <a:pt x="355" y="68"/>
                  <a:pt x="352" y="66"/>
                  <a:pt x="352" y="66"/>
                </a:cubicBezTo>
                <a:cubicBezTo>
                  <a:pt x="352" y="64"/>
                  <a:pt x="350" y="63"/>
                  <a:pt x="346" y="62"/>
                </a:cubicBezTo>
                <a:cubicBezTo>
                  <a:pt x="344" y="62"/>
                  <a:pt x="342" y="61"/>
                  <a:pt x="341" y="60"/>
                </a:cubicBezTo>
                <a:cubicBezTo>
                  <a:pt x="340" y="59"/>
                  <a:pt x="338" y="58"/>
                  <a:pt x="336" y="58"/>
                </a:cubicBezTo>
                <a:cubicBezTo>
                  <a:pt x="336" y="58"/>
                  <a:pt x="336" y="58"/>
                  <a:pt x="335" y="58"/>
                </a:cubicBezTo>
                <a:cubicBezTo>
                  <a:pt x="332" y="56"/>
                  <a:pt x="328" y="54"/>
                  <a:pt x="324" y="53"/>
                </a:cubicBezTo>
                <a:cubicBezTo>
                  <a:pt x="324" y="53"/>
                  <a:pt x="324" y="53"/>
                  <a:pt x="324" y="53"/>
                </a:cubicBezTo>
                <a:cubicBezTo>
                  <a:pt x="324" y="53"/>
                  <a:pt x="324" y="53"/>
                  <a:pt x="324" y="53"/>
                </a:cubicBezTo>
                <a:cubicBezTo>
                  <a:pt x="324" y="53"/>
                  <a:pt x="324" y="53"/>
                  <a:pt x="324" y="53"/>
                </a:cubicBezTo>
                <a:cubicBezTo>
                  <a:pt x="322" y="51"/>
                  <a:pt x="319" y="50"/>
                  <a:pt x="317" y="49"/>
                </a:cubicBezTo>
                <a:cubicBezTo>
                  <a:pt x="313" y="48"/>
                  <a:pt x="310" y="46"/>
                  <a:pt x="306" y="44"/>
                </a:cubicBezTo>
                <a:cubicBezTo>
                  <a:pt x="307" y="46"/>
                  <a:pt x="317" y="49"/>
                  <a:pt x="315" y="51"/>
                </a:cubicBezTo>
                <a:cubicBezTo>
                  <a:pt x="314" y="50"/>
                  <a:pt x="314" y="51"/>
                  <a:pt x="314" y="52"/>
                </a:cubicBezTo>
                <a:cubicBezTo>
                  <a:pt x="314" y="52"/>
                  <a:pt x="314" y="52"/>
                  <a:pt x="315" y="52"/>
                </a:cubicBezTo>
                <a:cubicBezTo>
                  <a:pt x="317" y="53"/>
                  <a:pt x="319" y="53"/>
                  <a:pt x="322" y="54"/>
                </a:cubicBezTo>
                <a:cubicBezTo>
                  <a:pt x="322" y="55"/>
                  <a:pt x="323" y="55"/>
                  <a:pt x="324" y="55"/>
                </a:cubicBezTo>
                <a:cubicBezTo>
                  <a:pt x="325" y="56"/>
                  <a:pt x="326" y="56"/>
                  <a:pt x="326" y="57"/>
                </a:cubicBezTo>
                <a:cubicBezTo>
                  <a:pt x="332" y="59"/>
                  <a:pt x="336" y="62"/>
                  <a:pt x="340" y="65"/>
                </a:cubicBezTo>
                <a:cubicBezTo>
                  <a:pt x="338" y="65"/>
                  <a:pt x="336" y="63"/>
                  <a:pt x="334" y="63"/>
                </a:cubicBezTo>
                <a:cubicBezTo>
                  <a:pt x="334" y="64"/>
                  <a:pt x="338" y="65"/>
                  <a:pt x="339" y="66"/>
                </a:cubicBezTo>
                <a:cubicBezTo>
                  <a:pt x="339" y="66"/>
                  <a:pt x="339" y="66"/>
                  <a:pt x="338" y="66"/>
                </a:cubicBezTo>
                <a:cubicBezTo>
                  <a:pt x="338" y="66"/>
                  <a:pt x="338" y="66"/>
                  <a:pt x="338" y="66"/>
                </a:cubicBezTo>
                <a:cubicBezTo>
                  <a:pt x="338" y="66"/>
                  <a:pt x="338" y="67"/>
                  <a:pt x="337" y="66"/>
                </a:cubicBezTo>
                <a:cubicBezTo>
                  <a:pt x="334" y="65"/>
                  <a:pt x="333" y="65"/>
                  <a:pt x="332" y="65"/>
                </a:cubicBezTo>
                <a:cubicBezTo>
                  <a:pt x="331" y="65"/>
                  <a:pt x="333" y="66"/>
                  <a:pt x="334" y="67"/>
                </a:cubicBezTo>
                <a:cubicBezTo>
                  <a:pt x="337" y="68"/>
                  <a:pt x="340" y="69"/>
                  <a:pt x="341" y="70"/>
                </a:cubicBezTo>
                <a:cubicBezTo>
                  <a:pt x="343" y="72"/>
                  <a:pt x="345" y="72"/>
                  <a:pt x="347" y="72"/>
                </a:cubicBezTo>
                <a:cubicBezTo>
                  <a:pt x="349" y="73"/>
                  <a:pt x="351" y="74"/>
                  <a:pt x="355" y="76"/>
                </a:cubicBezTo>
                <a:cubicBezTo>
                  <a:pt x="353" y="74"/>
                  <a:pt x="351" y="73"/>
                  <a:pt x="347" y="72"/>
                </a:cubicBezTo>
                <a:cubicBezTo>
                  <a:pt x="345" y="71"/>
                  <a:pt x="343" y="70"/>
                  <a:pt x="341" y="68"/>
                </a:cubicBezTo>
                <a:cubicBezTo>
                  <a:pt x="339" y="68"/>
                  <a:pt x="339" y="67"/>
                  <a:pt x="341" y="67"/>
                </a:cubicBezTo>
                <a:cubicBezTo>
                  <a:pt x="343" y="68"/>
                  <a:pt x="346" y="69"/>
                  <a:pt x="347" y="68"/>
                </a:cubicBezTo>
                <a:cubicBezTo>
                  <a:pt x="347" y="69"/>
                  <a:pt x="348" y="69"/>
                  <a:pt x="349" y="69"/>
                </a:cubicBezTo>
                <a:cubicBezTo>
                  <a:pt x="349" y="70"/>
                  <a:pt x="351" y="71"/>
                  <a:pt x="353" y="72"/>
                </a:cubicBezTo>
                <a:cubicBezTo>
                  <a:pt x="359" y="75"/>
                  <a:pt x="364" y="78"/>
                  <a:pt x="370" y="81"/>
                </a:cubicBezTo>
                <a:cubicBezTo>
                  <a:pt x="373" y="83"/>
                  <a:pt x="375" y="84"/>
                  <a:pt x="380" y="86"/>
                </a:cubicBezTo>
                <a:cubicBezTo>
                  <a:pt x="382" y="88"/>
                  <a:pt x="388" y="90"/>
                  <a:pt x="390" y="92"/>
                </a:cubicBezTo>
                <a:cubicBezTo>
                  <a:pt x="391" y="93"/>
                  <a:pt x="393" y="94"/>
                  <a:pt x="394" y="95"/>
                </a:cubicBezTo>
                <a:cubicBezTo>
                  <a:pt x="395" y="96"/>
                  <a:pt x="396" y="96"/>
                  <a:pt x="396" y="97"/>
                </a:cubicBezTo>
                <a:cubicBezTo>
                  <a:pt x="397" y="97"/>
                  <a:pt x="397" y="98"/>
                  <a:pt x="398" y="98"/>
                </a:cubicBezTo>
                <a:cubicBezTo>
                  <a:pt x="396" y="97"/>
                  <a:pt x="394" y="96"/>
                  <a:pt x="392" y="95"/>
                </a:cubicBezTo>
                <a:cubicBezTo>
                  <a:pt x="390" y="95"/>
                  <a:pt x="390" y="94"/>
                  <a:pt x="388" y="94"/>
                </a:cubicBezTo>
                <a:cubicBezTo>
                  <a:pt x="387" y="93"/>
                  <a:pt x="385" y="92"/>
                  <a:pt x="384" y="92"/>
                </a:cubicBezTo>
                <a:cubicBezTo>
                  <a:pt x="384" y="92"/>
                  <a:pt x="384" y="93"/>
                  <a:pt x="383" y="93"/>
                </a:cubicBezTo>
                <a:cubicBezTo>
                  <a:pt x="380" y="91"/>
                  <a:pt x="378" y="90"/>
                  <a:pt x="374" y="88"/>
                </a:cubicBezTo>
                <a:cubicBezTo>
                  <a:pt x="372" y="87"/>
                  <a:pt x="370" y="87"/>
                  <a:pt x="369" y="86"/>
                </a:cubicBezTo>
                <a:cubicBezTo>
                  <a:pt x="369" y="86"/>
                  <a:pt x="370" y="85"/>
                  <a:pt x="369" y="85"/>
                </a:cubicBezTo>
                <a:cubicBezTo>
                  <a:pt x="367" y="84"/>
                  <a:pt x="367" y="85"/>
                  <a:pt x="367" y="85"/>
                </a:cubicBezTo>
                <a:cubicBezTo>
                  <a:pt x="365" y="84"/>
                  <a:pt x="364" y="83"/>
                  <a:pt x="362" y="83"/>
                </a:cubicBezTo>
                <a:cubicBezTo>
                  <a:pt x="362" y="83"/>
                  <a:pt x="362" y="83"/>
                  <a:pt x="362" y="83"/>
                </a:cubicBezTo>
                <a:cubicBezTo>
                  <a:pt x="356" y="78"/>
                  <a:pt x="346" y="74"/>
                  <a:pt x="338" y="70"/>
                </a:cubicBezTo>
                <a:cubicBezTo>
                  <a:pt x="334" y="67"/>
                  <a:pt x="330" y="65"/>
                  <a:pt x="326" y="63"/>
                </a:cubicBezTo>
                <a:cubicBezTo>
                  <a:pt x="324" y="61"/>
                  <a:pt x="321" y="60"/>
                  <a:pt x="318" y="59"/>
                </a:cubicBezTo>
                <a:cubicBezTo>
                  <a:pt x="317" y="58"/>
                  <a:pt x="317" y="57"/>
                  <a:pt x="314" y="57"/>
                </a:cubicBezTo>
                <a:cubicBezTo>
                  <a:pt x="309" y="56"/>
                  <a:pt x="312" y="57"/>
                  <a:pt x="312" y="58"/>
                </a:cubicBezTo>
                <a:cubicBezTo>
                  <a:pt x="311" y="57"/>
                  <a:pt x="310" y="57"/>
                  <a:pt x="308" y="56"/>
                </a:cubicBezTo>
                <a:cubicBezTo>
                  <a:pt x="310" y="58"/>
                  <a:pt x="313" y="60"/>
                  <a:pt x="316" y="61"/>
                </a:cubicBezTo>
                <a:cubicBezTo>
                  <a:pt x="315" y="61"/>
                  <a:pt x="314" y="62"/>
                  <a:pt x="316" y="62"/>
                </a:cubicBezTo>
                <a:cubicBezTo>
                  <a:pt x="319" y="64"/>
                  <a:pt x="321" y="65"/>
                  <a:pt x="325" y="66"/>
                </a:cubicBezTo>
                <a:cubicBezTo>
                  <a:pt x="325" y="66"/>
                  <a:pt x="325" y="66"/>
                  <a:pt x="325" y="67"/>
                </a:cubicBezTo>
                <a:cubicBezTo>
                  <a:pt x="325" y="67"/>
                  <a:pt x="325" y="67"/>
                  <a:pt x="325" y="67"/>
                </a:cubicBezTo>
                <a:cubicBezTo>
                  <a:pt x="325" y="67"/>
                  <a:pt x="325" y="66"/>
                  <a:pt x="325" y="66"/>
                </a:cubicBezTo>
                <a:cubicBezTo>
                  <a:pt x="325" y="67"/>
                  <a:pt x="322" y="67"/>
                  <a:pt x="327" y="68"/>
                </a:cubicBezTo>
                <a:cubicBezTo>
                  <a:pt x="328" y="69"/>
                  <a:pt x="330" y="70"/>
                  <a:pt x="328" y="70"/>
                </a:cubicBezTo>
                <a:cubicBezTo>
                  <a:pt x="328" y="70"/>
                  <a:pt x="328" y="70"/>
                  <a:pt x="328" y="70"/>
                </a:cubicBezTo>
                <a:cubicBezTo>
                  <a:pt x="328" y="70"/>
                  <a:pt x="328" y="70"/>
                  <a:pt x="328" y="70"/>
                </a:cubicBezTo>
                <a:cubicBezTo>
                  <a:pt x="328" y="70"/>
                  <a:pt x="328" y="70"/>
                  <a:pt x="328" y="70"/>
                </a:cubicBezTo>
                <a:cubicBezTo>
                  <a:pt x="323" y="67"/>
                  <a:pt x="319" y="65"/>
                  <a:pt x="312" y="62"/>
                </a:cubicBezTo>
                <a:cubicBezTo>
                  <a:pt x="311" y="62"/>
                  <a:pt x="310" y="61"/>
                  <a:pt x="309" y="60"/>
                </a:cubicBezTo>
                <a:cubicBezTo>
                  <a:pt x="306" y="60"/>
                  <a:pt x="310" y="62"/>
                  <a:pt x="310" y="62"/>
                </a:cubicBezTo>
                <a:cubicBezTo>
                  <a:pt x="309" y="62"/>
                  <a:pt x="308" y="62"/>
                  <a:pt x="307" y="62"/>
                </a:cubicBezTo>
                <a:cubicBezTo>
                  <a:pt x="303" y="61"/>
                  <a:pt x="301" y="59"/>
                  <a:pt x="298" y="58"/>
                </a:cubicBezTo>
                <a:cubicBezTo>
                  <a:pt x="296" y="57"/>
                  <a:pt x="294" y="55"/>
                  <a:pt x="292" y="55"/>
                </a:cubicBezTo>
                <a:cubicBezTo>
                  <a:pt x="289" y="55"/>
                  <a:pt x="295" y="57"/>
                  <a:pt x="296" y="58"/>
                </a:cubicBezTo>
                <a:cubicBezTo>
                  <a:pt x="296" y="58"/>
                  <a:pt x="296" y="58"/>
                  <a:pt x="296" y="58"/>
                </a:cubicBezTo>
                <a:cubicBezTo>
                  <a:pt x="296" y="58"/>
                  <a:pt x="296" y="58"/>
                  <a:pt x="296" y="58"/>
                </a:cubicBezTo>
                <a:cubicBezTo>
                  <a:pt x="295" y="58"/>
                  <a:pt x="295" y="58"/>
                  <a:pt x="294" y="58"/>
                </a:cubicBezTo>
                <a:cubicBezTo>
                  <a:pt x="297" y="60"/>
                  <a:pt x="302" y="61"/>
                  <a:pt x="304" y="63"/>
                </a:cubicBezTo>
                <a:cubicBezTo>
                  <a:pt x="305" y="63"/>
                  <a:pt x="305" y="64"/>
                  <a:pt x="306" y="64"/>
                </a:cubicBezTo>
                <a:cubicBezTo>
                  <a:pt x="306" y="64"/>
                  <a:pt x="305" y="64"/>
                  <a:pt x="304" y="64"/>
                </a:cubicBezTo>
                <a:cubicBezTo>
                  <a:pt x="304" y="65"/>
                  <a:pt x="304" y="65"/>
                  <a:pt x="305" y="66"/>
                </a:cubicBezTo>
                <a:cubicBezTo>
                  <a:pt x="311" y="69"/>
                  <a:pt x="311" y="69"/>
                  <a:pt x="305" y="69"/>
                </a:cubicBezTo>
                <a:cubicBezTo>
                  <a:pt x="305" y="69"/>
                  <a:pt x="305" y="69"/>
                  <a:pt x="305" y="69"/>
                </a:cubicBezTo>
                <a:cubicBezTo>
                  <a:pt x="305" y="69"/>
                  <a:pt x="305" y="69"/>
                  <a:pt x="305" y="69"/>
                </a:cubicBezTo>
                <a:cubicBezTo>
                  <a:pt x="305" y="69"/>
                  <a:pt x="305" y="69"/>
                  <a:pt x="305" y="69"/>
                </a:cubicBezTo>
                <a:cubicBezTo>
                  <a:pt x="303" y="69"/>
                  <a:pt x="303" y="67"/>
                  <a:pt x="300" y="67"/>
                </a:cubicBezTo>
                <a:cubicBezTo>
                  <a:pt x="298" y="68"/>
                  <a:pt x="301" y="69"/>
                  <a:pt x="302" y="69"/>
                </a:cubicBezTo>
                <a:cubicBezTo>
                  <a:pt x="303" y="70"/>
                  <a:pt x="303" y="71"/>
                  <a:pt x="301" y="70"/>
                </a:cubicBezTo>
                <a:cubicBezTo>
                  <a:pt x="295" y="68"/>
                  <a:pt x="289" y="67"/>
                  <a:pt x="284" y="64"/>
                </a:cubicBezTo>
                <a:cubicBezTo>
                  <a:pt x="284" y="64"/>
                  <a:pt x="283" y="63"/>
                  <a:pt x="284" y="63"/>
                </a:cubicBezTo>
                <a:cubicBezTo>
                  <a:pt x="284" y="63"/>
                  <a:pt x="286" y="64"/>
                  <a:pt x="287" y="64"/>
                </a:cubicBezTo>
                <a:cubicBezTo>
                  <a:pt x="282" y="61"/>
                  <a:pt x="272" y="58"/>
                  <a:pt x="267" y="55"/>
                </a:cubicBezTo>
                <a:cubicBezTo>
                  <a:pt x="265" y="54"/>
                  <a:pt x="262" y="52"/>
                  <a:pt x="258" y="50"/>
                </a:cubicBezTo>
                <a:cubicBezTo>
                  <a:pt x="257" y="50"/>
                  <a:pt x="256" y="49"/>
                  <a:pt x="254" y="49"/>
                </a:cubicBezTo>
                <a:cubicBezTo>
                  <a:pt x="252" y="49"/>
                  <a:pt x="253" y="50"/>
                  <a:pt x="255" y="50"/>
                </a:cubicBezTo>
                <a:cubicBezTo>
                  <a:pt x="259" y="52"/>
                  <a:pt x="255" y="52"/>
                  <a:pt x="255" y="52"/>
                </a:cubicBezTo>
                <a:cubicBezTo>
                  <a:pt x="254" y="52"/>
                  <a:pt x="253" y="52"/>
                  <a:pt x="253" y="52"/>
                </a:cubicBezTo>
                <a:cubicBezTo>
                  <a:pt x="255" y="53"/>
                  <a:pt x="255" y="54"/>
                  <a:pt x="260" y="55"/>
                </a:cubicBezTo>
                <a:cubicBezTo>
                  <a:pt x="261" y="54"/>
                  <a:pt x="259" y="53"/>
                  <a:pt x="259" y="53"/>
                </a:cubicBezTo>
                <a:cubicBezTo>
                  <a:pt x="262" y="54"/>
                  <a:pt x="262" y="55"/>
                  <a:pt x="264" y="55"/>
                </a:cubicBezTo>
                <a:cubicBezTo>
                  <a:pt x="269" y="57"/>
                  <a:pt x="269" y="59"/>
                  <a:pt x="274" y="61"/>
                </a:cubicBezTo>
                <a:cubicBezTo>
                  <a:pt x="276" y="62"/>
                  <a:pt x="278" y="63"/>
                  <a:pt x="280" y="64"/>
                </a:cubicBezTo>
                <a:cubicBezTo>
                  <a:pt x="280" y="64"/>
                  <a:pt x="279" y="65"/>
                  <a:pt x="280" y="66"/>
                </a:cubicBezTo>
                <a:cubicBezTo>
                  <a:pt x="282" y="67"/>
                  <a:pt x="284" y="68"/>
                  <a:pt x="286" y="69"/>
                </a:cubicBezTo>
                <a:cubicBezTo>
                  <a:pt x="286" y="69"/>
                  <a:pt x="287" y="69"/>
                  <a:pt x="287" y="69"/>
                </a:cubicBezTo>
                <a:cubicBezTo>
                  <a:pt x="285" y="68"/>
                  <a:pt x="283" y="67"/>
                  <a:pt x="281" y="66"/>
                </a:cubicBezTo>
                <a:cubicBezTo>
                  <a:pt x="286" y="66"/>
                  <a:pt x="287" y="68"/>
                  <a:pt x="290" y="69"/>
                </a:cubicBezTo>
                <a:cubicBezTo>
                  <a:pt x="291" y="71"/>
                  <a:pt x="297" y="73"/>
                  <a:pt x="300" y="74"/>
                </a:cubicBezTo>
                <a:cubicBezTo>
                  <a:pt x="300" y="75"/>
                  <a:pt x="301" y="75"/>
                  <a:pt x="302" y="75"/>
                </a:cubicBezTo>
                <a:cubicBezTo>
                  <a:pt x="302" y="75"/>
                  <a:pt x="302" y="75"/>
                  <a:pt x="302" y="75"/>
                </a:cubicBezTo>
                <a:cubicBezTo>
                  <a:pt x="302" y="75"/>
                  <a:pt x="302" y="75"/>
                  <a:pt x="302" y="75"/>
                </a:cubicBezTo>
                <a:cubicBezTo>
                  <a:pt x="302" y="75"/>
                  <a:pt x="302" y="75"/>
                  <a:pt x="302" y="75"/>
                </a:cubicBezTo>
                <a:cubicBezTo>
                  <a:pt x="306" y="77"/>
                  <a:pt x="308" y="79"/>
                  <a:pt x="313" y="80"/>
                </a:cubicBezTo>
                <a:cubicBezTo>
                  <a:pt x="313" y="80"/>
                  <a:pt x="313" y="80"/>
                  <a:pt x="313" y="80"/>
                </a:cubicBezTo>
                <a:cubicBezTo>
                  <a:pt x="313" y="80"/>
                  <a:pt x="313" y="80"/>
                  <a:pt x="313" y="80"/>
                </a:cubicBezTo>
                <a:cubicBezTo>
                  <a:pt x="314" y="81"/>
                  <a:pt x="316" y="82"/>
                  <a:pt x="318" y="83"/>
                </a:cubicBezTo>
                <a:cubicBezTo>
                  <a:pt x="319" y="84"/>
                  <a:pt x="322" y="85"/>
                  <a:pt x="325" y="86"/>
                </a:cubicBezTo>
                <a:cubicBezTo>
                  <a:pt x="327" y="87"/>
                  <a:pt x="328" y="88"/>
                  <a:pt x="330" y="89"/>
                </a:cubicBezTo>
                <a:cubicBezTo>
                  <a:pt x="330" y="89"/>
                  <a:pt x="330" y="90"/>
                  <a:pt x="330" y="90"/>
                </a:cubicBezTo>
                <a:cubicBezTo>
                  <a:pt x="332" y="91"/>
                  <a:pt x="335" y="92"/>
                  <a:pt x="334" y="93"/>
                </a:cubicBezTo>
                <a:cubicBezTo>
                  <a:pt x="328" y="90"/>
                  <a:pt x="324" y="88"/>
                  <a:pt x="317" y="85"/>
                </a:cubicBezTo>
                <a:cubicBezTo>
                  <a:pt x="306" y="80"/>
                  <a:pt x="296" y="74"/>
                  <a:pt x="285" y="69"/>
                </a:cubicBezTo>
                <a:cubicBezTo>
                  <a:pt x="284" y="68"/>
                  <a:pt x="282" y="68"/>
                  <a:pt x="281" y="67"/>
                </a:cubicBezTo>
                <a:cubicBezTo>
                  <a:pt x="280" y="67"/>
                  <a:pt x="280" y="67"/>
                  <a:pt x="279" y="66"/>
                </a:cubicBezTo>
                <a:cubicBezTo>
                  <a:pt x="273" y="64"/>
                  <a:pt x="268" y="61"/>
                  <a:pt x="262" y="58"/>
                </a:cubicBezTo>
                <a:cubicBezTo>
                  <a:pt x="256" y="55"/>
                  <a:pt x="249" y="52"/>
                  <a:pt x="245" y="49"/>
                </a:cubicBezTo>
                <a:cubicBezTo>
                  <a:pt x="244" y="48"/>
                  <a:pt x="241" y="47"/>
                  <a:pt x="239" y="45"/>
                </a:cubicBezTo>
                <a:cubicBezTo>
                  <a:pt x="240" y="46"/>
                  <a:pt x="241" y="46"/>
                  <a:pt x="242" y="46"/>
                </a:cubicBezTo>
                <a:cubicBezTo>
                  <a:pt x="242" y="45"/>
                  <a:pt x="240" y="45"/>
                  <a:pt x="238" y="44"/>
                </a:cubicBezTo>
                <a:cubicBezTo>
                  <a:pt x="237" y="44"/>
                  <a:pt x="238" y="45"/>
                  <a:pt x="238" y="45"/>
                </a:cubicBezTo>
                <a:cubicBezTo>
                  <a:pt x="237" y="45"/>
                  <a:pt x="236" y="44"/>
                  <a:pt x="233" y="44"/>
                </a:cubicBezTo>
                <a:cubicBezTo>
                  <a:pt x="238" y="46"/>
                  <a:pt x="239" y="47"/>
                  <a:pt x="243" y="49"/>
                </a:cubicBezTo>
                <a:cubicBezTo>
                  <a:pt x="245" y="50"/>
                  <a:pt x="246" y="51"/>
                  <a:pt x="248" y="52"/>
                </a:cubicBezTo>
                <a:cubicBezTo>
                  <a:pt x="252" y="55"/>
                  <a:pt x="258" y="58"/>
                  <a:pt x="262" y="60"/>
                </a:cubicBezTo>
                <a:cubicBezTo>
                  <a:pt x="261" y="60"/>
                  <a:pt x="262" y="61"/>
                  <a:pt x="262" y="61"/>
                </a:cubicBezTo>
                <a:cubicBezTo>
                  <a:pt x="263" y="62"/>
                  <a:pt x="263" y="63"/>
                  <a:pt x="262" y="63"/>
                </a:cubicBezTo>
                <a:cubicBezTo>
                  <a:pt x="260" y="63"/>
                  <a:pt x="258" y="62"/>
                  <a:pt x="257" y="61"/>
                </a:cubicBezTo>
                <a:cubicBezTo>
                  <a:pt x="254" y="60"/>
                  <a:pt x="250" y="59"/>
                  <a:pt x="246" y="57"/>
                </a:cubicBezTo>
                <a:cubicBezTo>
                  <a:pt x="242" y="56"/>
                  <a:pt x="240" y="56"/>
                  <a:pt x="238" y="57"/>
                </a:cubicBezTo>
                <a:cubicBezTo>
                  <a:pt x="238" y="57"/>
                  <a:pt x="236" y="57"/>
                  <a:pt x="235" y="56"/>
                </a:cubicBezTo>
                <a:cubicBezTo>
                  <a:pt x="234" y="55"/>
                  <a:pt x="234" y="55"/>
                  <a:pt x="236" y="55"/>
                </a:cubicBezTo>
                <a:cubicBezTo>
                  <a:pt x="239" y="56"/>
                  <a:pt x="238" y="54"/>
                  <a:pt x="240" y="54"/>
                </a:cubicBezTo>
                <a:cubicBezTo>
                  <a:pt x="236" y="53"/>
                  <a:pt x="232" y="52"/>
                  <a:pt x="228" y="50"/>
                </a:cubicBezTo>
                <a:cubicBezTo>
                  <a:pt x="229" y="52"/>
                  <a:pt x="230" y="52"/>
                  <a:pt x="230" y="53"/>
                </a:cubicBezTo>
                <a:cubicBezTo>
                  <a:pt x="228" y="53"/>
                  <a:pt x="223" y="51"/>
                  <a:pt x="224" y="53"/>
                </a:cubicBezTo>
                <a:cubicBezTo>
                  <a:pt x="225" y="55"/>
                  <a:pt x="225" y="55"/>
                  <a:pt x="221" y="55"/>
                </a:cubicBezTo>
                <a:cubicBezTo>
                  <a:pt x="225" y="57"/>
                  <a:pt x="228" y="58"/>
                  <a:pt x="232" y="59"/>
                </a:cubicBezTo>
                <a:cubicBezTo>
                  <a:pt x="232" y="59"/>
                  <a:pt x="233" y="59"/>
                  <a:pt x="233" y="59"/>
                </a:cubicBezTo>
                <a:cubicBezTo>
                  <a:pt x="233" y="59"/>
                  <a:pt x="233" y="60"/>
                  <a:pt x="232" y="60"/>
                </a:cubicBezTo>
                <a:cubicBezTo>
                  <a:pt x="230" y="60"/>
                  <a:pt x="232" y="60"/>
                  <a:pt x="233" y="61"/>
                </a:cubicBezTo>
                <a:cubicBezTo>
                  <a:pt x="234" y="61"/>
                  <a:pt x="234" y="61"/>
                  <a:pt x="234" y="61"/>
                </a:cubicBezTo>
                <a:cubicBezTo>
                  <a:pt x="234" y="61"/>
                  <a:pt x="234" y="62"/>
                  <a:pt x="236" y="62"/>
                </a:cubicBezTo>
                <a:cubicBezTo>
                  <a:pt x="238" y="63"/>
                  <a:pt x="238" y="64"/>
                  <a:pt x="236" y="64"/>
                </a:cubicBezTo>
                <a:cubicBezTo>
                  <a:pt x="235" y="64"/>
                  <a:pt x="238" y="65"/>
                  <a:pt x="238" y="65"/>
                </a:cubicBezTo>
                <a:cubicBezTo>
                  <a:pt x="236" y="65"/>
                  <a:pt x="235" y="64"/>
                  <a:pt x="234" y="63"/>
                </a:cubicBezTo>
                <a:cubicBezTo>
                  <a:pt x="232" y="62"/>
                  <a:pt x="228" y="60"/>
                  <a:pt x="225" y="58"/>
                </a:cubicBezTo>
                <a:cubicBezTo>
                  <a:pt x="224" y="58"/>
                  <a:pt x="222" y="57"/>
                  <a:pt x="220" y="56"/>
                </a:cubicBezTo>
                <a:cubicBezTo>
                  <a:pt x="219" y="55"/>
                  <a:pt x="218" y="55"/>
                  <a:pt x="217" y="54"/>
                </a:cubicBezTo>
                <a:cubicBezTo>
                  <a:pt x="216" y="54"/>
                  <a:pt x="215" y="53"/>
                  <a:pt x="215" y="53"/>
                </a:cubicBezTo>
                <a:cubicBezTo>
                  <a:pt x="215" y="53"/>
                  <a:pt x="214" y="52"/>
                  <a:pt x="213" y="52"/>
                </a:cubicBezTo>
                <a:cubicBezTo>
                  <a:pt x="212" y="53"/>
                  <a:pt x="211" y="52"/>
                  <a:pt x="210" y="52"/>
                </a:cubicBezTo>
                <a:cubicBezTo>
                  <a:pt x="210" y="52"/>
                  <a:pt x="211" y="52"/>
                  <a:pt x="212" y="53"/>
                </a:cubicBezTo>
                <a:cubicBezTo>
                  <a:pt x="213" y="53"/>
                  <a:pt x="214" y="54"/>
                  <a:pt x="216" y="54"/>
                </a:cubicBezTo>
                <a:cubicBezTo>
                  <a:pt x="221" y="57"/>
                  <a:pt x="225" y="60"/>
                  <a:pt x="233" y="63"/>
                </a:cubicBezTo>
                <a:cubicBezTo>
                  <a:pt x="237" y="67"/>
                  <a:pt x="244" y="70"/>
                  <a:pt x="250" y="73"/>
                </a:cubicBezTo>
                <a:cubicBezTo>
                  <a:pt x="253" y="74"/>
                  <a:pt x="255" y="76"/>
                  <a:pt x="258" y="77"/>
                </a:cubicBezTo>
                <a:cubicBezTo>
                  <a:pt x="259" y="79"/>
                  <a:pt x="263" y="80"/>
                  <a:pt x="266" y="82"/>
                </a:cubicBezTo>
                <a:cubicBezTo>
                  <a:pt x="262" y="81"/>
                  <a:pt x="258" y="81"/>
                  <a:pt x="253" y="79"/>
                </a:cubicBezTo>
                <a:cubicBezTo>
                  <a:pt x="248" y="77"/>
                  <a:pt x="243" y="75"/>
                  <a:pt x="239" y="73"/>
                </a:cubicBezTo>
                <a:cubicBezTo>
                  <a:pt x="233" y="69"/>
                  <a:pt x="228" y="66"/>
                  <a:pt x="220" y="63"/>
                </a:cubicBezTo>
                <a:cubicBezTo>
                  <a:pt x="217" y="61"/>
                  <a:pt x="212" y="60"/>
                  <a:pt x="208" y="59"/>
                </a:cubicBezTo>
                <a:cubicBezTo>
                  <a:pt x="207" y="60"/>
                  <a:pt x="211" y="62"/>
                  <a:pt x="214" y="63"/>
                </a:cubicBezTo>
                <a:cubicBezTo>
                  <a:pt x="216" y="63"/>
                  <a:pt x="219" y="64"/>
                  <a:pt x="219" y="65"/>
                </a:cubicBezTo>
                <a:cubicBezTo>
                  <a:pt x="219" y="65"/>
                  <a:pt x="217" y="65"/>
                  <a:pt x="215" y="65"/>
                </a:cubicBezTo>
                <a:cubicBezTo>
                  <a:pt x="214" y="65"/>
                  <a:pt x="212" y="64"/>
                  <a:pt x="211" y="65"/>
                </a:cubicBezTo>
                <a:cubicBezTo>
                  <a:pt x="211" y="64"/>
                  <a:pt x="210" y="64"/>
                  <a:pt x="209" y="63"/>
                </a:cubicBezTo>
                <a:cubicBezTo>
                  <a:pt x="209" y="63"/>
                  <a:pt x="209" y="63"/>
                  <a:pt x="209" y="62"/>
                </a:cubicBezTo>
                <a:cubicBezTo>
                  <a:pt x="209" y="62"/>
                  <a:pt x="209" y="62"/>
                  <a:pt x="209" y="62"/>
                </a:cubicBezTo>
                <a:cubicBezTo>
                  <a:pt x="210" y="63"/>
                  <a:pt x="212" y="64"/>
                  <a:pt x="212" y="63"/>
                </a:cubicBezTo>
                <a:cubicBezTo>
                  <a:pt x="212" y="63"/>
                  <a:pt x="212" y="62"/>
                  <a:pt x="208" y="61"/>
                </a:cubicBezTo>
                <a:cubicBezTo>
                  <a:pt x="208" y="61"/>
                  <a:pt x="207" y="61"/>
                  <a:pt x="207" y="61"/>
                </a:cubicBezTo>
                <a:cubicBezTo>
                  <a:pt x="205" y="60"/>
                  <a:pt x="203" y="59"/>
                  <a:pt x="201" y="58"/>
                </a:cubicBezTo>
                <a:cubicBezTo>
                  <a:pt x="201" y="58"/>
                  <a:pt x="200" y="58"/>
                  <a:pt x="200" y="58"/>
                </a:cubicBezTo>
                <a:cubicBezTo>
                  <a:pt x="202" y="59"/>
                  <a:pt x="204" y="60"/>
                  <a:pt x="206" y="61"/>
                </a:cubicBezTo>
                <a:cubicBezTo>
                  <a:pt x="207" y="62"/>
                  <a:pt x="207" y="62"/>
                  <a:pt x="205" y="62"/>
                </a:cubicBezTo>
                <a:cubicBezTo>
                  <a:pt x="203" y="62"/>
                  <a:pt x="202" y="62"/>
                  <a:pt x="201" y="62"/>
                </a:cubicBezTo>
                <a:cubicBezTo>
                  <a:pt x="200" y="61"/>
                  <a:pt x="199" y="60"/>
                  <a:pt x="195" y="59"/>
                </a:cubicBezTo>
                <a:cubicBezTo>
                  <a:pt x="196" y="60"/>
                  <a:pt x="197" y="61"/>
                  <a:pt x="198" y="62"/>
                </a:cubicBezTo>
                <a:cubicBezTo>
                  <a:pt x="199" y="64"/>
                  <a:pt x="203" y="65"/>
                  <a:pt x="207" y="67"/>
                </a:cubicBezTo>
                <a:cubicBezTo>
                  <a:pt x="208" y="68"/>
                  <a:pt x="209" y="68"/>
                  <a:pt x="211" y="69"/>
                </a:cubicBezTo>
                <a:cubicBezTo>
                  <a:pt x="211" y="69"/>
                  <a:pt x="211" y="69"/>
                  <a:pt x="212" y="70"/>
                </a:cubicBezTo>
                <a:cubicBezTo>
                  <a:pt x="212" y="70"/>
                  <a:pt x="213" y="71"/>
                  <a:pt x="215" y="71"/>
                </a:cubicBezTo>
                <a:cubicBezTo>
                  <a:pt x="216" y="72"/>
                  <a:pt x="217" y="72"/>
                  <a:pt x="217" y="72"/>
                </a:cubicBezTo>
                <a:cubicBezTo>
                  <a:pt x="215" y="73"/>
                  <a:pt x="219" y="74"/>
                  <a:pt x="218" y="75"/>
                </a:cubicBezTo>
                <a:cubicBezTo>
                  <a:pt x="217" y="74"/>
                  <a:pt x="213" y="73"/>
                  <a:pt x="213" y="74"/>
                </a:cubicBezTo>
                <a:cubicBezTo>
                  <a:pt x="212" y="74"/>
                  <a:pt x="214" y="75"/>
                  <a:pt x="216" y="76"/>
                </a:cubicBezTo>
                <a:cubicBezTo>
                  <a:pt x="218" y="77"/>
                  <a:pt x="219" y="77"/>
                  <a:pt x="220" y="78"/>
                </a:cubicBezTo>
                <a:cubicBezTo>
                  <a:pt x="221" y="80"/>
                  <a:pt x="224" y="82"/>
                  <a:pt x="231" y="83"/>
                </a:cubicBezTo>
                <a:cubicBezTo>
                  <a:pt x="232" y="85"/>
                  <a:pt x="238" y="87"/>
                  <a:pt x="241" y="88"/>
                </a:cubicBezTo>
                <a:cubicBezTo>
                  <a:pt x="246" y="91"/>
                  <a:pt x="252" y="94"/>
                  <a:pt x="258" y="97"/>
                </a:cubicBezTo>
                <a:cubicBezTo>
                  <a:pt x="259" y="98"/>
                  <a:pt x="261" y="99"/>
                  <a:pt x="266" y="101"/>
                </a:cubicBezTo>
                <a:cubicBezTo>
                  <a:pt x="264" y="99"/>
                  <a:pt x="261" y="98"/>
                  <a:pt x="259" y="97"/>
                </a:cubicBezTo>
                <a:cubicBezTo>
                  <a:pt x="257" y="96"/>
                  <a:pt x="256" y="95"/>
                  <a:pt x="254" y="94"/>
                </a:cubicBezTo>
                <a:cubicBezTo>
                  <a:pt x="260" y="96"/>
                  <a:pt x="261" y="98"/>
                  <a:pt x="265" y="99"/>
                </a:cubicBezTo>
                <a:cubicBezTo>
                  <a:pt x="267" y="100"/>
                  <a:pt x="269" y="101"/>
                  <a:pt x="270" y="101"/>
                </a:cubicBezTo>
                <a:cubicBezTo>
                  <a:pt x="270" y="101"/>
                  <a:pt x="270" y="101"/>
                  <a:pt x="270" y="101"/>
                </a:cubicBezTo>
                <a:cubicBezTo>
                  <a:pt x="270" y="102"/>
                  <a:pt x="270" y="102"/>
                  <a:pt x="272" y="103"/>
                </a:cubicBezTo>
                <a:cubicBezTo>
                  <a:pt x="274" y="104"/>
                  <a:pt x="274" y="103"/>
                  <a:pt x="274" y="103"/>
                </a:cubicBezTo>
                <a:cubicBezTo>
                  <a:pt x="277" y="104"/>
                  <a:pt x="280" y="105"/>
                  <a:pt x="282" y="107"/>
                </a:cubicBezTo>
                <a:cubicBezTo>
                  <a:pt x="282" y="107"/>
                  <a:pt x="281" y="107"/>
                  <a:pt x="280" y="106"/>
                </a:cubicBezTo>
                <a:cubicBezTo>
                  <a:pt x="279" y="106"/>
                  <a:pt x="278" y="105"/>
                  <a:pt x="277" y="106"/>
                </a:cubicBezTo>
                <a:cubicBezTo>
                  <a:pt x="273" y="105"/>
                  <a:pt x="270" y="104"/>
                  <a:pt x="269" y="102"/>
                </a:cubicBezTo>
                <a:cubicBezTo>
                  <a:pt x="268" y="102"/>
                  <a:pt x="267" y="101"/>
                  <a:pt x="266" y="101"/>
                </a:cubicBezTo>
                <a:cubicBezTo>
                  <a:pt x="265" y="101"/>
                  <a:pt x="266" y="102"/>
                  <a:pt x="267" y="102"/>
                </a:cubicBezTo>
                <a:cubicBezTo>
                  <a:pt x="266" y="102"/>
                  <a:pt x="265" y="102"/>
                  <a:pt x="265" y="102"/>
                </a:cubicBezTo>
                <a:cubicBezTo>
                  <a:pt x="264" y="102"/>
                  <a:pt x="263" y="101"/>
                  <a:pt x="262" y="101"/>
                </a:cubicBezTo>
                <a:cubicBezTo>
                  <a:pt x="257" y="99"/>
                  <a:pt x="253" y="96"/>
                  <a:pt x="248" y="94"/>
                </a:cubicBezTo>
                <a:cubicBezTo>
                  <a:pt x="248" y="94"/>
                  <a:pt x="248" y="94"/>
                  <a:pt x="248" y="95"/>
                </a:cubicBezTo>
                <a:cubicBezTo>
                  <a:pt x="248" y="95"/>
                  <a:pt x="249" y="95"/>
                  <a:pt x="249" y="95"/>
                </a:cubicBezTo>
                <a:cubicBezTo>
                  <a:pt x="249" y="95"/>
                  <a:pt x="249" y="95"/>
                  <a:pt x="249" y="95"/>
                </a:cubicBezTo>
                <a:cubicBezTo>
                  <a:pt x="249" y="95"/>
                  <a:pt x="249" y="95"/>
                  <a:pt x="249" y="95"/>
                </a:cubicBezTo>
                <a:cubicBezTo>
                  <a:pt x="246" y="95"/>
                  <a:pt x="243" y="94"/>
                  <a:pt x="242" y="92"/>
                </a:cubicBezTo>
                <a:cubicBezTo>
                  <a:pt x="241" y="92"/>
                  <a:pt x="239" y="90"/>
                  <a:pt x="236" y="90"/>
                </a:cubicBezTo>
                <a:cubicBezTo>
                  <a:pt x="235" y="90"/>
                  <a:pt x="234" y="90"/>
                  <a:pt x="234" y="90"/>
                </a:cubicBezTo>
                <a:cubicBezTo>
                  <a:pt x="232" y="91"/>
                  <a:pt x="235" y="92"/>
                  <a:pt x="237" y="92"/>
                </a:cubicBezTo>
                <a:cubicBezTo>
                  <a:pt x="244" y="96"/>
                  <a:pt x="253" y="100"/>
                  <a:pt x="260" y="103"/>
                </a:cubicBezTo>
                <a:cubicBezTo>
                  <a:pt x="260" y="103"/>
                  <a:pt x="260" y="103"/>
                  <a:pt x="260" y="103"/>
                </a:cubicBezTo>
                <a:cubicBezTo>
                  <a:pt x="263" y="105"/>
                  <a:pt x="270" y="107"/>
                  <a:pt x="271" y="109"/>
                </a:cubicBezTo>
                <a:cubicBezTo>
                  <a:pt x="261" y="105"/>
                  <a:pt x="252" y="101"/>
                  <a:pt x="243" y="96"/>
                </a:cubicBezTo>
                <a:cubicBezTo>
                  <a:pt x="234" y="91"/>
                  <a:pt x="224" y="87"/>
                  <a:pt x="212" y="82"/>
                </a:cubicBezTo>
                <a:cubicBezTo>
                  <a:pt x="210" y="81"/>
                  <a:pt x="208" y="80"/>
                  <a:pt x="206" y="79"/>
                </a:cubicBezTo>
                <a:cubicBezTo>
                  <a:pt x="202" y="76"/>
                  <a:pt x="195" y="73"/>
                  <a:pt x="190" y="70"/>
                </a:cubicBezTo>
                <a:cubicBezTo>
                  <a:pt x="189" y="70"/>
                  <a:pt x="193" y="71"/>
                  <a:pt x="193" y="72"/>
                </a:cubicBezTo>
                <a:cubicBezTo>
                  <a:pt x="188" y="71"/>
                  <a:pt x="184" y="69"/>
                  <a:pt x="181" y="67"/>
                </a:cubicBezTo>
                <a:cubicBezTo>
                  <a:pt x="179" y="65"/>
                  <a:pt x="177" y="64"/>
                  <a:pt x="171" y="63"/>
                </a:cubicBezTo>
                <a:cubicBezTo>
                  <a:pt x="166" y="62"/>
                  <a:pt x="165" y="60"/>
                  <a:pt x="162" y="59"/>
                </a:cubicBezTo>
                <a:cubicBezTo>
                  <a:pt x="162" y="59"/>
                  <a:pt x="162" y="59"/>
                  <a:pt x="162" y="59"/>
                </a:cubicBezTo>
                <a:cubicBezTo>
                  <a:pt x="157" y="57"/>
                  <a:pt x="153" y="54"/>
                  <a:pt x="149" y="52"/>
                </a:cubicBezTo>
                <a:cubicBezTo>
                  <a:pt x="152" y="53"/>
                  <a:pt x="153" y="54"/>
                  <a:pt x="155" y="55"/>
                </a:cubicBezTo>
                <a:cubicBezTo>
                  <a:pt x="156" y="55"/>
                  <a:pt x="158" y="56"/>
                  <a:pt x="161" y="57"/>
                </a:cubicBezTo>
                <a:cubicBezTo>
                  <a:pt x="160" y="56"/>
                  <a:pt x="159" y="55"/>
                  <a:pt x="156" y="55"/>
                </a:cubicBezTo>
                <a:cubicBezTo>
                  <a:pt x="153" y="53"/>
                  <a:pt x="151" y="52"/>
                  <a:pt x="148" y="50"/>
                </a:cubicBezTo>
                <a:cubicBezTo>
                  <a:pt x="146" y="49"/>
                  <a:pt x="145" y="49"/>
                  <a:pt x="143" y="48"/>
                </a:cubicBezTo>
                <a:cubicBezTo>
                  <a:pt x="143" y="48"/>
                  <a:pt x="142" y="48"/>
                  <a:pt x="142" y="48"/>
                </a:cubicBezTo>
                <a:cubicBezTo>
                  <a:pt x="144" y="49"/>
                  <a:pt x="145" y="49"/>
                  <a:pt x="146" y="50"/>
                </a:cubicBezTo>
                <a:cubicBezTo>
                  <a:pt x="146" y="50"/>
                  <a:pt x="145" y="50"/>
                  <a:pt x="145" y="50"/>
                </a:cubicBezTo>
                <a:cubicBezTo>
                  <a:pt x="140" y="47"/>
                  <a:pt x="132" y="44"/>
                  <a:pt x="129" y="41"/>
                </a:cubicBezTo>
                <a:cubicBezTo>
                  <a:pt x="126" y="40"/>
                  <a:pt x="124" y="39"/>
                  <a:pt x="121" y="38"/>
                </a:cubicBezTo>
                <a:cubicBezTo>
                  <a:pt x="121" y="37"/>
                  <a:pt x="120" y="36"/>
                  <a:pt x="116" y="34"/>
                </a:cubicBezTo>
                <a:cubicBezTo>
                  <a:pt x="113" y="32"/>
                  <a:pt x="106" y="30"/>
                  <a:pt x="100" y="28"/>
                </a:cubicBezTo>
                <a:cubicBezTo>
                  <a:pt x="100" y="28"/>
                  <a:pt x="100" y="28"/>
                  <a:pt x="99" y="28"/>
                </a:cubicBezTo>
                <a:cubicBezTo>
                  <a:pt x="98" y="27"/>
                  <a:pt x="96" y="26"/>
                  <a:pt x="94" y="25"/>
                </a:cubicBezTo>
                <a:cubicBezTo>
                  <a:pt x="92" y="24"/>
                  <a:pt x="94" y="24"/>
                  <a:pt x="96" y="25"/>
                </a:cubicBezTo>
                <a:cubicBezTo>
                  <a:pt x="97" y="25"/>
                  <a:pt x="98" y="26"/>
                  <a:pt x="101" y="27"/>
                </a:cubicBezTo>
                <a:cubicBezTo>
                  <a:pt x="100" y="26"/>
                  <a:pt x="98" y="25"/>
                  <a:pt x="97" y="25"/>
                </a:cubicBezTo>
                <a:cubicBezTo>
                  <a:pt x="96" y="24"/>
                  <a:pt x="95" y="24"/>
                  <a:pt x="94" y="24"/>
                </a:cubicBezTo>
                <a:cubicBezTo>
                  <a:pt x="90" y="21"/>
                  <a:pt x="83" y="17"/>
                  <a:pt x="77" y="14"/>
                </a:cubicBezTo>
                <a:cubicBezTo>
                  <a:pt x="75" y="13"/>
                  <a:pt x="74" y="12"/>
                  <a:pt x="69" y="11"/>
                </a:cubicBezTo>
                <a:cubicBezTo>
                  <a:pt x="70" y="12"/>
                  <a:pt x="73" y="13"/>
                  <a:pt x="76" y="14"/>
                </a:cubicBezTo>
                <a:cubicBezTo>
                  <a:pt x="79" y="16"/>
                  <a:pt x="83" y="18"/>
                  <a:pt x="87" y="20"/>
                </a:cubicBezTo>
                <a:cubicBezTo>
                  <a:pt x="85" y="21"/>
                  <a:pt x="90" y="24"/>
                  <a:pt x="92" y="25"/>
                </a:cubicBezTo>
                <a:cubicBezTo>
                  <a:pt x="93" y="27"/>
                  <a:pt x="96" y="28"/>
                  <a:pt x="98" y="29"/>
                </a:cubicBezTo>
                <a:cubicBezTo>
                  <a:pt x="98" y="30"/>
                  <a:pt x="101" y="31"/>
                  <a:pt x="103" y="31"/>
                </a:cubicBezTo>
                <a:cubicBezTo>
                  <a:pt x="108" y="33"/>
                  <a:pt x="113" y="35"/>
                  <a:pt x="110" y="36"/>
                </a:cubicBezTo>
                <a:cubicBezTo>
                  <a:pt x="109" y="37"/>
                  <a:pt x="111" y="38"/>
                  <a:pt x="115" y="39"/>
                </a:cubicBezTo>
                <a:cubicBezTo>
                  <a:pt x="117" y="40"/>
                  <a:pt x="119" y="41"/>
                  <a:pt x="121" y="42"/>
                </a:cubicBezTo>
                <a:cubicBezTo>
                  <a:pt x="122" y="42"/>
                  <a:pt x="124" y="43"/>
                  <a:pt x="125" y="44"/>
                </a:cubicBezTo>
                <a:cubicBezTo>
                  <a:pt x="125" y="44"/>
                  <a:pt x="126" y="45"/>
                  <a:pt x="128" y="46"/>
                </a:cubicBezTo>
                <a:cubicBezTo>
                  <a:pt x="129" y="46"/>
                  <a:pt x="128" y="45"/>
                  <a:pt x="127" y="44"/>
                </a:cubicBezTo>
                <a:cubicBezTo>
                  <a:pt x="126" y="43"/>
                  <a:pt x="125" y="42"/>
                  <a:pt x="123" y="42"/>
                </a:cubicBezTo>
                <a:cubicBezTo>
                  <a:pt x="121" y="40"/>
                  <a:pt x="121" y="40"/>
                  <a:pt x="123" y="40"/>
                </a:cubicBezTo>
                <a:cubicBezTo>
                  <a:pt x="125" y="40"/>
                  <a:pt x="125" y="41"/>
                  <a:pt x="126" y="41"/>
                </a:cubicBezTo>
                <a:cubicBezTo>
                  <a:pt x="134" y="46"/>
                  <a:pt x="143" y="50"/>
                  <a:pt x="151" y="55"/>
                </a:cubicBezTo>
                <a:cubicBezTo>
                  <a:pt x="149" y="54"/>
                  <a:pt x="146" y="53"/>
                  <a:pt x="145" y="53"/>
                </a:cubicBezTo>
                <a:cubicBezTo>
                  <a:pt x="140" y="50"/>
                  <a:pt x="135" y="49"/>
                  <a:pt x="129" y="49"/>
                </a:cubicBezTo>
                <a:cubicBezTo>
                  <a:pt x="129" y="49"/>
                  <a:pt x="130" y="48"/>
                  <a:pt x="129" y="48"/>
                </a:cubicBezTo>
                <a:cubicBezTo>
                  <a:pt x="129" y="48"/>
                  <a:pt x="128" y="47"/>
                  <a:pt x="127" y="47"/>
                </a:cubicBezTo>
                <a:cubicBezTo>
                  <a:pt x="127" y="48"/>
                  <a:pt x="126" y="48"/>
                  <a:pt x="128" y="49"/>
                </a:cubicBezTo>
                <a:cubicBezTo>
                  <a:pt x="129" y="50"/>
                  <a:pt x="122" y="48"/>
                  <a:pt x="126" y="50"/>
                </a:cubicBezTo>
                <a:cubicBezTo>
                  <a:pt x="128" y="51"/>
                  <a:pt x="132" y="52"/>
                  <a:pt x="132" y="51"/>
                </a:cubicBezTo>
                <a:cubicBezTo>
                  <a:pt x="136" y="49"/>
                  <a:pt x="139" y="52"/>
                  <a:pt x="143" y="53"/>
                </a:cubicBezTo>
                <a:cubicBezTo>
                  <a:pt x="144" y="54"/>
                  <a:pt x="146" y="55"/>
                  <a:pt x="147" y="56"/>
                </a:cubicBezTo>
                <a:cubicBezTo>
                  <a:pt x="151" y="58"/>
                  <a:pt x="154" y="57"/>
                  <a:pt x="157" y="58"/>
                </a:cubicBezTo>
                <a:cubicBezTo>
                  <a:pt x="157" y="58"/>
                  <a:pt x="157" y="58"/>
                  <a:pt x="157" y="58"/>
                </a:cubicBezTo>
                <a:cubicBezTo>
                  <a:pt x="158" y="58"/>
                  <a:pt x="158" y="58"/>
                  <a:pt x="158" y="58"/>
                </a:cubicBezTo>
                <a:cubicBezTo>
                  <a:pt x="161" y="60"/>
                  <a:pt x="157" y="60"/>
                  <a:pt x="159" y="62"/>
                </a:cubicBezTo>
                <a:cubicBezTo>
                  <a:pt x="162" y="64"/>
                  <a:pt x="169" y="67"/>
                  <a:pt x="173" y="70"/>
                </a:cubicBezTo>
                <a:cubicBezTo>
                  <a:pt x="175" y="70"/>
                  <a:pt x="176" y="71"/>
                  <a:pt x="177" y="72"/>
                </a:cubicBezTo>
                <a:cubicBezTo>
                  <a:pt x="183" y="74"/>
                  <a:pt x="185" y="76"/>
                  <a:pt x="188" y="78"/>
                </a:cubicBezTo>
                <a:cubicBezTo>
                  <a:pt x="194" y="80"/>
                  <a:pt x="196" y="82"/>
                  <a:pt x="202" y="85"/>
                </a:cubicBezTo>
                <a:cubicBezTo>
                  <a:pt x="204" y="86"/>
                  <a:pt x="207" y="87"/>
                  <a:pt x="209" y="89"/>
                </a:cubicBezTo>
                <a:cubicBezTo>
                  <a:pt x="215" y="92"/>
                  <a:pt x="222" y="95"/>
                  <a:pt x="228" y="98"/>
                </a:cubicBezTo>
                <a:cubicBezTo>
                  <a:pt x="229" y="99"/>
                  <a:pt x="231" y="100"/>
                  <a:pt x="232" y="100"/>
                </a:cubicBezTo>
                <a:cubicBezTo>
                  <a:pt x="231" y="100"/>
                  <a:pt x="230" y="100"/>
                  <a:pt x="229" y="100"/>
                </a:cubicBezTo>
                <a:cubicBezTo>
                  <a:pt x="224" y="97"/>
                  <a:pt x="219" y="95"/>
                  <a:pt x="213" y="93"/>
                </a:cubicBezTo>
                <a:cubicBezTo>
                  <a:pt x="214" y="93"/>
                  <a:pt x="214" y="93"/>
                  <a:pt x="214" y="94"/>
                </a:cubicBezTo>
                <a:cubicBezTo>
                  <a:pt x="214" y="93"/>
                  <a:pt x="213" y="93"/>
                  <a:pt x="213" y="93"/>
                </a:cubicBezTo>
                <a:cubicBezTo>
                  <a:pt x="207" y="89"/>
                  <a:pt x="200" y="86"/>
                  <a:pt x="194" y="83"/>
                </a:cubicBezTo>
                <a:cubicBezTo>
                  <a:pt x="188" y="80"/>
                  <a:pt x="181" y="77"/>
                  <a:pt x="175" y="74"/>
                </a:cubicBezTo>
                <a:cubicBezTo>
                  <a:pt x="165" y="70"/>
                  <a:pt x="155" y="65"/>
                  <a:pt x="146" y="60"/>
                </a:cubicBezTo>
                <a:cubicBezTo>
                  <a:pt x="144" y="59"/>
                  <a:pt x="141" y="58"/>
                  <a:pt x="138" y="57"/>
                </a:cubicBezTo>
                <a:cubicBezTo>
                  <a:pt x="133" y="53"/>
                  <a:pt x="124" y="50"/>
                  <a:pt x="118" y="46"/>
                </a:cubicBezTo>
                <a:cubicBezTo>
                  <a:pt x="118" y="45"/>
                  <a:pt x="113" y="44"/>
                  <a:pt x="110" y="42"/>
                </a:cubicBezTo>
                <a:cubicBezTo>
                  <a:pt x="109" y="43"/>
                  <a:pt x="114" y="45"/>
                  <a:pt x="116" y="46"/>
                </a:cubicBezTo>
                <a:cubicBezTo>
                  <a:pt x="116" y="46"/>
                  <a:pt x="116" y="46"/>
                  <a:pt x="116" y="46"/>
                </a:cubicBezTo>
                <a:cubicBezTo>
                  <a:pt x="115" y="47"/>
                  <a:pt x="113" y="47"/>
                  <a:pt x="106" y="45"/>
                </a:cubicBezTo>
                <a:cubicBezTo>
                  <a:pt x="108" y="46"/>
                  <a:pt x="108" y="48"/>
                  <a:pt x="112" y="49"/>
                </a:cubicBezTo>
                <a:cubicBezTo>
                  <a:pt x="114" y="49"/>
                  <a:pt x="111" y="47"/>
                  <a:pt x="116" y="49"/>
                </a:cubicBezTo>
                <a:cubicBezTo>
                  <a:pt x="120" y="50"/>
                  <a:pt x="119" y="51"/>
                  <a:pt x="122" y="52"/>
                </a:cubicBezTo>
                <a:cubicBezTo>
                  <a:pt x="122" y="54"/>
                  <a:pt x="117" y="53"/>
                  <a:pt x="117" y="53"/>
                </a:cubicBezTo>
                <a:cubicBezTo>
                  <a:pt x="108" y="51"/>
                  <a:pt x="117" y="54"/>
                  <a:pt x="116" y="54"/>
                </a:cubicBezTo>
                <a:cubicBezTo>
                  <a:pt x="117" y="54"/>
                  <a:pt x="116" y="54"/>
                  <a:pt x="115" y="55"/>
                </a:cubicBezTo>
                <a:cubicBezTo>
                  <a:pt x="115" y="55"/>
                  <a:pt x="114" y="55"/>
                  <a:pt x="113" y="55"/>
                </a:cubicBezTo>
                <a:cubicBezTo>
                  <a:pt x="112" y="54"/>
                  <a:pt x="110" y="53"/>
                  <a:pt x="108" y="52"/>
                </a:cubicBezTo>
                <a:cubicBezTo>
                  <a:pt x="106" y="51"/>
                  <a:pt x="104" y="50"/>
                  <a:pt x="102" y="49"/>
                </a:cubicBezTo>
                <a:cubicBezTo>
                  <a:pt x="98" y="46"/>
                  <a:pt x="90" y="43"/>
                  <a:pt x="82" y="39"/>
                </a:cubicBezTo>
                <a:cubicBezTo>
                  <a:pt x="89" y="43"/>
                  <a:pt x="93" y="46"/>
                  <a:pt x="101" y="49"/>
                </a:cubicBezTo>
                <a:cubicBezTo>
                  <a:pt x="103" y="50"/>
                  <a:pt x="105" y="51"/>
                  <a:pt x="108" y="52"/>
                </a:cubicBezTo>
                <a:cubicBezTo>
                  <a:pt x="109" y="54"/>
                  <a:pt x="111" y="55"/>
                  <a:pt x="113" y="56"/>
                </a:cubicBezTo>
                <a:cubicBezTo>
                  <a:pt x="111" y="56"/>
                  <a:pt x="113" y="57"/>
                  <a:pt x="112" y="57"/>
                </a:cubicBezTo>
                <a:cubicBezTo>
                  <a:pt x="108" y="57"/>
                  <a:pt x="106" y="56"/>
                  <a:pt x="104" y="55"/>
                </a:cubicBezTo>
                <a:cubicBezTo>
                  <a:pt x="93" y="49"/>
                  <a:pt x="82" y="42"/>
                  <a:pt x="71" y="36"/>
                </a:cubicBezTo>
                <a:cubicBezTo>
                  <a:pt x="70" y="36"/>
                  <a:pt x="69" y="35"/>
                  <a:pt x="67" y="35"/>
                </a:cubicBezTo>
                <a:cubicBezTo>
                  <a:pt x="66" y="33"/>
                  <a:pt x="63" y="32"/>
                  <a:pt x="60" y="31"/>
                </a:cubicBezTo>
                <a:cubicBezTo>
                  <a:pt x="60" y="30"/>
                  <a:pt x="60" y="30"/>
                  <a:pt x="60" y="30"/>
                </a:cubicBezTo>
                <a:cubicBezTo>
                  <a:pt x="60" y="30"/>
                  <a:pt x="59" y="30"/>
                  <a:pt x="59" y="29"/>
                </a:cubicBezTo>
                <a:cubicBezTo>
                  <a:pt x="57" y="28"/>
                  <a:pt x="55" y="27"/>
                  <a:pt x="52" y="25"/>
                </a:cubicBezTo>
                <a:cubicBezTo>
                  <a:pt x="51" y="24"/>
                  <a:pt x="51" y="23"/>
                  <a:pt x="44" y="20"/>
                </a:cubicBezTo>
                <a:cubicBezTo>
                  <a:pt x="37" y="18"/>
                  <a:pt x="34" y="15"/>
                  <a:pt x="35" y="13"/>
                </a:cubicBezTo>
                <a:cubicBezTo>
                  <a:pt x="35" y="12"/>
                  <a:pt x="37" y="12"/>
                  <a:pt x="36" y="11"/>
                </a:cubicBezTo>
                <a:cubicBezTo>
                  <a:pt x="33" y="11"/>
                  <a:pt x="30" y="10"/>
                  <a:pt x="27" y="10"/>
                </a:cubicBezTo>
                <a:cubicBezTo>
                  <a:pt x="25" y="9"/>
                  <a:pt x="24" y="8"/>
                  <a:pt x="23" y="8"/>
                </a:cubicBezTo>
                <a:cubicBezTo>
                  <a:pt x="23" y="7"/>
                  <a:pt x="22" y="7"/>
                  <a:pt x="22" y="7"/>
                </a:cubicBezTo>
                <a:cubicBezTo>
                  <a:pt x="19" y="5"/>
                  <a:pt x="17" y="4"/>
                  <a:pt x="14" y="2"/>
                </a:cubicBezTo>
                <a:cubicBezTo>
                  <a:pt x="13" y="2"/>
                  <a:pt x="12" y="1"/>
                  <a:pt x="9" y="0"/>
                </a:cubicBezTo>
                <a:cubicBezTo>
                  <a:pt x="9" y="1"/>
                  <a:pt x="11" y="2"/>
                  <a:pt x="13" y="2"/>
                </a:cubicBezTo>
                <a:cubicBezTo>
                  <a:pt x="13" y="3"/>
                  <a:pt x="13" y="3"/>
                  <a:pt x="13" y="3"/>
                </a:cubicBezTo>
                <a:cubicBezTo>
                  <a:pt x="13" y="3"/>
                  <a:pt x="12" y="3"/>
                  <a:pt x="12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9" y="2"/>
                  <a:pt x="9" y="1"/>
                  <a:pt x="5" y="0"/>
                </a:cubicBezTo>
                <a:cubicBezTo>
                  <a:pt x="5" y="0"/>
                  <a:pt x="7" y="1"/>
                  <a:pt x="10" y="3"/>
                </a:cubicBezTo>
                <a:cubicBezTo>
                  <a:pt x="11" y="3"/>
                  <a:pt x="12" y="4"/>
                  <a:pt x="14" y="5"/>
                </a:cubicBezTo>
                <a:cubicBezTo>
                  <a:pt x="13" y="5"/>
                  <a:pt x="16" y="6"/>
                  <a:pt x="17" y="7"/>
                </a:cubicBezTo>
                <a:cubicBezTo>
                  <a:pt x="17" y="7"/>
                  <a:pt x="17" y="8"/>
                  <a:pt x="18" y="8"/>
                </a:cubicBezTo>
                <a:cubicBezTo>
                  <a:pt x="21" y="9"/>
                  <a:pt x="22" y="11"/>
                  <a:pt x="25" y="12"/>
                </a:cubicBezTo>
                <a:cubicBezTo>
                  <a:pt x="25" y="13"/>
                  <a:pt x="28" y="14"/>
                  <a:pt x="30" y="15"/>
                </a:cubicBezTo>
                <a:cubicBezTo>
                  <a:pt x="31" y="16"/>
                  <a:pt x="33" y="17"/>
                  <a:pt x="33" y="18"/>
                </a:cubicBezTo>
                <a:cubicBezTo>
                  <a:pt x="33" y="18"/>
                  <a:pt x="33" y="18"/>
                  <a:pt x="33" y="18"/>
                </a:cubicBezTo>
                <a:cubicBezTo>
                  <a:pt x="32" y="18"/>
                  <a:pt x="31" y="18"/>
                  <a:pt x="32" y="18"/>
                </a:cubicBezTo>
                <a:cubicBezTo>
                  <a:pt x="33" y="19"/>
                  <a:pt x="35" y="19"/>
                  <a:pt x="36" y="19"/>
                </a:cubicBezTo>
                <a:cubicBezTo>
                  <a:pt x="42" y="22"/>
                  <a:pt x="41" y="23"/>
                  <a:pt x="46" y="26"/>
                </a:cubicBezTo>
                <a:cubicBezTo>
                  <a:pt x="47" y="27"/>
                  <a:pt x="51" y="28"/>
                  <a:pt x="51" y="29"/>
                </a:cubicBezTo>
                <a:cubicBezTo>
                  <a:pt x="42" y="25"/>
                  <a:pt x="34" y="21"/>
                  <a:pt x="28" y="18"/>
                </a:cubicBezTo>
                <a:cubicBezTo>
                  <a:pt x="28" y="17"/>
                  <a:pt x="28" y="17"/>
                  <a:pt x="26" y="16"/>
                </a:cubicBezTo>
                <a:cubicBezTo>
                  <a:pt x="24" y="15"/>
                  <a:pt x="22" y="14"/>
                  <a:pt x="19" y="13"/>
                </a:cubicBezTo>
                <a:cubicBezTo>
                  <a:pt x="20" y="14"/>
                  <a:pt x="21" y="15"/>
                  <a:pt x="23" y="16"/>
                </a:cubicBezTo>
                <a:cubicBezTo>
                  <a:pt x="24" y="16"/>
                  <a:pt x="25" y="17"/>
                  <a:pt x="26" y="17"/>
                </a:cubicBezTo>
                <a:cubicBezTo>
                  <a:pt x="26" y="18"/>
                  <a:pt x="29" y="19"/>
                  <a:pt x="29" y="20"/>
                </a:cubicBezTo>
                <a:cubicBezTo>
                  <a:pt x="28" y="19"/>
                  <a:pt x="27" y="19"/>
                  <a:pt x="25" y="18"/>
                </a:cubicBezTo>
                <a:cubicBezTo>
                  <a:pt x="23" y="18"/>
                  <a:pt x="25" y="19"/>
                  <a:pt x="26" y="20"/>
                </a:cubicBezTo>
                <a:cubicBezTo>
                  <a:pt x="28" y="21"/>
                  <a:pt x="31" y="22"/>
                  <a:pt x="35" y="23"/>
                </a:cubicBezTo>
                <a:cubicBezTo>
                  <a:pt x="37" y="25"/>
                  <a:pt x="41" y="28"/>
                  <a:pt x="46" y="30"/>
                </a:cubicBezTo>
                <a:cubicBezTo>
                  <a:pt x="50" y="32"/>
                  <a:pt x="43" y="31"/>
                  <a:pt x="43" y="33"/>
                </a:cubicBezTo>
                <a:cubicBezTo>
                  <a:pt x="42" y="33"/>
                  <a:pt x="41" y="33"/>
                  <a:pt x="39" y="32"/>
                </a:cubicBezTo>
                <a:cubicBezTo>
                  <a:pt x="35" y="30"/>
                  <a:pt x="31" y="28"/>
                  <a:pt x="29" y="26"/>
                </a:cubicBezTo>
                <a:cubicBezTo>
                  <a:pt x="31" y="25"/>
                  <a:pt x="33" y="27"/>
                  <a:pt x="35" y="27"/>
                </a:cubicBezTo>
                <a:cubicBezTo>
                  <a:pt x="33" y="26"/>
                  <a:pt x="32" y="24"/>
                  <a:pt x="28" y="24"/>
                </a:cubicBezTo>
                <a:cubicBezTo>
                  <a:pt x="25" y="23"/>
                  <a:pt x="28" y="25"/>
                  <a:pt x="27" y="25"/>
                </a:cubicBezTo>
                <a:cubicBezTo>
                  <a:pt x="22" y="24"/>
                  <a:pt x="22" y="25"/>
                  <a:pt x="24" y="26"/>
                </a:cubicBezTo>
                <a:cubicBezTo>
                  <a:pt x="28" y="28"/>
                  <a:pt x="32" y="30"/>
                  <a:pt x="36" y="32"/>
                </a:cubicBezTo>
                <a:cubicBezTo>
                  <a:pt x="37" y="33"/>
                  <a:pt x="41" y="34"/>
                  <a:pt x="40" y="35"/>
                </a:cubicBezTo>
                <a:cubicBezTo>
                  <a:pt x="36" y="34"/>
                  <a:pt x="40" y="36"/>
                  <a:pt x="39" y="36"/>
                </a:cubicBezTo>
                <a:cubicBezTo>
                  <a:pt x="36" y="36"/>
                  <a:pt x="35" y="35"/>
                  <a:pt x="33" y="35"/>
                </a:cubicBezTo>
                <a:cubicBezTo>
                  <a:pt x="27" y="33"/>
                  <a:pt x="26" y="31"/>
                  <a:pt x="19" y="29"/>
                </a:cubicBezTo>
                <a:cubicBezTo>
                  <a:pt x="20" y="30"/>
                  <a:pt x="25" y="31"/>
                  <a:pt x="25" y="32"/>
                </a:cubicBezTo>
                <a:cubicBezTo>
                  <a:pt x="25" y="34"/>
                  <a:pt x="35" y="37"/>
                  <a:pt x="32" y="38"/>
                </a:cubicBezTo>
                <a:cubicBezTo>
                  <a:pt x="31" y="38"/>
                  <a:pt x="30" y="37"/>
                  <a:pt x="29" y="37"/>
                </a:cubicBezTo>
                <a:cubicBezTo>
                  <a:pt x="29" y="35"/>
                  <a:pt x="21" y="33"/>
                  <a:pt x="18" y="31"/>
                </a:cubicBezTo>
                <a:cubicBezTo>
                  <a:pt x="19" y="33"/>
                  <a:pt x="21" y="34"/>
                  <a:pt x="25" y="36"/>
                </a:cubicBezTo>
                <a:cubicBezTo>
                  <a:pt x="29" y="38"/>
                  <a:pt x="34" y="40"/>
                  <a:pt x="38" y="43"/>
                </a:cubicBezTo>
                <a:cubicBezTo>
                  <a:pt x="33" y="41"/>
                  <a:pt x="29" y="40"/>
                  <a:pt x="24" y="38"/>
                </a:cubicBezTo>
                <a:cubicBezTo>
                  <a:pt x="24" y="37"/>
                  <a:pt x="23" y="36"/>
                  <a:pt x="21" y="35"/>
                </a:cubicBezTo>
                <a:cubicBezTo>
                  <a:pt x="19" y="35"/>
                  <a:pt x="19" y="36"/>
                  <a:pt x="21" y="37"/>
                </a:cubicBezTo>
                <a:cubicBezTo>
                  <a:pt x="22" y="38"/>
                  <a:pt x="22" y="38"/>
                  <a:pt x="22" y="38"/>
                </a:cubicBezTo>
                <a:cubicBezTo>
                  <a:pt x="28" y="44"/>
                  <a:pt x="35" y="49"/>
                  <a:pt x="44" y="55"/>
                </a:cubicBezTo>
                <a:cubicBezTo>
                  <a:pt x="43" y="55"/>
                  <a:pt x="43" y="55"/>
                  <a:pt x="42" y="54"/>
                </a:cubicBezTo>
                <a:cubicBezTo>
                  <a:pt x="34" y="50"/>
                  <a:pt x="25" y="45"/>
                  <a:pt x="17" y="40"/>
                </a:cubicBezTo>
                <a:cubicBezTo>
                  <a:pt x="12" y="37"/>
                  <a:pt x="6" y="34"/>
                  <a:pt x="0" y="31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84"/>
                  <a:pt x="1" y="85"/>
                  <a:pt x="1" y="85"/>
                </a:cubicBezTo>
                <a:cubicBezTo>
                  <a:pt x="2" y="86"/>
                  <a:pt x="3" y="86"/>
                  <a:pt x="4" y="87"/>
                </a:cubicBezTo>
                <a:cubicBezTo>
                  <a:pt x="4" y="87"/>
                  <a:pt x="5" y="88"/>
                  <a:pt x="6" y="88"/>
                </a:cubicBezTo>
                <a:cubicBezTo>
                  <a:pt x="4" y="88"/>
                  <a:pt x="2" y="88"/>
                  <a:pt x="0" y="88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07"/>
                  <a:pt x="0" y="107"/>
                  <a:pt x="1" y="107"/>
                </a:cubicBezTo>
                <a:cubicBezTo>
                  <a:pt x="1" y="108"/>
                  <a:pt x="1" y="108"/>
                  <a:pt x="2" y="109"/>
                </a:cubicBezTo>
                <a:cubicBezTo>
                  <a:pt x="1" y="109"/>
                  <a:pt x="1" y="109"/>
                  <a:pt x="0" y="109"/>
                </a:cubicBezTo>
                <a:cubicBezTo>
                  <a:pt x="0" y="109"/>
                  <a:pt x="0" y="109"/>
                  <a:pt x="0" y="108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27"/>
                  <a:pt x="0" y="127"/>
                  <a:pt x="0" y="127"/>
                </a:cubicBezTo>
                <a:cubicBezTo>
                  <a:pt x="0" y="127"/>
                  <a:pt x="0" y="127"/>
                  <a:pt x="0" y="127"/>
                </a:cubicBezTo>
                <a:cubicBezTo>
                  <a:pt x="0" y="158"/>
                  <a:pt x="0" y="158"/>
                  <a:pt x="0" y="158"/>
                </a:cubicBezTo>
                <a:cubicBezTo>
                  <a:pt x="0" y="158"/>
                  <a:pt x="0" y="158"/>
                  <a:pt x="0" y="158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220"/>
                  <a:pt x="0" y="220"/>
                  <a:pt x="0" y="220"/>
                </a:cubicBezTo>
                <a:cubicBezTo>
                  <a:pt x="1" y="220"/>
                  <a:pt x="2" y="220"/>
                  <a:pt x="3" y="221"/>
                </a:cubicBezTo>
                <a:cubicBezTo>
                  <a:pt x="3" y="221"/>
                  <a:pt x="3" y="221"/>
                  <a:pt x="3" y="221"/>
                </a:cubicBezTo>
                <a:cubicBezTo>
                  <a:pt x="3" y="221"/>
                  <a:pt x="3" y="221"/>
                  <a:pt x="3" y="221"/>
                </a:cubicBezTo>
                <a:cubicBezTo>
                  <a:pt x="3" y="221"/>
                  <a:pt x="3" y="221"/>
                  <a:pt x="3" y="221"/>
                </a:cubicBezTo>
                <a:cubicBezTo>
                  <a:pt x="2" y="221"/>
                  <a:pt x="1" y="220"/>
                  <a:pt x="0" y="220"/>
                </a:cubicBezTo>
                <a:cubicBezTo>
                  <a:pt x="0" y="220"/>
                  <a:pt x="0" y="220"/>
                  <a:pt x="0" y="220"/>
                </a:cubicBezTo>
                <a:cubicBezTo>
                  <a:pt x="0" y="220"/>
                  <a:pt x="0" y="220"/>
                  <a:pt x="0" y="220"/>
                </a:cubicBez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0" y="229"/>
                  <a:pt x="0" y="229"/>
                  <a:pt x="0" y="229"/>
                </a:cubicBezTo>
                <a:cubicBezTo>
                  <a:pt x="13" y="229"/>
                  <a:pt x="13" y="229"/>
                  <a:pt x="13" y="229"/>
                </a:cubicBezTo>
                <a:cubicBezTo>
                  <a:pt x="18" y="231"/>
                  <a:pt x="23" y="234"/>
                  <a:pt x="28" y="236"/>
                </a:cubicBezTo>
                <a:cubicBezTo>
                  <a:pt x="42" y="243"/>
                  <a:pt x="57" y="249"/>
                  <a:pt x="70" y="256"/>
                </a:cubicBezTo>
                <a:cubicBezTo>
                  <a:pt x="70" y="256"/>
                  <a:pt x="70" y="256"/>
                  <a:pt x="70" y="256"/>
                </a:cubicBezTo>
                <a:cubicBezTo>
                  <a:pt x="72" y="257"/>
                  <a:pt x="73" y="258"/>
                  <a:pt x="76" y="258"/>
                </a:cubicBezTo>
                <a:cubicBezTo>
                  <a:pt x="78" y="259"/>
                  <a:pt x="79" y="260"/>
                  <a:pt x="81" y="261"/>
                </a:cubicBezTo>
                <a:cubicBezTo>
                  <a:pt x="80" y="260"/>
                  <a:pt x="77" y="259"/>
                  <a:pt x="77" y="258"/>
                </a:cubicBezTo>
                <a:cubicBezTo>
                  <a:pt x="76" y="258"/>
                  <a:pt x="75" y="257"/>
                  <a:pt x="75" y="257"/>
                </a:cubicBezTo>
                <a:cubicBezTo>
                  <a:pt x="74" y="256"/>
                  <a:pt x="72" y="256"/>
                  <a:pt x="72" y="255"/>
                </a:cubicBezTo>
                <a:cubicBezTo>
                  <a:pt x="74" y="255"/>
                  <a:pt x="70" y="254"/>
                  <a:pt x="71" y="254"/>
                </a:cubicBezTo>
                <a:cubicBezTo>
                  <a:pt x="72" y="254"/>
                  <a:pt x="73" y="254"/>
                  <a:pt x="73" y="254"/>
                </a:cubicBezTo>
                <a:cubicBezTo>
                  <a:pt x="73" y="254"/>
                  <a:pt x="71" y="253"/>
                  <a:pt x="70" y="253"/>
                </a:cubicBezTo>
                <a:cubicBezTo>
                  <a:pt x="69" y="252"/>
                  <a:pt x="67" y="252"/>
                  <a:pt x="67" y="251"/>
                </a:cubicBezTo>
                <a:cubicBezTo>
                  <a:pt x="68" y="252"/>
                  <a:pt x="70" y="252"/>
                  <a:pt x="71" y="253"/>
                </a:cubicBezTo>
                <a:cubicBezTo>
                  <a:pt x="72" y="253"/>
                  <a:pt x="72" y="253"/>
                  <a:pt x="72" y="253"/>
                </a:cubicBezTo>
                <a:cubicBezTo>
                  <a:pt x="70" y="252"/>
                  <a:pt x="69" y="251"/>
                  <a:pt x="67" y="251"/>
                </a:cubicBezTo>
                <a:cubicBezTo>
                  <a:pt x="66" y="250"/>
                  <a:pt x="65" y="249"/>
                  <a:pt x="63" y="249"/>
                </a:cubicBezTo>
                <a:cubicBezTo>
                  <a:pt x="63" y="248"/>
                  <a:pt x="64" y="248"/>
                  <a:pt x="64" y="248"/>
                </a:cubicBezTo>
                <a:cubicBezTo>
                  <a:pt x="66" y="249"/>
                  <a:pt x="68" y="250"/>
                  <a:pt x="70" y="251"/>
                </a:cubicBezTo>
                <a:cubicBezTo>
                  <a:pt x="74" y="253"/>
                  <a:pt x="79" y="255"/>
                  <a:pt x="84" y="258"/>
                </a:cubicBezTo>
                <a:cubicBezTo>
                  <a:pt x="84" y="258"/>
                  <a:pt x="85" y="258"/>
                  <a:pt x="85" y="258"/>
                </a:cubicBezTo>
                <a:cubicBezTo>
                  <a:pt x="86" y="259"/>
                  <a:pt x="88" y="259"/>
                  <a:pt x="89" y="260"/>
                </a:cubicBezTo>
                <a:cubicBezTo>
                  <a:pt x="90" y="260"/>
                  <a:pt x="91" y="261"/>
                  <a:pt x="93" y="261"/>
                </a:cubicBezTo>
                <a:cubicBezTo>
                  <a:pt x="95" y="262"/>
                  <a:pt x="96" y="263"/>
                  <a:pt x="99" y="264"/>
                </a:cubicBezTo>
                <a:cubicBezTo>
                  <a:pt x="99" y="263"/>
                  <a:pt x="97" y="262"/>
                  <a:pt x="94" y="261"/>
                </a:cubicBezTo>
                <a:cubicBezTo>
                  <a:pt x="90" y="258"/>
                  <a:pt x="86" y="257"/>
                  <a:pt x="82" y="256"/>
                </a:cubicBezTo>
                <a:cubicBezTo>
                  <a:pt x="77" y="254"/>
                  <a:pt x="73" y="252"/>
                  <a:pt x="68" y="250"/>
                </a:cubicBezTo>
                <a:cubicBezTo>
                  <a:pt x="65" y="248"/>
                  <a:pt x="61" y="247"/>
                  <a:pt x="58" y="245"/>
                </a:cubicBezTo>
                <a:cubicBezTo>
                  <a:pt x="56" y="244"/>
                  <a:pt x="54" y="243"/>
                  <a:pt x="52" y="242"/>
                </a:cubicBezTo>
                <a:cubicBezTo>
                  <a:pt x="51" y="241"/>
                  <a:pt x="49" y="240"/>
                  <a:pt x="48" y="240"/>
                </a:cubicBezTo>
                <a:cubicBezTo>
                  <a:pt x="50" y="240"/>
                  <a:pt x="51" y="241"/>
                  <a:pt x="53" y="242"/>
                </a:cubicBezTo>
                <a:cubicBezTo>
                  <a:pt x="53" y="242"/>
                  <a:pt x="54" y="242"/>
                  <a:pt x="55" y="242"/>
                </a:cubicBezTo>
                <a:cubicBezTo>
                  <a:pt x="55" y="242"/>
                  <a:pt x="55" y="242"/>
                  <a:pt x="55" y="242"/>
                </a:cubicBezTo>
                <a:cubicBezTo>
                  <a:pt x="55" y="242"/>
                  <a:pt x="53" y="241"/>
                  <a:pt x="51" y="240"/>
                </a:cubicBezTo>
                <a:cubicBezTo>
                  <a:pt x="51" y="240"/>
                  <a:pt x="50" y="240"/>
                  <a:pt x="50" y="239"/>
                </a:cubicBezTo>
                <a:cubicBezTo>
                  <a:pt x="48" y="239"/>
                  <a:pt x="47" y="238"/>
                  <a:pt x="46" y="237"/>
                </a:cubicBezTo>
                <a:cubicBezTo>
                  <a:pt x="44" y="237"/>
                  <a:pt x="43" y="237"/>
                  <a:pt x="41" y="236"/>
                </a:cubicBezTo>
                <a:cubicBezTo>
                  <a:pt x="41" y="236"/>
                  <a:pt x="41" y="235"/>
                  <a:pt x="41" y="235"/>
                </a:cubicBezTo>
                <a:cubicBezTo>
                  <a:pt x="39" y="234"/>
                  <a:pt x="38" y="233"/>
                  <a:pt x="35" y="233"/>
                </a:cubicBezTo>
                <a:cubicBezTo>
                  <a:pt x="33" y="232"/>
                  <a:pt x="31" y="230"/>
                  <a:pt x="28" y="229"/>
                </a:cubicBezTo>
                <a:cubicBezTo>
                  <a:pt x="28" y="229"/>
                  <a:pt x="28" y="229"/>
                  <a:pt x="28" y="229"/>
                </a:cubicBezTo>
                <a:cubicBezTo>
                  <a:pt x="33" y="229"/>
                  <a:pt x="33" y="229"/>
                  <a:pt x="33" y="229"/>
                </a:cubicBezTo>
                <a:cubicBezTo>
                  <a:pt x="41" y="233"/>
                  <a:pt x="49" y="236"/>
                  <a:pt x="57" y="240"/>
                </a:cubicBezTo>
                <a:cubicBezTo>
                  <a:pt x="58" y="240"/>
                  <a:pt x="59" y="240"/>
                  <a:pt x="60" y="241"/>
                </a:cubicBezTo>
                <a:cubicBezTo>
                  <a:pt x="63" y="242"/>
                  <a:pt x="66" y="244"/>
                  <a:pt x="69" y="245"/>
                </a:cubicBezTo>
                <a:cubicBezTo>
                  <a:pt x="70" y="246"/>
                  <a:pt x="71" y="246"/>
                  <a:pt x="71" y="246"/>
                </a:cubicBezTo>
                <a:cubicBezTo>
                  <a:pt x="72" y="246"/>
                  <a:pt x="73" y="246"/>
                  <a:pt x="74" y="246"/>
                </a:cubicBezTo>
                <a:cubicBezTo>
                  <a:pt x="87" y="252"/>
                  <a:pt x="98" y="259"/>
                  <a:pt x="112" y="265"/>
                </a:cubicBezTo>
                <a:cubicBezTo>
                  <a:pt x="112" y="266"/>
                  <a:pt x="114" y="267"/>
                  <a:pt x="116" y="268"/>
                </a:cubicBezTo>
                <a:cubicBezTo>
                  <a:pt x="117" y="268"/>
                  <a:pt x="117" y="269"/>
                  <a:pt x="121" y="269"/>
                </a:cubicBezTo>
                <a:cubicBezTo>
                  <a:pt x="122" y="269"/>
                  <a:pt x="124" y="270"/>
                  <a:pt x="125" y="271"/>
                </a:cubicBezTo>
                <a:cubicBezTo>
                  <a:pt x="130" y="273"/>
                  <a:pt x="133" y="275"/>
                  <a:pt x="139" y="277"/>
                </a:cubicBezTo>
                <a:cubicBezTo>
                  <a:pt x="137" y="276"/>
                  <a:pt x="133" y="274"/>
                  <a:pt x="133" y="273"/>
                </a:cubicBezTo>
                <a:cubicBezTo>
                  <a:pt x="143" y="277"/>
                  <a:pt x="152" y="281"/>
                  <a:pt x="160" y="286"/>
                </a:cubicBezTo>
                <a:cubicBezTo>
                  <a:pt x="162" y="287"/>
                  <a:pt x="164" y="288"/>
                  <a:pt x="168" y="289"/>
                </a:cubicBezTo>
                <a:cubicBezTo>
                  <a:pt x="168" y="289"/>
                  <a:pt x="169" y="290"/>
                  <a:pt x="169" y="290"/>
                </a:cubicBezTo>
                <a:cubicBezTo>
                  <a:pt x="171" y="291"/>
                  <a:pt x="176" y="293"/>
                  <a:pt x="178" y="295"/>
                </a:cubicBezTo>
                <a:cubicBezTo>
                  <a:pt x="179" y="295"/>
                  <a:pt x="179" y="295"/>
                  <a:pt x="179" y="295"/>
                </a:cubicBezTo>
                <a:cubicBezTo>
                  <a:pt x="179" y="295"/>
                  <a:pt x="179" y="295"/>
                  <a:pt x="179" y="295"/>
                </a:cubicBezTo>
                <a:cubicBezTo>
                  <a:pt x="179" y="295"/>
                  <a:pt x="179" y="295"/>
                  <a:pt x="178" y="295"/>
                </a:cubicBezTo>
                <a:cubicBezTo>
                  <a:pt x="181" y="297"/>
                  <a:pt x="186" y="299"/>
                  <a:pt x="190" y="301"/>
                </a:cubicBezTo>
                <a:cubicBezTo>
                  <a:pt x="195" y="303"/>
                  <a:pt x="200" y="306"/>
                  <a:pt x="202" y="308"/>
                </a:cubicBezTo>
                <a:cubicBezTo>
                  <a:pt x="203" y="309"/>
                  <a:pt x="204" y="309"/>
                  <a:pt x="204" y="309"/>
                </a:cubicBezTo>
                <a:cubicBezTo>
                  <a:pt x="208" y="311"/>
                  <a:pt x="214" y="314"/>
                  <a:pt x="218" y="316"/>
                </a:cubicBezTo>
                <a:cubicBezTo>
                  <a:pt x="219" y="317"/>
                  <a:pt x="221" y="318"/>
                  <a:pt x="224" y="318"/>
                </a:cubicBezTo>
                <a:cubicBezTo>
                  <a:pt x="225" y="318"/>
                  <a:pt x="226" y="319"/>
                  <a:pt x="228" y="320"/>
                </a:cubicBezTo>
                <a:cubicBezTo>
                  <a:pt x="228" y="320"/>
                  <a:pt x="229" y="320"/>
                  <a:pt x="229" y="320"/>
                </a:cubicBezTo>
                <a:cubicBezTo>
                  <a:pt x="229" y="320"/>
                  <a:pt x="229" y="320"/>
                  <a:pt x="229" y="320"/>
                </a:cubicBezTo>
                <a:cubicBezTo>
                  <a:pt x="226" y="317"/>
                  <a:pt x="221" y="315"/>
                  <a:pt x="216" y="313"/>
                </a:cubicBezTo>
                <a:cubicBezTo>
                  <a:pt x="214" y="312"/>
                  <a:pt x="211" y="311"/>
                  <a:pt x="211" y="310"/>
                </a:cubicBezTo>
                <a:cubicBezTo>
                  <a:pt x="204" y="309"/>
                  <a:pt x="209" y="308"/>
                  <a:pt x="204" y="306"/>
                </a:cubicBezTo>
                <a:cubicBezTo>
                  <a:pt x="204" y="306"/>
                  <a:pt x="204" y="306"/>
                  <a:pt x="204" y="306"/>
                </a:cubicBezTo>
                <a:cubicBezTo>
                  <a:pt x="203" y="305"/>
                  <a:pt x="203" y="304"/>
                  <a:pt x="200" y="303"/>
                </a:cubicBezTo>
                <a:cubicBezTo>
                  <a:pt x="197" y="302"/>
                  <a:pt x="193" y="300"/>
                  <a:pt x="191" y="299"/>
                </a:cubicBezTo>
                <a:cubicBezTo>
                  <a:pt x="189" y="297"/>
                  <a:pt x="188" y="298"/>
                  <a:pt x="186" y="298"/>
                </a:cubicBezTo>
                <a:cubicBezTo>
                  <a:pt x="186" y="297"/>
                  <a:pt x="188" y="297"/>
                  <a:pt x="185" y="296"/>
                </a:cubicBezTo>
                <a:cubicBezTo>
                  <a:pt x="185" y="295"/>
                  <a:pt x="181" y="294"/>
                  <a:pt x="181" y="293"/>
                </a:cubicBezTo>
                <a:cubicBezTo>
                  <a:pt x="181" y="293"/>
                  <a:pt x="182" y="293"/>
                  <a:pt x="182" y="293"/>
                </a:cubicBezTo>
                <a:cubicBezTo>
                  <a:pt x="184" y="293"/>
                  <a:pt x="183" y="293"/>
                  <a:pt x="183" y="292"/>
                </a:cubicBezTo>
                <a:cubicBezTo>
                  <a:pt x="187" y="293"/>
                  <a:pt x="190" y="295"/>
                  <a:pt x="190" y="295"/>
                </a:cubicBezTo>
                <a:cubicBezTo>
                  <a:pt x="190" y="297"/>
                  <a:pt x="192" y="297"/>
                  <a:pt x="196" y="298"/>
                </a:cubicBezTo>
                <a:cubicBezTo>
                  <a:pt x="198" y="299"/>
                  <a:pt x="200" y="300"/>
                  <a:pt x="201" y="301"/>
                </a:cubicBezTo>
                <a:cubicBezTo>
                  <a:pt x="202" y="301"/>
                  <a:pt x="204" y="302"/>
                  <a:pt x="206" y="302"/>
                </a:cubicBezTo>
                <a:cubicBezTo>
                  <a:pt x="206" y="303"/>
                  <a:pt x="206" y="303"/>
                  <a:pt x="207" y="303"/>
                </a:cubicBezTo>
                <a:cubicBezTo>
                  <a:pt x="210" y="304"/>
                  <a:pt x="214" y="306"/>
                  <a:pt x="218" y="308"/>
                </a:cubicBezTo>
                <a:cubicBezTo>
                  <a:pt x="218" y="308"/>
                  <a:pt x="218" y="308"/>
                  <a:pt x="218" y="308"/>
                </a:cubicBezTo>
                <a:cubicBezTo>
                  <a:pt x="218" y="308"/>
                  <a:pt x="218" y="308"/>
                  <a:pt x="218" y="308"/>
                </a:cubicBezTo>
                <a:cubicBezTo>
                  <a:pt x="218" y="308"/>
                  <a:pt x="218" y="308"/>
                  <a:pt x="218" y="308"/>
                </a:cubicBezTo>
                <a:cubicBezTo>
                  <a:pt x="220" y="309"/>
                  <a:pt x="223" y="310"/>
                  <a:pt x="225" y="311"/>
                </a:cubicBezTo>
                <a:cubicBezTo>
                  <a:pt x="229" y="312"/>
                  <a:pt x="232" y="314"/>
                  <a:pt x="236" y="316"/>
                </a:cubicBezTo>
                <a:cubicBezTo>
                  <a:pt x="235" y="314"/>
                  <a:pt x="225" y="311"/>
                  <a:pt x="227" y="310"/>
                </a:cubicBezTo>
                <a:cubicBezTo>
                  <a:pt x="228" y="310"/>
                  <a:pt x="228" y="309"/>
                  <a:pt x="228" y="309"/>
                </a:cubicBezTo>
                <a:cubicBezTo>
                  <a:pt x="228" y="309"/>
                  <a:pt x="228" y="308"/>
                  <a:pt x="227" y="308"/>
                </a:cubicBezTo>
                <a:cubicBezTo>
                  <a:pt x="225" y="308"/>
                  <a:pt x="223" y="307"/>
                  <a:pt x="220" y="306"/>
                </a:cubicBezTo>
                <a:cubicBezTo>
                  <a:pt x="220" y="306"/>
                  <a:pt x="219" y="305"/>
                  <a:pt x="218" y="305"/>
                </a:cubicBezTo>
                <a:cubicBezTo>
                  <a:pt x="217" y="305"/>
                  <a:pt x="216" y="304"/>
                  <a:pt x="216" y="304"/>
                </a:cubicBezTo>
                <a:cubicBezTo>
                  <a:pt x="210" y="301"/>
                  <a:pt x="206" y="298"/>
                  <a:pt x="202" y="296"/>
                </a:cubicBezTo>
                <a:cubicBezTo>
                  <a:pt x="204" y="296"/>
                  <a:pt x="206" y="297"/>
                  <a:pt x="208" y="298"/>
                </a:cubicBezTo>
                <a:cubicBezTo>
                  <a:pt x="208" y="297"/>
                  <a:pt x="204" y="296"/>
                  <a:pt x="203" y="295"/>
                </a:cubicBezTo>
                <a:cubicBezTo>
                  <a:pt x="203" y="295"/>
                  <a:pt x="203" y="295"/>
                  <a:pt x="204" y="295"/>
                </a:cubicBezTo>
                <a:cubicBezTo>
                  <a:pt x="204" y="295"/>
                  <a:pt x="204" y="295"/>
                  <a:pt x="204" y="295"/>
                </a:cubicBezTo>
                <a:cubicBezTo>
                  <a:pt x="204" y="295"/>
                  <a:pt x="204" y="294"/>
                  <a:pt x="205" y="295"/>
                </a:cubicBezTo>
                <a:cubicBezTo>
                  <a:pt x="208" y="296"/>
                  <a:pt x="209" y="296"/>
                  <a:pt x="210" y="296"/>
                </a:cubicBezTo>
                <a:cubicBezTo>
                  <a:pt x="211" y="295"/>
                  <a:pt x="209" y="295"/>
                  <a:pt x="208" y="294"/>
                </a:cubicBezTo>
                <a:cubicBezTo>
                  <a:pt x="205" y="293"/>
                  <a:pt x="202" y="292"/>
                  <a:pt x="201" y="291"/>
                </a:cubicBezTo>
                <a:cubicBezTo>
                  <a:pt x="199" y="289"/>
                  <a:pt x="197" y="289"/>
                  <a:pt x="195" y="289"/>
                </a:cubicBezTo>
                <a:cubicBezTo>
                  <a:pt x="193" y="288"/>
                  <a:pt x="191" y="287"/>
                  <a:pt x="187" y="285"/>
                </a:cubicBezTo>
                <a:cubicBezTo>
                  <a:pt x="189" y="287"/>
                  <a:pt x="191" y="288"/>
                  <a:pt x="195" y="289"/>
                </a:cubicBezTo>
                <a:cubicBezTo>
                  <a:pt x="197" y="290"/>
                  <a:pt x="199" y="291"/>
                  <a:pt x="201" y="292"/>
                </a:cubicBezTo>
                <a:cubicBezTo>
                  <a:pt x="203" y="293"/>
                  <a:pt x="203" y="294"/>
                  <a:pt x="201" y="294"/>
                </a:cubicBezTo>
                <a:cubicBezTo>
                  <a:pt x="199" y="293"/>
                  <a:pt x="196" y="291"/>
                  <a:pt x="195" y="293"/>
                </a:cubicBezTo>
                <a:cubicBezTo>
                  <a:pt x="195" y="292"/>
                  <a:pt x="194" y="292"/>
                  <a:pt x="193" y="292"/>
                </a:cubicBezTo>
                <a:cubicBezTo>
                  <a:pt x="193" y="291"/>
                  <a:pt x="191" y="290"/>
                  <a:pt x="189" y="290"/>
                </a:cubicBezTo>
                <a:cubicBezTo>
                  <a:pt x="184" y="287"/>
                  <a:pt x="178" y="284"/>
                  <a:pt x="172" y="281"/>
                </a:cubicBezTo>
                <a:cubicBezTo>
                  <a:pt x="169" y="279"/>
                  <a:pt x="167" y="277"/>
                  <a:pt x="162" y="275"/>
                </a:cubicBezTo>
                <a:cubicBezTo>
                  <a:pt x="160" y="273"/>
                  <a:pt x="154" y="271"/>
                  <a:pt x="152" y="269"/>
                </a:cubicBezTo>
                <a:cubicBezTo>
                  <a:pt x="151" y="269"/>
                  <a:pt x="149" y="268"/>
                  <a:pt x="148" y="267"/>
                </a:cubicBezTo>
                <a:cubicBezTo>
                  <a:pt x="147" y="266"/>
                  <a:pt x="146" y="266"/>
                  <a:pt x="146" y="265"/>
                </a:cubicBezTo>
                <a:cubicBezTo>
                  <a:pt x="145" y="265"/>
                  <a:pt x="145" y="264"/>
                  <a:pt x="144" y="264"/>
                </a:cubicBezTo>
                <a:cubicBezTo>
                  <a:pt x="146" y="265"/>
                  <a:pt x="148" y="266"/>
                  <a:pt x="150" y="267"/>
                </a:cubicBezTo>
                <a:cubicBezTo>
                  <a:pt x="152" y="267"/>
                  <a:pt x="152" y="268"/>
                  <a:pt x="154" y="268"/>
                </a:cubicBezTo>
                <a:cubicBezTo>
                  <a:pt x="155" y="269"/>
                  <a:pt x="157" y="269"/>
                  <a:pt x="158" y="270"/>
                </a:cubicBezTo>
                <a:cubicBezTo>
                  <a:pt x="158" y="269"/>
                  <a:pt x="158" y="269"/>
                  <a:pt x="159" y="269"/>
                </a:cubicBezTo>
                <a:cubicBezTo>
                  <a:pt x="162" y="270"/>
                  <a:pt x="164" y="272"/>
                  <a:pt x="168" y="273"/>
                </a:cubicBezTo>
                <a:cubicBezTo>
                  <a:pt x="170" y="274"/>
                  <a:pt x="172" y="275"/>
                  <a:pt x="173" y="276"/>
                </a:cubicBezTo>
                <a:cubicBezTo>
                  <a:pt x="173" y="276"/>
                  <a:pt x="172" y="276"/>
                  <a:pt x="173" y="277"/>
                </a:cubicBezTo>
                <a:cubicBezTo>
                  <a:pt x="175" y="277"/>
                  <a:pt x="175" y="277"/>
                  <a:pt x="176" y="277"/>
                </a:cubicBezTo>
                <a:cubicBezTo>
                  <a:pt x="177" y="277"/>
                  <a:pt x="178" y="278"/>
                  <a:pt x="180" y="279"/>
                </a:cubicBezTo>
                <a:cubicBezTo>
                  <a:pt x="180" y="279"/>
                  <a:pt x="180" y="279"/>
                  <a:pt x="180" y="279"/>
                </a:cubicBezTo>
                <a:cubicBezTo>
                  <a:pt x="186" y="283"/>
                  <a:pt x="196" y="287"/>
                  <a:pt x="204" y="291"/>
                </a:cubicBezTo>
                <a:cubicBezTo>
                  <a:pt x="208" y="293"/>
                  <a:pt x="212" y="296"/>
                  <a:pt x="216" y="298"/>
                </a:cubicBezTo>
                <a:cubicBezTo>
                  <a:pt x="218" y="299"/>
                  <a:pt x="221" y="301"/>
                  <a:pt x="224" y="302"/>
                </a:cubicBezTo>
                <a:cubicBezTo>
                  <a:pt x="225" y="303"/>
                  <a:pt x="225" y="304"/>
                  <a:pt x="228" y="304"/>
                </a:cubicBezTo>
                <a:cubicBezTo>
                  <a:pt x="233" y="305"/>
                  <a:pt x="230" y="303"/>
                  <a:pt x="230" y="303"/>
                </a:cubicBezTo>
                <a:cubicBezTo>
                  <a:pt x="231" y="303"/>
                  <a:pt x="232" y="304"/>
                  <a:pt x="234" y="304"/>
                </a:cubicBezTo>
                <a:cubicBezTo>
                  <a:pt x="232" y="303"/>
                  <a:pt x="229" y="301"/>
                  <a:pt x="226" y="299"/>
                </a:cubicBezTo>
                <a:cubicBezTo>
                  <a:pt x="227" y="299"/>
                  <a:pt x="228" y="299"/>
                  <a:pt x="226" y="298"/>
                </a:cubicBezTo>
                <a:cubicBezTo>
                  <a:pt x="223" y="297"/>
                  <a:pt x="221" y="296"/>
                  <a:pt x="217" y="294"/>
                </a:cubicBezTo>
                <a:cubicBezTo>
                  <a:pt x="217" y="294"/>
                  <a:pt x="217" y="294"/>
                  <a:pt x="217" y="294"/>
                </a:cubicBezTo>
                <a:cubicBezTo>
                  <a:pt x="217" y="294"/>
                  <a:pt x="217" y="294"/>
                  <a:pt x="217" y="294"/>
                </a:cubicBezTo>
                <a:cubicBezTo>
                  <a:pt x="217" y="294"/>
                  <a:pt x="217" y="294"/>
                  <a:pt x="217" y="294"/>
                </a:cubicBezTo>
                <a:cubicBezTo>
                  <a:pt x="217" y="294"/>
                  <a:pt x="220" y="294"/>
                  <a:pt x="215" y="293"/>
                </a:cubicBezTo>
                <a:cubicBezTo>
                  <a:pt x="214" y="292"/>
                  <a:pt x="212" y="291"/>
                  <a:pt x="214" y="291"/>
                </a:cubicBezTo>
                <a:cubicBezTo>
                  <a:pt x="214" y="291"/>
                  <a:pt x="214" y="291"/>
                  <a:pt x="214" y="291"/>
                </a:cubicBezTo>
                <a:cubicBezTo>
                  <a:pt x="214" y="291"/>
                  <a:pt x="214" y="291"/>
                  <a:pt x="214" y="291"/>
                </a:cubicBezTo>
                <a:cubicBezTo>
                  <a:pt x="214" y="291"/>
                  <a:pt x="214" y="291"/>
                  <a:pt x="214" y="291"/>
                </a:cubicBezTo>
                <a:cubicBezTo>
                  <a:pt x="219" y="293"/>
                  <a:pt x="223" y="296"/>
                  <a:pt x="230" y="298"/>
                </a:cubicBezTo>
                <a:cubicBezTo>
                  <a:pt x="231" y="299"/>
                  <a:pt x="232" y="299"/>
                  <a:pt x="233" y="300"/>
                </a:cubicBezTo>
                <a:cubicBezTo>
                  <a:pt x="236" y="300"/>
                  <a:pt x="232" y="299"/>
                  <a:pt x="232" y="299"/>
                </a:cubicBezTo>
                <a:cubicBezTo>
                  <a:pt x="233" y="299"/>
                  <a:pt x="234" y="298"/>
                  <a:pt x="235" y="298"/>
                </a:cubicBezTo>
                <a:cubicBezTo>
                  <a:pt x="239" y="300"/>
                  <a:pt x="241" y="301"/>
                  <a:pt x="244" y="303"/>
                </a:cubicBezTo>
                <a:cubicBezTo>
                  <a:pt x="246" y="304"/>
                  <a:pt x="248" y="305"/>
                  <a:pt x="250" y="305"/>
                </a:cubicBezTo>
                <a:cubicBezTo>
                  <a:pt x="253" y="306"/>
                  <a:pt x="247" y="304"/>
                  <a:pt x="246" y="303"/>
                </a:cubicBezTo>
                <a:cubicBezTo>
                  <a:pt x="246" y="303"/>
                  <a:pt x="246" y="303"/>
                  <a:pt x="246" y="302"/>
                </a:cubicBezTo>
                <a:cubicBezTo>
                  <a:pt x="246" y="302"/>
                  <a:pt x="246" y="302"/>
                  <a:pt x="246" y="302"/>
                </a:cubicBezTo>
                <a:cubicBezTo>
                  <a:pt x="247" y="302"/>
                  <a:pt x="247" y="302"/>
                  <a:pt x="248" y="302"/>
                </a:cubicBezTo>
                <a:cubicBezTo>
                  <a:pt x="245" y="301"/>
                  <a:pt x="240" y="299"/>
                  <a:pt x="238" y="298"/>
                </a:cubicBezTo>
                <a:cubicBezTo>
                  <a:pt x="237" y="297"/>
                  <a:pt x="237" y="297"/>
                  <a:pt x="236" y="296"/>
                </a:cubicBezTo>
                <a:cubicBezTo>
                  <a:pt x="236" y="296"/>
                  <a:pt x="237" y="296"/>
                  <a:pt x="238" y="296"/>
                </a:cubicBezTo>
                <a:cubicBezTo>
                  <a:pt x="238" y="296"/>
                  <a:pt x="238" y="296"/>
                  <a:pt x="237" y="295"/>
                </a:cubicBezTo>
                <a:cubicBezTo>
                  <a:pt x="231" y="292"/>
                  <a:pt x="231" y="292"/>
                  <a:pt x="237" y="292"/>
                </a:cubicBezTo>
                <a:cubicBezTo>
                  <a:pt x="239" y="292"/>
                  <a:pt x="239" y="293"/>
                  <a:pt x="242" y="293"/>
                </a:cubicBezTo>
                <a:cubicBezTo>
                  <a:pt x="244" y="293"/>
                  <a:pt x="241" y="292"/>
                  <a:pt x="240" y="292"/>
                </a:cubicBezTo>
                <a:cubicBezTo>
                  <a:pt x="239" y="291"/>
                  <a:pt x="239" y="290"/>
                  <a:pt x="241" y="291"/>
                </a:cubicBezTo>
                <a:cubicBezTo>
                  <a:pt x="247" y="293"/>
                  <a:pt x="253" y="294"/>
                  <a:pt x="258" y="297"/>
                </a:cubicBezTo>
                <a:cubicBezTo>
                  <a:pt x="258" y="297"/>
                  <a:pt x="259" y="297"/>
                  <a:pt x="258" y="297"/>
                </a:cubicBezTo>
                <a:cubicBezTo>
                  <a:pt x="258" y="297"/>
                  <a:pt x="256" y="296"/>
                  <a:pt x="255" y="297"/>
                </a:cubicBezTo>
                <a:cubicBezTo>
                  <a:pt x="260" y="300"/>
                  <a:pt x="270" y="302"/>
                  <a:pt x="275" y="305"/>
                </a:cubicBezTo>
                <a:cubicBezTo>
                  <a:pt x="277" y="307"/>
                  <a:pt x="280" y="308"/>
                  <a:pt x="284" y="310"/>
                </a:cubicBezTo>
                <a:cubicBezTo>
                  <a:pt x="285" y="311"/>
                  <a:pt x="286" y="311"/>
                  <a:pt x="288" y="311"/>
                </a:cubicBezTo>
                <a:cubicBezTo>
                  <a:pt x="290" y="311"/>
                  <a:pt x="289" y="310"/>
                  <a:pt x="287" y="310"/>
                </a:cubicBezTo>
                <a:cubicBezTo>
                  <a:pt x="283" y="308"/>
                  <a:pt x="287" y="309"/>
                  <a:pt x="287" y="308"/>
                </a:cubicBezTo>
                <a:cubicBezTo>
                  <a:pt x="288" y="308"/>
                  <a:pt x="289" y="308"/>
                  <a:pt x="289" y="309"/>
                </a:cubicBezTo>
                <a:cubicBezTo>
                  <a:pt x="287" y="308"/>
                  <a:pt x="287" y="306"/>
                  <a:pt x="282" y="306"/>
                </a:cubicBezTo>
                <a:cubicBezTo>
                  <a:pt x="281" y="306"/>
                  <a:pt x="283" y="307"/>
                  <a:pt x="283" y="307"/>
                </a:cubicBezTo>
                <a:cubicBezTo>
                  <a:pt x="280" y="307"/>
                  <a:pt x="280" y="306"/>
                  <a:pt x="278" y="305"/>
                </a:cubicBezTo>
                <a:cubicBezTo>
                  <a:pt x="273" y="303"/>
                  <a:pt x="273" y="302"/>
                  <a:pt x="268" y="300"/>
                </a:cubicBezTo>
                <a:cubicBezTo>
                  <a:pt x="266" y="299"/>
                  <a:pt x="264" y="298"/>
                  <a:pt x="262" y="297"/>
                </a:cubicBezTo>
                <a:cubicBezTo>
                  <a:pt x="262" y="296"/>
                  <a:pt x="263" y="296"/>
                  <a:pt x="262" y="295"/>
                </a:cubicBezTo>
                <a:cubicBezTo>
                  <a:pt x="260" y="294"/>
                  <a:pt x="258" y="293"/>
                  <a:pt x="256" y="292"/>
                </a:cubicBezTo>
                <a:cubicBezTo>
                  <a:pt x="256" y="292"/>
                  <a:pt x="255" y="292"/>
                  <a:pt x="255" y="292"/>
                </a:cubicBezTo>
                <a:cubicBezTo>
                  <a:pt x="257" y="293"/>
                  <a:pt x="259" y="294"/>
                  <a:pt x="261" y="295"/>
                </a:cubicBezTo>
                <a:cubicBezTo>
                  <a:pt x="256" y="294"/>
                  <a:pt x="255" y="293"/>
                  <a:pt x="252" y="292"/>
                </a:cubicBezTo>
                <a:cubicBezTo>
                  <a:pt x="251" y="290"/>
                  <a:pt x="245" y="288"/>
                  <a:pt x="242" y="287"/>
                </a:cubicBezTo>
                <a:cubicBezTo>
                  <a:pt x="242" y="286"/>
                  <a:pt x="241" y="286"/>
                  <a:pt x="240" y="286"/>
                </a:cubicBezTo>
                <a:cubicBezTo>
                  <a:pt x="240" y="286"/>
                  <a:pt x="240" y="286"/>
                  <a:pt x="240" y="286"/>
                </a:cubicBezTo>
                <a:cubicBezTo>
                  <a:pt x="240" y="286"/>
                  <a:pt x="240" y="286"/>
                  <a:pt x="240" y="286"/>
                </a:cubicBezTo>
                <a:cubicBezTo>
                  <a:pt x="240" y="286"/>
                  <a:pt x="240" y="286"/>
                  <a:pt x="240" y="286"/>
                </a:cubicBezTo>
                <a:cubicBezTo>
                  <a:pt x="236" y="285"/>
                  <a:pt x="234" y="283"/>
                  <a:pt x="229" y="281"/>
                </a:cubicBezTo>
                <a:cubicBezTo>
                  <a:pt x="229" y="281"/>
                  <a:pt x="229" y="281"/>
                  <a:pt x="229" y="281"/>
                </a:cubicBezTo>
                <a:cubicBezTo>
                  <a:pt x="229" y="281"/>
                  <a:pt x="229" y="281"/>
                  <a:pt x="229" y="281"/>
                </a:cubicBezTo>
                <a:cubicBezTo>
                  <a:pt x="228" y="280"/>
                  <a:pt x="226" y="279"/>
                  <a:pt x="224" y="279"/>
                </a:cubicBezTo>
                <a:cubicBezTo>
                  <a:pt x="223" y="277"/>
                  <a:pt x="220" y="276"/>
                  <a:pt x="217" y="275"/>
                </a:cubicBezTo>
                <a:cubicBezTo>
                  <a:pt x="215" y="274"/>
                  <a:pt x="214" y="273"/>
                  <a:pt x="212" y="273"/>
                </a:cubicBezTo>
                <a:cubicBezTo>
                  <a:pt x="212" y="272"/>
                  <a:pt x="212" y="272"/>
                  <a:pt x="212" y="272"/>
                </a:cubicBezTo>
                <a:cubicBezTo>
                  <a:pt x="210" y="271"/>
                  <a:pt x="207" y="270"/>
                  <a:pt x="208" y="269"/>
                </a:cubicBezTo>
                <a:cubicBezTo>
                  <a:pt x="214" y="271"/>
                  <a:pt x="218" y="274"/>
                  <a:pt x="225" y="276"/>
                </a:cubicBezTo>
                <a:cubicBezTo>
                  <a:pt x="236" y="282"/>
                  <a:pt x="246" y="287"/>
                  <a:pt x="257" y="292"/>
                </a:cubicBezTo>
                <a:cubicBezTo>
                  <a:pt x="258" y="292"/>
                  <a:pt x="260" y="293"/>
                  <a:pt x="261" y="293"/>
                </a:cubicBezTo>
                <a:cubicBezTo>
                  <a:pt x="262" y="294"/>
                  <a:pt x="262" y="294"/>
                  <a:pt x="263" y="294"/>
                </a:cubicBezTo>
                <a:cubicBezTo>
                  <a:pt x="269" y="297"/>
                  <a:pt x="274" y="300"/>
                  <a:pt x="280" y="302"/>
                </a:cubicBezTo>
                <a:cubicBezTo>
                  <a:pt x="286" y="305"/>
                  <a:pt x="293" y="308"/>
                  <a:pt x="297" y="311"/>
                </a:cubicBezTo>
                <a:cubicBezTo>
                  <a:pt x="298" y="312"/>
                  <a:pt x="301" y="313"/>
                  <a:pt x="303" y="315"/>
                </a:cubicBezTo>
                <a:cubicBezTo>
                  <a:pt x="302" y="314"/>
                  <a:pt x="301" y="314"/>
                  <a:pt x="300" y="314"/>
                </a:cubicBezTo>
                <a:cubicBezTo>
                  <a:pt x="301" y="315"/>
                  <a:pt x="302" y="315"/>
                  <a:pt x="304" y="316"/>
                </a:cubicBezTo>
                <a:cubicBezTo>
                  <a:pt x="305" y="316"/>
                  <a:pt x="304" y="315"/>
                  <a:pt x="304" y="315"/>
                </a:cubicBezTo>
                <a:cubicBezTo>
                  <a:pt x="305" y="315"/>
                  <a:pt x="306" y="316"/>
                  <a:pt x="309" y="316"/>
                </a:cubicBezTo>
                <a:cubicBezTo>
                  <a:pt x="304" y="314"/>
                  <a:pt x="303" y="313"/>
                  <a:pt x="299" y="311"/>
                </a:cubicBezTo>
                <a:cubicBezTo>
                  <a:pt x="297" y="310"/>
                  <a:pt x="296" y="309"/>
                  <a:pt x="294" y="308"/>
                </a:cubicBezTo>
                <a:cubicBezTo>
                  <a:pt x="290" y="306"/>
                  <a:pt x="284" y="303"/>
                  <a:pt x="280" y="300"/>
                </a:cubicBezTo>
                <a:cubicBezTo>
                  <a:pt x="281" y="300"/>
                  <a:pt x="280" y="300"/>
                  <a:pt x="280" y="299"/>
                </a:cubicBezTo>
                <a:cubicBezTo>
                  <a:pt x="279" y="299"/>
                  <a:pt x="279" y="298"/>
                  <a:pt x="280" y="298"/>
                </a:cubicBezTo>
                <a:cubicBezTo>
                  <a:pt x="282" y="298"/>
                  <a:pt x="284" y="299"/>
                  <a:pt x="285" y="300"/>
                </a:cubicBezTo>
                <a:cubicBezTo>
                  <a:pt x="288" y="301"/>
                  <a:pt x="292" y="302"/>
                  <a:pt x="296" y="303"/>
                </a:cubicBezTo>
                <a:cubicBezTo>
                  <a:pt x="300" y="305"/>
                  <a:pt x="302" y="304"/>
                  <a:pt x="304" y="304"/>
                </a:cubicBezTo>
                <a:cubicBezTo>
                  <a:pt x="304" y="304"/>
                  <a:pt x="306" y="304"/>
                  <a:pt x="307" y="304"/>
                </a:cubicBezTo>
                <a:cubicBezTo>
                  <a:pt x="308" y="305"/>
                  <a:pt x="308" y="305"/>
                  <a:pt x="306" y="305"/>
                </a:cubicBezTo>
                <a:cubicBezTo>
                  <a:pt x="303" y="305"/>
                  <a:pt x="304" y="306"/>
                  <a:pt x="302" y="306"/>
                </a:cubicBezTo>
                <a:cubicBezTo>
                  <a:pt x="306" y="307"/>
                  <a:pt x="310" y="308"/>
                  <a:pt x="314" y="310"/>
                </a:cubicBezTo>
                <a:cubicBezTo>
                  <a:pt x="313" y="309"/>
                  <a:pt x="312" y="308"/>
                  <a:pt x="312" y="307"/>
                </a:cubicBezTo>
                <a:cubicBezTo>
                  <a:pt x="314" y="308"/>
                  <a:pt x="319" y="309"/>
                  <a:pt x="318" y="307"/>
                </a:cubicBezTo>
                <a:cubicBezTo>
                  <a:pt x="317" y="305"/>
                  <a:pt x="317" y="305"/>
                  <a:pt x="321" y="305"/>
                </a:cubicBezTo>
                <a:cubicBezTo>
                  <a:pt x="317" y="304"/>
                  <a:pt x="314" y="302"/>
                  <a:pt x="310" y="302"/>
                </a:cubicBezTo>
                <a:cubicBezTo>
                  <a:pt x="310" y="302"/>
                  <a:pt x="309" y="302"/>
                  <a:pt x="309" y="302"/>
                </a:cubicBezTo>
                <a:cubicBezTo>
                  <a:pt x="309" y="301"/>
                  <a:pt x="309" y="301"/>
                  <a:pt x="310" y="301"/>
                </a:cubicBezTo>
                <a:cubicBezTo>
                  <a:pt x="312" y="301"/>
                  <a:pt x="310" y="300"/>
                  <a:pt x="309" y="300"/>
                </a:cubicBezTo>
                <a:cubicBezTo>
                  <a:pt x="308" y="300"/>
                  <a:pt x="308" y="300"/>
                  <a:pt x="308" y="299"/>
                </a:cubicBezTo>
                <a:cubicBezTo>
                  <a:pt x="308" y="299"/>
                  <a:pt x="308" y="299"/>
                  <a:pt x="306" y="298"/>
                </a:cubicBezTo>
                <a:cubicBezTo>
                  <a:pt x="304" y="297"/>
                  <a:pt x="304" y="297"/>
                  <a:pt x="306" y="297"/>
                </a:cubicBezTo>
                <a:cubicBezTo>
                  <a:pt x="307" y="297"/>
                  <a:pt x="304" y="296"/>
                  <a:pt x="305" y="295"/>
                </a:cubicBezTo>
                <a:cubicBezTo>
                  <a:pt x="306" y="296"/>
                  <a:pt x="307" y="297"/>
                  <a:pt x="308" y="297"/>
                </a:cubicBezTo>
                <a:cubicBezTo>
                  <a:pt x="310" y="299"/>
                  <a:pt x="314" y="300"/>
                  <a:pt x="317" y="302"/>
                </a:cubicBezTo>
                <a:cubicBezTo>
                  <a:pt x="318" y="303"/>
                  <a:pt x="320" y="304"/>
                  <a:pt x="322" y="305"/>
                </a:cubicBezTo>
                <a:cubicBezTo>
                  <a:pt x="323" y="305"/>
                  <a:pt x="324" y="306"/>
                  <a:pt x="325" y="306"/>
                </a:cubicBezTo>
                <a:cubicBezTo>
                  <a:pt x="326" y="306"/>
                  <a:pt x="327" y="307"/>
                  <a:pt x="327" y="307"/>
                </a:cubicBezTo>
                <a:cubicBezTo>
                  <a:pt x="327" y="307"/>
                  <a:pt x="328" y="308"/>
                  <a:pt x="329" y="308"/>
                </a:cubicBezTo>
                <a:cubicBezTo>
                  <a:pt x="330" y="308"/>
                  <a:pt x="331" y="309"/>
                  <a:pt x="332" y="309"/>
                </a:cubicBezTo>
                <a:cubicBezTo>
                  <a:pt x="332" y="308"/>
                  <a:pt x="331" y="308"/>
                  <a:pt x="330" y="308"/>
                </a:cubicBezTo>
                <a:cubicBezTo>
                  <a:pt x="329" y="307"/>
                  <a:pt x="328" y="306"/>
                  <a:pt x="326" y="306"/>
                </a:cubicBezTo>
                <a:cubicBezTo>
                  <a:pt x="321" y="303"/>
                  <a:pt x="317" y="300"/>
                  <a:pt x="309" y="297"/>
                </a:cubicBezTo>
                <a:cubicBezTo>
                  <a:pt x="305" y="294"/>
                  <a:pt x="298" y="291"/>
                  <a:pt x="292" y="288"/>
                </a:cubicBezTo>
                <a:cubicBezTo>
                  <a:pt x="289" y="287"/>
                  <a:pt x="287" y="285"/>
                  <a:pt x="284" y="284"/>
                </a:cubicBezTo>
                <a:cubicBezTo>
                  <a:pt x="283" y="283"/>
                  <a:pt x="279" y="281"/>
                  <a:pt x="276" y="280"/>
                </a:cubicBezTo>
                <a:cubicBezTo>
                  <a:pt x="280" y="281"/>
                  <a:pt x="284" y="280"/>
                  <a:pt x="289" y="282"/>
                </a:cubicBezTo>
                <a:cubicBezTo>
                  <a:pt x="294" y="284"/>
                  <a:pt x="299" y="286"/>
                  <a:pt x="303" y="288"/>
                </a:cubicBezTo>
                <a:cubicBezTo>
                  <a:pt x="309" y="291"/>
                  <a:pt x="314" y="295"/>
                  <a:pt x="322" y="298"/>
                </a:cubicBezTo>
                <a:cubicBezTo>
                  <a:pt x="325" y="299"/>
                  <a:pt x="330" y="300"/>
                  <a:pt x="334" y="302"/>
                </a:cubicBezTo>
                <a:cubicBezTo>
                  <a:pt x="335" y="300"/>
                  <a:pt x="331" y="299"/>
                  <a:pt x="328" y="298"/>
                </a:cubicBezTo>
                <a:cubicBezTo>
                  <a:pt x="326" y="297"/>
                  <a:pt x="323" y="297"/>
                  <a:pt x="323" y="296"/>
                </a:cubicBezTo>
                <a:cubicBezTo>
                  <a:pt x="323" y="295"/>
                  <a:pt x="325" y="296"/>
                  <a:pt x="327" y="296"/>
                </a:cubicBezTo>
                <a:cubicBezTo>
                  <a:pt x="328" y="296"/>
                  <a:pt x="330" y="296"/>
                  <a:pt x="331" y="296"/>
                </a:cubicBezTo>
                <a:cubicBezTo>
                  <a:pt x="331" y="297"/>
                  <a:pt x="332" y="297"/>
                  <a:pt x="333" y="298"/>
                </a:cubicBezTo>
                <a:cubicBezTo>
                  <a:pt x="333" y="298"/>
                  <a:pt x="333" y="298"/>
                  <a:pt x="333" y="298"/>
                </a:cubicBezTo>
                <a:cubicBezTo>
                  <a:pt x="333" y="298"/>
                  <a:pt x="333" y="298"/>
                  <a:pt x="333" y="298"/>
                </a:cubicBezTo>
                <a:cubicBezTo>
                  <a:pt x="332" y="298"/>
                  <a:pt x="330" y="297"/>
                  <a:pt x="330" y="297"/>
                </a:cubicBezTo>
                <a:cubicBezTo>
                  <a:pt x="330" y="298"/>
                  <a:pt x="331" y="299"/>
                  <a:pt x="334" y="299"/>
                </a:cubicBezTo>
                <a:cubicBezTo>
                  <a:pt x="334" y="299"/>
                  <a:pt x="335" y="300"/>
                  <a:pt x="335" y="300"/>
                </a:cubicBezTo>
                <a:cubicBezTo>
                  <a:pt x="337" y="301"/>
                  <a:pt x="339" y="302"/>
                  <a:pt x="341" y="303"/>
                </a:cubicBezTo>
                <a:cubicBezTo>
                  <a:pt x="341" y="303"/>
                  <a:pt x="342" y="303"/>
                  <a:pt x="342" y="303"/>
                </a:cubicBezTo>
                <a:cubicBezTo>
                  <a:pt x="340" y="302"/>
                  <a:pt x="338" y="301"/>
                  <a:pt x="336" y="300"/>
                </a:cubicBezTo>
                <a:cubicBezTo>
                  <a:pt x="335" y="299"/>
                  <a:pt x="335" y="299"/>
                  <a:pt x="337" y="298"/>
                </a:cubicBezTo>
                <a:cubicBezTo>
                  <a:pt x="339" y="299"/>
                  <a:pt x="340" y="299"/>
                  <a:pt x="341" y="299"/>
                </a:cubicBezTo>
                <a:cubicBezTo>
                  <a:pt x="342" y="300"/>
                  <a:pt x="344" y="301"/>
                  <a:pt x="347" y="301"/>
                </a:cubicBezTo>
                <a:cubicBezTo>
                  <a:pt x="346" y="300"/>
                  <a:pt x="345" y="299"/>
                  <a:pt x="344" y="299"/>
                </a:cubicBezTo>
                <a:cubicBezTo>
                  <a:pt x="343" y="297"/>
                  <a:pt x="339" y="295"/>
                  <a:pt x="335" y="294"/>
                </a:cubicBezTo>
                <a:cubicBezTo>
                  <a:pt x="334" y="293"/>
                  <a:pt x="333" y="293"/>
                  <a:pt x="331" y="292"/>
                </a:cubicBezTo>
                <a:cubicBezTo>
                  <a:pt x="331" y="292"/>
                  <a:pt x="331" y="292"/>
                  <a:pt x="330" y="291"/>
                </a:cubicBezTo>
                <a:cubicBezTo>
                  <a:pt x="330" y="291"/>
                  <a:pt x="329" y="290"/>
                  <a:pt x="327" y="290"/>
                </a:cubicBezTo>
                <a:cubicBezTo>
                  <a:pt x="326" y="289"/>
                  <a:pt x="325" y="289"/>
                  <a:pt x="325" y="289"/>
                </a:cubicBezTo>
                <a:cubicBezTo>
                  <a:pt x="327" y="288"/>
                  <a:pt x="323" y="287"/>
                  <a:pt x="324" y="287"/>
                </a:cubicBezTo>
                <a:cubicBezTo>
                  <a:pt x="325" y="287"/>
                  <a:pt x="329" y="288"/>
                  <a:pt x="329" y="287"/>
                </a:cubicBezTo>
                <a:cubicBezTo>
                  <a:pt x="330" y="287"/>
                  <a:pt x="328" y="286"/>
                  <a:pt x="326" y="285"/>
                </a:cubicBezTo>
                <a:cubicBezTo>
                  <a:pt x="324" y="284"/>
                  <a:pt x="323" y="284"/>
                  <a:pt x="322" y="283"/>
                </a:cubicBezTo>
                <a:cubicBezTo>
                  <a:pt x="320" y="281"/>
                  <a:pt x="318" y="280"/>
                  <a:pt x="311" y="278"/>
                </a:cubicBezTo>
                <a:cubicBezTo>
                  <a:pt x="310" y="277"/>
                  <a:pt x="304" y="275"/>
                  <a:pt x="301" y="273"/>
                </a:cubicBezTo>
                <a:cubicBezTo>
                  <a:pt x="296" y="271"/>
                  <a:pt x="290" y="268"/>
                  <a:pt x="284" y="265"/>
                </a:cubicBezTo>
                <a:cubicBezTo>
                  <a:pt x="283" y="264"/>
                  <a:pt x="281" y="263"/>
                  <a:pt x="276" y="262"/>
                </a:cubicBezTo>
                <a:cubicBezTo>
                  <a:pt x="278" y="263"/>
                  <a:pt x="281" y="264"/>
                  <a:pt x="283" y="265"/>
                </a:cubicBezTo>
                <a:cubicBezTo>
                  <a:pt x="285" y="266"/>
                  <a:pt x="286" y="267"/>
                  <a:pt x="288" y="268"/>
                </a:cubicBezTo>
                <a:cubicBezTo>
                  <a:pt x="282" y="266"/>
                  <a:pt x="281" y="264"/>
                  <a:pt x="277" y="263"/>
                </a:cubicBezTo>
                <a:cubicBezTo>
                  <a:pt x="275" y="262"/>
                  <a:pt x="273" y="262"/>
                  <a:pt x="272" y="261"/>
                </a:cubicBezTo>
                <a:cubicBezTo>
                  <a:pt x="272" y="261"/>
                  <a:pt x="272" y="261"/>
                  <a:pt x="272" y="261"/>
                </a:cubicBezTo>
                <a:cubicBezTo>
                  <a:pt x="272" y="261"/>
                  <a:pt x="272" y="260"/>
                  <a:pt x="270" y="259"/>
                </a:cubicBezTo>
                <a:cubicBezTo>
                  <a:pt x="268" y="259"/>
                  <a:pt x="268" y="259"/>
                  <a:pt x="268" y="260"/>
                </a:cubicBezTo>
                <a:cubicBezTo>
                  <a:pt x="265" y="258"/>
                  <a:pt x="262" y="257"/>
                  <a:pt x="260" y="256"/>
                </a:cubicBezTo>
                <a:cubicBezTo>
                  <a:pt x="260" y="256"/>
                  <a:pt x="261" y="256"/>
                  <a:pt x="262" y="256"/>
                </a:cubicBezTo>
                <a:cubicBezTo>
                  <a:pt x="263" y="256"/>
                  <a:pt x="264" y="257"/>
                  <a:pt x="265" y="257"/>
                </a:cubicBezTo>
                <a:cubicBezTo>
                  <a:pt x="269" y="258"/>
                  <a:pt x="272" y="259"/>
                  <a:pt x="273" y="260"/>
                </a:cubicBezTo>
                <a:cubicBezTo>
                  <a:pt x="274" y="260"/>
                  <a:pt x="275" y="261"/>
                  <a:pt x="276" y="261"/>
                </a:cubicBezTo>
                <a:cubicBezTo>
                  <a:pt x="277" y="261"/>
                  <a:pt x="276" y="260"/>
                  <a:pt x="275" y="260"/>
                </a:cubicBezTo>
                <a:cubicBezTo>
                  <a:pt x="276" y="260"/>
                  <a:pt x="277" y="260"/>
                  <a:pt x="277" y="260"/>
                </a:cubicBezTo>
                <a:cubicBezTo>
                  <a:pt x="278" y="260"/>
                  <a:pt x="279" y="261"/>
                  <a:pt x="280" y="261"/>
                </a:cubicBezTo>
                <a:cubicBezTo>
                  <a:pt x="285" y="263"/>
                  <a:pt x="289" y="266"/>
                  <a:pt x="294" y="268"/>
                </a:cubicBezTo>
                <a:cubicBezTo>
                  <a:pt x="294" y="268"/>
                  <a:pt x="294" y="268"/>
                  <a:pt x="294" y="267"/>
                </a:cubicBezTo>
                <a:cubicBezTo>
                  <a:pt x="294" y="267"/>
                  <a:pt x="293" y="267"/>
                  <a:pt x="293" y="267"/>
                </a:cubicBezTo>
                <a:cubicBezTo>
                  <a:pt x="293" y="267"/>
                  <a:pt x="293" y="267"/>
                  <a:pt x="293" y="267"/>
                </a:cubicBezTo>
                <a:cubicBezTo>
                  <a:pt x="293" y="267"/>
                  <a:pt x="293" y="267"/>
                  <a:pt x="293" y="267"/>
                </a:cubicBezTo>
                <a:cubicBezTo>
                  <a:pt x="296" y="267"/>
                  <a:pt x="299" y="268"/>
                  <a:pt x="300" y="270"/>
                </a:cubicBezTo>
                <a:cubicBezTo>
                  <a:pt x="301" y="270"/>
                  <a:pt x="303" y="271"/>
                  <a:pt x="306" y="272"/>
                </a:cubicBezTo>
                <a:cubicBezTo>
                  <a:pt x="307" y="272"/>
                  <a:pt x="308" y="272"/>
                  <a:pt x="308" y="272"/>
                </a:cubicBezTo>
                <a:cubicBezTo>
                  <a:pt x="310" y="271"/>
                  <a:pt x="307" y="270"/>
                  <a:pt x="305" y="270"/>
                </a:cubicBezTo>
                <a:cubicBezTo>
                  <a:pt x="298" y="266"/>
                  <a:pt x="289" y="262"/>
                  <a:pt x="282" y="259"/>
                </a:cubicBezTo>
                <a:cubicBezTo>
                  <a:pt x="282" y="259"/>
                  <a:pt x="282" y="259"/>
                  <a:pt x="282" y="259"/>
                </a:cubicBezTo>
                <a:cubicBezTo>
                  <a:pt x="279" y="257"/>
                  <a:pt x="272" y="255"/>
                  <a:pt x="271" y="253"/>
                </a:cubicBezTo>
                <a:cubicBezTo>
                  <a:pt x="281" y="257"/>
                  <a:pt x="290" y="262"/>
                  <a:pt x="299" y="266"/>
                </a:cubicBezTo>
                <a:cubicBezTo>
                  <a:pt x="308" y="270"/>
                  <a:pt x="318" y="275"/>
                  <a:pt x="330" y="280"/>
                </a:cubicBezTo>
                <a:cubicBezTo>
                  <a:pt x="332" y="281"/>
                  <a:pt x="334" y="281"/>
                  <a:pt x="336" y="282"/>
                </a:cubicBezTo>
                <a:cubicBezTo>
                  <a:pt x="340" y="285"/>
                  <a:pt x="347" y="288"/>
                  <a:pt x="352" y="291"/>
                </a:cubicBezTo>
                <a:cubicBezTo>
                  <a:pt x="353" y="291"/>
                  <a:pt x="349" y="290"/>
                  <a:pt x="349" y="289"/>
                </a:cubicBezTo>
                <a:cubicBezTo>
                  <a:pt x="355" y="290"/>
                  <a:pt x="358" y="292"/>
                  <a:pt x="361" y="294"/>
                </a:cubicBezTo>
                <a:cubicBezTo>
                  <a:pt x="363" y="295"/>
                  <a:pt x="365" y="297"/>
                  <a:pt x="371" y="298"/>
                </a:cubicBezTo>
                <a:cubicBezTo>
                  <a:pt x="376" y="299"/>
                  <a:pt x="377" y="300"/>
                  <a:pt x="380" y="302"/>
                </a:cubicBezTo>
                <a:cubicBezTo>
                  <a:pt x="380" y="302"/>
                  <a:pt x="380" y="302"/>
                  <a:pt x="380" y="302"/>
                </a:cubicBezTo>
                <a:cubicBezTo>
                  <a:pt x="385" y="304"/>
                  <a:pt x="389" y="306"/>
                  <a:pt x="393" y="308"/>
                </a:cubicBezTo>
                <a:cubicBezTo>
                  <a:pt x="390" y="307"/>
                  <a:pt x="389" y="306"/>
                  <a:pt x="387" y="306"/>
                </a:cubicBezTo>
                <a:cubicBezTo>
                  <a:pt x="386" y="305"/>
                  <a:pt x="385" y="304"/>
                  <a:pt x="381" y="303"/>
                </a:cubicBezTo>
                <a:cubicBezTo>
                  <a:pt x="382" y="304"/>
                  <a:pt x="383" y="305"/>
                  <a:pt x="386" y="306"/>
                </a:cubicBezTo>
                <a:cubicBezTo>
                  <a:pt x="389" y="307"/>
                  <a:pt x="391" y="308"/>
                  <a:pt x="394" y="310"/>
                </a:cubicBezTo>
                <a:cubicBezTo>
                  <a:pt x="396" y="311"/>
                  <a:pt x="398" y="311"/>
                  <a:pt x="399" y="312"/>
                </a:cubicBezTo>
                <a:cubicBezTo>
                  <a:pt x="399" y="312"/>
                  <a:pt x="400" y="312"/>
                  <a:pt x="400" y="312"/>
                </a:cubicBezTo>
                <a:cubicBezTo>
                  <a:pt x="398" y="311"/>
                  <a:pt x="397" y="311"/>
                  <a:pt x="396" y="310"/>
                </a:cubicBezTo>
                <a:cubicBezTo>
                  <a:pt x="396" y="310"/>
                  <a:pt x="397" y="310"/>
                  <a:pt x="397" y="310"/>
                </a:cubicBezTo>
                <a:cubicBezTo>
                  <a:pt x="402" y="313"/>
                  <a:pt x="410" y="316"/>
                  <a:pt x="413" y="319"/>
                </a:cubicBezTo>
                <a:cubicBezTo>
                  <a:pt x="416" y="320"/>
                  <a:pt x="418" y="321"/>
                  <a:pt x="421" y="322"/>
                </a:cubicBezTo>
                <a:cubicBezTo>
                  <a:pt x="421" y="323"/>
                  <a:pt x="422" y="324"/>
                  <a:pt x="426" y="325"/>
                </a:cubicBezTo>
                <a:cubicBezTo>
                  <a:pt x="429" y="328"/>
                  <a:pt x="436" y="329"/>
                  <a:pt x="442" y="331"/>
                </a:cubicBezTo>
                <a:cubicBezTo>
                  <a:pt x="442" y="331"/>
                  <a:pt x="442" y="331"/>
                  <a:pt x="443" y="331"/>
                </a:cubicBezTo>
                <a:cubicBezTo>
                  <a:pt x="444" y="332"/>
                  <a:pt x="446" y="333"/>
                  <a:pt x="448" y="334"/>
                </a:cubicBezTo>
                <a:cubicBezTo>
                  <a:pt x="450" y="335"/>
                  <a:pt x="448" y="335"/>
                  <a:pt x="446" y="334"/>
                </a:cubicBezTo>
                <a:cubicBezTo>
                  <a:pt x="445" y="334"/>
                  <a:pt x="444" y="333"/>
                  <a:pt x="441" y="333"/>
                </a:cubicBezTo>
                <a:cubicBezTo>
                  <a:pt x="442" y="333"/>
                  <a:pt x="444" y="334"/>
                  <a:pt x="445" y="334"/>
                </a:cubicBezTo>
                <a:cubicBezTo>
                  <a:pt x="446" y="335"/>
                  <a:pt x="447" y="335"/>
                  <a:pt x="448" y="336"/>
                </a:cubicBezTo>
                <a:cubicBezTo>
                  <a:pt x="452" y="338"/>
                  <a:pt x="459" y="341"/>
                  <a:pt x="465" y="344"/>
                </a:cubicBezTo>
                <a:cubicBezTo>
                  <a:pt x="467" y="345"/>
                  <a:pt x="468" y="347"/>
                  <a:pt x="473" y="348"/>
                </a:cubicBezTo>
                <a:cubicBezTo>
                  <a:pt x="472" y="347"/>
                  <a:pt x="469" y="345"/>
                  <a:pt x="466" y="344"/>
                </a:cubicBezTo>
                <a:cubicBezTo>
                  <a:pt x="463" y="342"/>
                  <a:pt x="459" y="340"/>
                  <a:pt x="455" y="339"/>
                </a:cubicBezTo>
                <a:cubicBezTo>
                  <a:pt x="457" y="338"/>
                  <a:pt x="452" y="335"/>
                  <a:pt x="450" y="334"/>
                </a:cubicBezTo>
                <a:cubicBezTo>
                  <a:pt x="449" y="333"/>
                  <a:pt x="446" y="331"/>
                  <a:pt x="444" y="330"/>
                </a:cubicBezTo>
                <a:cubicBezTo>
                  <a:pt x="444" y="329"/>
                  <a:pt x="441" y="329"/>
                  <a:pt x="439" y="328"/>
                </a:cubicBezTo>
                <a:cubicBezTo>
                  <a:pt x="435" y="326"/>
                  <a:pt x="429" y="324"/>
                  <a:pt x="432" y="323"/>
                </a:cubicBezTo>
                <a:cubicBezTo>
                  <a:pt x="433" y="323"/>
                  <a:pt x="431" y="321"/>
                  <a:pt x="427" y="321"/>
                </a:cubicBezTo>
                <a:cubicBezTo>
                  <a:pt x="425" y="320"/>
                  <a:pt x="423" y="319"/>
                  <a:pt x="421" y="318"/>
                </a:cubicBezTo>
                <a:cubicBezTo>
                  <a:pt x="420" y="317"/>
                  <a:pt x="418" y="317"/>
                  <a:pt x="417" y="316"/>
                </a:cubicBezTo>
                <a:cubicBezTo>
                  <a:pt x="417" y="315"/>
                  <a:pt x="416" y="315"/>
                  <a:pt x="414" y="314"/>
                </a:cubicBezTo>
                <a:cubicBezTo>
                  <a:pt x="413" y="314"/>
                  <a:pt x="414" y="315"/>
                  <a:pt x="415" y="316"/>
                </a:cubicBezTo>
                <a:cubicBezTo>
                  <a:pt x="416" y="317"/>
                  <a:pt x="417" y="317"/>
                  <a:pt x="419" y="318"/>
                </a:cubicBezTo>
                <a:cubicBezTo>
                  <a:pt x="421" y="319"/>
                  <a:pt x="421" y="320"/>
                  <a:pt x="419" y="320"/>
                </a:cubicBezTo>
                <a:cubicBezTo>
                  <a:pt x="417" y="320"/>
                  <a:pt x="417" y="319"/>
                  <a:pt x="416" y="319"/>
                </a:cubicBezTo>
                <a:cubicBezTo>
                  <a:pt x="408" y="314"/>
                  <a:pt x="399" y="310"/>
                  <a:pt x="391" y="306"/>
                </a:cubicBezTo>
                <a:cubicBezTo>
                  <a:pt x="393" y="306"/>
                  <a:pt x="396" y="307"/>
                  <a:pt x="397" y="308"/>
                </a:cubicBezTo>
                <a:cubicBezTo>
                  <a:pt x="402" y="311"/>
                  <a:pt x="407" y="311"/>
                  <a:pt x="413" y="311"/>
                </a:cubicBezTo>
                <a:cubicBezTo>
                  <a:pt x="413" y="312"/>
                  <a:pt x="412" y="312"/>
                  <a:pt x="413" y="312"/>
                </a:cubicBezTo>
                <a:cubicBezTo>
                  <a:pt x="413" y="313"/>
                  <a:pt x="414" y="313"/>
                  <a:pt x="415" y="313"/>
                </a:cubicBezTo>
                <a:cubicBezTo>
                  <a:pt x="415" y="312"/>
                  <a:pt x="416" y="312"/>
                  <a:pt x="414" y="311"/>
                </a:cubicBezTo>
                <a:cubicBezTo>
                  <a:pt x="413" y="311"/>
                  <a:pt x="420" y="312"/>
                  <a:pt x="416" y="310"/>
                </a:cubicBezTo>
                <a:cubicBezTo>
                  <a:pt x="414" y="309"/>
                  <a:pt x="410" y="309"/>
                  <a:pt x="410" y="309"/>
                </a:cubicBezTo>
                <a:cubicBezTo>
                  <a:pt x="406" y="311"/>
                  <a:pt x="403" y="308"/>
                  <a:pt x="399" y="307"/>
                </a:cubicBezTo>
                <a:cubicBezTo>
                  <a:pt x="398" y="306"/>
                  <a:pt x="396" y="305"/>
                  <a:pt x="395" y="305"/>
                </a:cubicBezTo>
                <a:cubicBezTo>
                  <a:pt x="391" y="302"/>
                  <a:pt x="388" y="303"/>
                  <a:pt x="385" y="303"/>
                </a:cubicBezTo>
                <a:cubicBezTo>
                  <a:pt x="385" y="303"/>
                  <a:pt x="385" y="303"/>
                  <a:pt x="385" y="303"/>
                </a:cubicBezTo>
                <a:cubicBezTo>
                  <a:pt x="384" y="302"/>
                  <a:pt x="384" y="302"/>
                  <a:pt x="384" y="302"/>
                </a:cubicBezTo>
                <a:cubicBezTo>
                  <a:pt x="382" y="301"/>
                  <a:pt x="385" y="301"/>
                  <a:pt x="384" y="299"/>
                </a:cubicBezTo>
                <a:cubicBezTo>
                  <a:pt x="380" y="296"/>
                  <a:pt x="373" y="294"/>
                  <a:pt x="369" y="291"/>
                </a:cubicBezTo>
                <a:cubicBezTo>
                  <a:pt x="367" y="291"/>
                  <a:pt x="366" y="290"/>
                  <a:pt x="365" y="289"/>
                </a:cubicBezTo>
                <a:cubicBezTo>
                  <a:pt x="359" y="288"/>
                  <a:pt x="358" y="286"/>
                  <a:pt x="354" y="284"/>
                </a:cubicBezTo>
                <a:cubicBezTo>
                  <a:pt x="348" y="282"/>
                  <a:pt x="346" y="279"/>
                  <a:pt x="341" y="277"/>
                </a:cubicBezTo>
                <a:cubicBezTo>
                  <a:pt x="338" y="276"/>
                  <a:pt x="335" y="274"/>
                  <a:pt x="333" y="273"/>
                </a:cubicBezTo>
                <a:cubicBezTo>
                  <a:pt x="327" y="270"/>
                  <a:pt x="320" y="267"/>
                  <a:pt x="314" y="264"/>
                </a:cubicBezTo>
                <a:cubicBezTo>
                  <a:pt x="313" y="263"/>
                  <a:pt x="311" y="263"/>
                  <a:pt x="310" y="262"/>
                </a:cubicBezTo>
                <a:cubicBezTo>
                  <a:pt x="311" y="262"/>
                  <a:pt x="312" y="262"/>
                  <a:pt x="313" y="262"/>
                </a:cubicBezTo>
                <a:cubicBezTo>
                  <a:pt x="318" y="265"/>
                  <a:pt x="323" y="267"/>
                  <a:pt x="329" y="269"/>
                </a:cubicBezTo>
                <a:cubicBezTo>
                  <a:pt x="328" y="269"/>
                  <a:pt x="328" y="269"/>
                  <a:pt x="328" y="268"/>
                </a:cubicBezTo>
                <a:cubicBezTo>
                  <a:pt x="328" y="269"/>
                  <a:pt x="329" y="269"/>
                  <a:pt x="329" y="269"/>
                </a:cubicBezTo>
                <a:cubicBezTo>
                  <a:pt x="335" y="272"/>
                  <a:pt x="342" y="275"/>
                  <a:pt x="348" y="279"/>
                </a:cubicBezTo>
                <a:cubicBezTo>
                  <a:pt x="354" y="281"/>
                  <a:pt x="361" y="284"/>
                  <a:pt x="367" y="287"/>
                </a:cubicBezTo>
                <a:cubicBezTo>
                  <a:pt x="377" y="291"/>
                  <a:pt x="387" y="296"/>
                  <a:pt x="396" y="300"/>
                </a:cubicBezTo>
                <a:cubicBezTo>
                  <a:pt x="398" y="301"/>
                  <a:pt x="401" y="303"/>
                  <a:pt x="404" y="304"/>
                </a:cubicBezTo>
                <a:cubicBezTo>
                  <a:pt x="409" y="307"/>
                  <a:pt x="418" y="310"/>
                  <a:pt x="424" y="314"/>
                </a:cubicBezTo>
                <a:cubicBezTo>
                  <a:pt x="425" y="315"/>
                  <a:pt x="429" y="316"/>
                  <a:pt x="432" y="318"/>
                </a:cubicBezTo>
                <a:cubicBezTo>
                  <a:pt x="433" y="317"/>
                  <a:pt x="428" y="315"/>
                  <a:pt x="426" y="314"/>
                </a:cubicBezTo>
                <a:cubicBezTo>
                  <a:pt x="426" y="314"/>
                  <a:pt x="426" y="314"/>
                  <a:pt x="426" y="314"/>
                </a:cubicBezTo>
                <a:cubicBezTo>
                  <a:pt x="428" y="313"/>
                  <a:pt x="429" y="313"/>
                  <a:pt x="436" y="315"/>
                </a:cubicBezTo>
                <a:cubicBezTo>
                  <a:pt x="434" y="314"/>
                  <a:pt x="434" y="312"/>
                  <a:pt x="430" y="311"/>
                </a:cubicBezTo>
                <a:cubicBezTo>
                  <a:pt x="428" y="311"/>
                  <a:pt x="431" y="313"/>
                  <a:pt x="426" y="311"/>
                </a:cubicBezTo>
                <a:cubicBezTo>
                  <a:pt x="422" y="310"/>
                  <a:pt x="423" y="309"/>
                  <a:pt x="420" y="308"/>
                </a:cubicBezTo>
                <a:cubicBezTo>
                  <a:pt x="420" y="307"/>
                  <a:pt x="425" y="307"/>
                  <a:pt x="425" y="307"/>
                </a:cubicBezTo>
                <a:cubicBezTo>
                  <a:pt x="434" y="309"/>
                  <a:pt x="425" y="307"/>
                  <a:pt x="426" y="306"/>
                </a:cubicBezTo>
                <a:cubicBezTo>
                  <a:pt x="425" y="306"/>
                  <a:pt x="426" y="306"/>
                  <a:pt x="427" y="306"/>
                </a:cubicBezTo>
                <a:cubicBezTo>
                  <a:pt x="427" y="306"/>
                  <a:pt x="428" y="306"/>
                  <a:pt x="429" y="306"/>
                </a:cubicBezTo>
                <a:cubicBezTo>
                  <a:pt x="430" y="306"/>
                  <a:pt x="432" y="307"/>
                  <a:pt x="434" y="308"/>
                </a:cubicBezTo>
                <a:cubicBezTo>
                  <a:pt x="436" y="309"/>
                  <a:pt x="438" y="310"/>
                  <a:pt x="440" y="311"/>
                </a:cubicBezTo>
                <a:cubicBezTo>
                  <a:pt x="444" y="314"/>
                  <a:pt x="452" y="317"/>
                  <a:pt x="460" y="320"/>
                </a:cubicBezTo>
                <a:cubicBezTo>
                  <a:pt x="453" y="317"/>
                  <a:pt x="449" y="314"/>
                  <a:pt x="441" y="311"/>
                </a:cubicBezTo>
                <a:cubicBezTo>
                  <a:pt x="439" y="310"/>
                  <a:pt x="437" y="309"/>
                  <a:pt x="434" y="308"/>
                </a:cubicBezTo>
                <a:cubicBezTo>
                  <a:pt x="433" y="307"/>
                  <a:pt x="431" y="306"/>
                  <a:pt x="429" y="305"/>
                </a:cubicBezTo>
                <a:cubicBezTo>
                  <a:pt x="431" y="305"/>
                  <a:pt x="429" y="304"/>
                  <a:pt x="430" y="303"/>
                </a:cubicBezTo>
                <a:cubicBezTo>
                  <a:pt x="434" y="303"/>
                  <a:pt x="436" y="305"/>
                  <a:pt x="438" y="306"/>
                </a:cubicBezTo>
                <a:cubicBezTo>
                  <a:pt x="449" y="312"/>
                  <a:pt x="460" y="317"/>
                  <a:pt x="471" y="323"/>
                </a:cubicBezTo>
                <a:cubicBezTo>
                  <a:pt x="472" y="324"/>
                  <a:pt x="473" y="325"/>
                  <a:pt x="475" y="325"/>
                </a:cubicBezTo>
                <a:cubicBezTo>
                  <a:pt x="476" y="326"/>
                  <a:pt x="479" y="328"/>
                  <a:pt x="482" y="329"/>
                </a:cubicBezTo>
                <a:cubicBezTo>
                  <a:pt x="482" y="329"/>
                  <a:pt x="482" y="329"/>
                  <a:pt x="482" y="329"/>
                </a:cubicBezTo>
                <a:cubicBezTo>
                  <a:pt x="482" y="329"/>
                  <a:pt x="483" y="329"/>
                  <a:pt x="483" y="330"/>
                </a:cubicBezTo>
                <a:cubicBezTo>
                  <a:pt x="485" y="331"/>
                  <a:pt x="487" y="332"/>
                  <a:pt x="490" y="334"/>
                </a:cubicBezTo>
                <a:cubicBezTo>
                  <a:pt x="491" y="335"/>
                  <a:pt x="491" y="336"/>
                  <a:pt x="498" y="339"/>
                </a:cubicBezTo>
                <a:cubicBezTo>
                  <a:pt x="505" y="341"/>
                  <a:pt x="509" y="344"/>
                  <a:pt x="507" y="346"/>
                </a:cubicBezTo>
                <a:cubicBezTo>
                  <a:pt x="507" y="346"/>
                  <a:pt x="505" y="346"/>
                  <a:pt x="506" y="347"/>
                </a:cubicBezTo>
                <a:cubicBezTo>
                  <a:pt x="509" y="348"/>
                  <a:pt x="512" y="348"/>
                  <a:pt x="515" y="349"/>
                </a:cubicBezTo>
                <a:cubicBezTo>
                  <a:pt x="517" y="349"/>
                  <a:pt x="518" y="350"/>
                  <a:pt x="519" y="351"/>
                </a:cubicBezTo>
                <a:cubicBezTo>
                  <a:pt x="519" y="351"/>
                  <a:pt x="520" y="351"/>
                  <a:pt x="520" y="351"/>
                </a:cubicBezTo>
                <a:cubicBezTo>
                  <a:pt x="523" y="353"/>
                  <a:pt x="525" y="354"/>
                  <a:pt x="528" y="356"/>
                </a:cubicBezTo>
                <a:cubicBezTo>
                  <a:pt x="529" y="357"/>
                  <a:pt x="530" y="357"/>
                  <a:pt x="533" y="358"/>
                </a:cubicBezTo>
                <a:cubicBezTo>
                  <a:pt x="533" y="357"/>
                  <a:pt x="531" y="357"/>
                  <a:pt x="529" y="356"/>
                </a:cubicBezTo>
                <a:cubicBezTo>
                  <a:pt x="529" y="356"/>
                  <a:pt x="529" y="355"/>
                  <a:pt x="529" y="355"/>
                </a:cubicBezTo>
                <a:cubicBezTo>
                  <a:pt x="529" y="355"/>
                  <a:pt x="530" y="355"/>
                  <a:pt x="530" y="355"/>
                </a:cubicBezTo>
                <a:cubicBezTo>
                  <a:pt x="531" y="355"/>
                  <a:pt x="531" y="355"/>
                  <a:pt x="531" y="356"/>
                </a:cubicBezTo>
                <a:cubicBezTo>
                  <a:pt x="533" y="357"/>
                  <a:pt x="533" y="357"/>
                  <a:pt x="537" y="359"/>
                </a:cubicBezTo>
                <a:cubicBezTo>
                  <a:pt x="537" y="358"/>
                  <a:pt x="535" y="357"/>
                  <a:pt x="532" y="356"/>
                </a:cubicBezTo>
                <a:cubicBezTo>
                  <a:pt x="531" y="355"/>
                  <a:pt x="530" y="354"/>
                  <a:pt x="528" y="354"/>
                </a:cubicBezTo>
                <a:cubicBezTo>
                  <a:pt x="529" y="353"/>
                  <a:pt x="526" y="352"/>
                  <a:pt x="525" y="351"/>
                </a:cubicBezTo>
                <a:cubicBezTo>
                  <a:pt x="525" y="351"/>
                  <a:pt x="525" y="351"/>
                  <a:pt x="524" y="350"/>
                </a:cubicBezTo>
                <a:cubicBezTo>
                  <a:pt x="521" y="349"/>
                  <a:pt x="520" y="348"/>
                  <a:pt x="517" y="347"/>
                </a:cubicBezTo>
                <a:cubicBezTo>
                  <a:pt x="517" y="346"/>
                  <a:pt x="514" y="345"/>
                  <a:pt x="512" y="344"/>
                </a:cubicBezTo>
                <a:cubicBezTo>
                  <a:pt x="511" y="343"/>
                  <a:pt x="509" y="342"/>
                  <a:pt x="509" y="341"/>
                </a:cubicBezTo>
                <a:cubicBezTo>
                  <a:pt x="509" y="341"/>
                  <a:pt x="509" y="341"/>
                  <a:pt x="509" y="341"/>
                </a:cubicBezTo>
                <a:cubicBezTo>
                  <a:pt x="510" y="341"/>
                  <a:pt x="511" y="341"/>
                  <a:pt x="510" y="341"/>
                </a:cubicBezTo>
                <a:cubicBezTo>
                  <a:pt x="509" y="340"/>
                  <a:pt x="507" y="340"/>
                  <a:pt x="506" y="340"/>
                </a:cubicBezTo>
                <a:cubicBezTo>
                  <a:pt x="500" y="337"/>
                  <a:pt x="501" y="336"/>
                  <a:pt x="496" y="334"/>
                </a:cubicBezTo>
                <a:cubicBezTo>
                  <a:pt x="495" y="333"/>
                  <a:pt x="491" y="331"/>
                  <a:pt x="491" y="330"/>
                </a:cubicBezTo>
                <a:cubicBezTo>
                  <a:pt x="500" y="334"/>
                  <a:pt x="508" y="338"/>
                  <a:pt x="514" y="341"/>
                </a:cubicBezTo>
                <a:cubicBezTo>
                  <a:pt x="514" y="342"/>
                  <a:pt x="514" y="342"/>
                  <a:pt x="516" y="343"/>
                </a:cubicBezTo>
                <a:cubicBezTo>
                  <a:pt x="518" y="344"/>
                  <a:pt x="520" y="345"/>
                  <a:pt x="523" y="346"/>
                </a:cubicBezTo>
                <a:cubicBezTo>
                  <a:pt x="522" y="345"/>
                  <a:pt x="521" y="344"/>
                  <a:pt x="519" y="343"/>
                </a:cubicBezTo>
                <a:cubicBezTo>
                  <a:pt x="518" y="342"/>
                  <a:pt x="517" y="342"/>
                  <a:pt x="516" y="342"/>
                </a:cubicBezTo>
                <a:cubicBezTo>
                  <a:pt x="516" y="341"/>
                  <a:pt x="513" y="340"/>
                  <a:pt x="513" y="339"/>
                </a:cubicBezTo>
                <a:cubicBezTo>
                  <a:pt x="514" y="339"/>
                  <a:pt x="515" y="340"/>
                  <a:pt x="517" y="340"/>
                </a:cubicBezTo>
                <a:cubicBezTo>
                  <a:pt x="519" y="341"/>
                  <a:pt x="517" y="340"/>
                  <a:pt x="517" y="339"/>
                </a:cubicBezTo>
                <a:cubicBezTo>
                  <a:pt x="514" y="338"/>
                  <a:pt x="511" y="337"/>
                  <a:pt x="507" y="336"/>
                </a:cubicBezTo>
                <a:cubicBezTo>
                  <a:pt x="505" y="334"/>
                  <a:pt x="501" y="332"/>
                  <a:pt x="496" y="330"/>
                </a:cubicBezTo>
                <a:cubicBezTo>
                  <a:pt x="492" y="328"/>
                  <a:pt x="499" y="328"/>
                  <a:pt x="499" y="327"/>
                </a:cubicBezTo>
                <a:cubicBezTo>
                  <a:pt x="500" y="327"/>
                  <a:pt x="501" y="327"/>
                  <a:pt x="503" y="328"/>
                </a:cubicBezTo>
                <a:cubicBezTo>
                  <a:pt x="507" y="330"/>
                  <a:pt x="511" y="332"/>
                  <a:pt x="513" y="333"/>
                </a:cubicBezTo>
                <a:cubicBezTo>
                  <a:pt x="511" y="334"/>
                  <a:pt x="509" y="333"/>
                  <a:pt x="507" y="332"/>
                </a:cubicBezTo>
                <a:cubicBezTo>
                  <a:pt x="509" y="333"/>
                  <a:pt x="510" y="335"/>
                  <a:pt x="514" y="335"/>
                </a:cubicBezTo>
                <a:cubicBezTo>
                  <a:pt x="517" y="336"/>
                  <a:pt x="514" y="334"/>
                  <a:pt x="515" y="334"/>
                </a:cubicBezTo>
                <a:cubicBezTo>
                  <a:pt x="520" y="335"/>
                  <a:pt x="520" y="335"/>
                  <a:pt x="518" y="333"/>
                </a:cubicBezTo>
                <a:cubicBezTo>
                  <a:pt x="514" y="331"/>
                  <a:pt x="510" y="329"/>
                  <a:pt x="506" y="327"/>
                </a:cubicBezTo>
                <a:cubicBezTo>
                  <a:pt x="505" y="326"/>
                  <a:pt x="501" y="325"/>
                  <a:pt x="502" y="325"/>
                </a:cubicBezTo>
                <a:cubicBezTo>
                  <a:pt x="506" y="325"/>
                  <a:pt x="502" y="324"/>
                  <a:pt x="503" y="323"/>
                </a:cubicBezTo>
                <a:cubicBezTo>
                  <a:pt x="506" y="324"/>
                  <a:pt x="507" y="325"/>
                  <a:pt x="509" y="325"/>
                </a:cubicBezTo>
                <a:cubicBezTo>
                  <a:pt x="515" y="326"/>
                  <a:pt x="516" y="328"/>
                  <a:pt x="523" y="330"/>
                </a:cubicBezTo>
                <a:cubicBezTo>
                  <a:pt x="522" y="329"/>
                  <a:pt x="517" y="328"/>
                  <a:pt x="517" y="327"/>
                </a:cubicBezTo>
                <a:cubicBezTo>
                  <a:pt x="517" y="325"/>
                  <a:pt x="507" y="323"/>
                  <a:pt x="510" y="321"/>
                </a:cubicBezTo>
                <a:cubicBezTo>
                  <a:pt x="511" y="322"/>
                  <a:pt x="512" y="322"/>
                  <a:pt x="513" y="323"/>
                </a:cubicBezTo>
                <a:cubicBezTo>
                  <a:pt x="513" y="324"/>
                  <a:pt x="521" y="326"/>
                  <a:pt x="524" y="328"/>
                </a:cubicBezTo>
                <a:cubicBezTo>
                  <a:pt x="523" y="327"/>
                  <a:pt x="521" y="325"/>
                  <a:pt x="517" y="324"/>
                </a:cubicBezTo>
                <a:cubicBezTo>
                  <a:pt x="513" y="322"/>
                  <a:pt x="509" y="319"/>
                  <a:pt x="504" y="317"/>
                </a:cubicBezTo>
                <a:cubicBezTo>
                  <a:pt x="509" y="319"/>
                  <a:pt x="513" y="320"/>
                  <a:pt x="518" y="322"/>
                </a:cubicBezTo>
                <a:cubicBezTo>
                  <a:pt x="518" y="323"/>
                  <a:pt x="519" y="323"/>
                  <a:pt x="521" y="325"/>
                </a:cubicBezTo>
                <a:cubicBezTo>
                  <a:pt x="523" y="324"/>
                  <a:pt x="523" y="324"/>
                  <a:pt x="521" y="322"/>
                </a:cubicBezTo>
                <a:cubicBezTo>
                  <a:pt x="521" y="322"/>
                  <a:pt x="520" y="322"/>
                  <a:pt x="520" y="321"/>
                </a:cubicBezTo>
                <a:cubicBezTo>
                  <a:pt x="514" y="316"/>
                  <a:pt x="507" y="311"/>
                  <a:pt x="498" y="305"/>
                </a:cubicBezTo>
                <a:cubicBezTo>
                  <a:pt x="499" y="306"/>
                  <a:pt x="500" y="306"/>
                  <a:pt x="500" y="306"/>
                </a:cubicBezTo>
                <a:cubicBezTo>
                  <a:pt x="508" y="311"/>
                  <a:pt x="517" y="315"/>
                  <a:pt x="525" y="320"/>
                </a:cubicBezTo>
                <a:cubicBezTo>
                  <a:pt x="530" y="323"/>
                  <a:pt x="536" y="326"/>
                  <a:pt x="542" y="329"/>
                </a:cubicBezTo>
                <a:cubicBezTo>
                  <a:pt x="542" y="278"/>
                  <a:pt x="542" y="278"/>
                  <a:pt x="542" y="278"/>
                </a:cubicBezTo>
                <a:cubicBezTo>
                  <a:pt x="542" y="277"/>
                  <a:pt x="541" y="277"/>
                  <a:pt x="541" y="277"/>
                </a:cubicBezTo>
                <a:cubicBezTo>
                  <a:pt x="540" y="276"/>
                  <a:pt x="539" y="275"/>
                  <a:pt x="538" y="275"/>
                </a:cubicBezTo>
                <a:cubicBezTo>
                  <a:pt x="538" y="274"/>
                  <a:pt x="537" y="274"/>
                  <a:pt x="536" y="274"/>
                </a:cubicBezTo>
                <a:cubicBezTo>
                  <a:pt x="538" y="273"/>
                  <a:pt x="540" y="273"/>
                  <a:pt x="542" y="274"/>
                </a:cubicBezTo>
                <a:cubicBezTo>
                  <a:pt x="542" y="256"/>
                  <a:pt x="542" y="256"/>
                  <a:pt x="542" y="256"/>
                </a:cubicBezTo>
                <a:cubicBezTo>
                  <a:pt x="542" y="256"/>
                  <a:pt x="542" y="256"/>
                  <a:pt x="542" y="255"/>
                </a:cubicBezTo>
                <a:cubicBezTo>
                  <a:pt x="541" y="255"/>
                  <a:pt x="541" y="254"/>
                  <a:pt x="541" y="254"/>
                </a:cubicBezTo>
                <a:cubicBezTo>
                  <a:pt x="541" y="254"/>
                  <a:pt x="541" y="254"/>
                  <a:pt x="542" y="254"/>
                </a:cubicBezTo>
                <a:cubicBezTo>
                  <a:pt x="542" y="254"/>
                  <a:pt x="542" y="254"/>
                  <a:pt x="542" y="254"/>
                </a:cubicBezTo>
                <a:cubicBezTo>
                  <a:pt x="542" y="237"/>
                  <a:pt x="542" y="237"/>
                  <a:pt x="542" y="237"/>
                </a:cubicBezTo>
                <a:cubicBezTo>
                  <a:pt x="542" y="237"/>
                  <a:pt x="542" y="237"/>
                  <a:pt x="542" y="236"/>
                </a:cubicBezTo>
                <a:cubicBezTo>
                  <a:pt x="542" y="236"/>
                  <a:pt x="542" y="236"/>
                  <a:pt x="542" y="236"/>
                </a:cubicBezTo>
                <a:cubicBezTo>
                  <a:pt x="542" y="207"/>
                  <a:pt x="542" y="207"/>
                  <a:pt x="542" y="207"/>
                </a:cubicBezTo>
                <a:cubicBezTo>
                  <a:pt x="542" y="207"/>
                  <a:pt x="542" y="207"/>
                  <a:pt x="542" y="207"/>
                </a:cubicBezTo>
                <a:cubicBezTo>
                  <a:pt x="542" y="206"/>
                  <a:pt x="542" y="206"/>
                  <a:pt x="542" y="206"/>
                </a:cubicBezTo>
                <a:cubicBezTo>
                  <a:pt x="542" y="206"/>
                  <a:pt x="542" y="206"/>
                  <a:pt x="542" y="206"/>
                </a:cubicBezTo>
                <a:cubicBezTo>
                  <a:pt x="542" y="193"/>
                  <a:pt x="542" y="193"/>
                  <a:pt x="542" y="193"/>
                </a:cubicBezTo>
                <a:cubicBezTo>
                  <a:pt x="542" y="193"/>
                  <a:pt x="542" y="193"/>
                  <a:pt x="542" y="193"/>
                </a:cubicBezTo>
                <a:cubicBezTo>
                  <a:pt x="542" y="192"/>
                  <a:pt x="542" y="192"/>
                  <a:pt x="542" y="192"/>
                </a:cubicBezTo>
                <a:cubicBezTo>
                  <a:pt x="542" y="192"/>
                  <a:pt x="542" y="192"/>
                  <a:pt x="542" y="192"/>
                </a:cubicBezTo>
                <a:cubicBezTo>
                  <a:pt x="542" y="148"/>
                  <a:pt x="542" y="148"/>
                  <a:pt x="542" y="148"/>
                </a:cubicBezTo>
                <a:cubicBezTo>
                  <a:pt x="540" y="147"/>
                  <a:pt x="538" y="146"/>
                  <a:pt x="537" y="145"/>
                </a:cubicBezTo>
                <a:cubicBezTo>
                  <a:pt x="539" y="146"/>
                  <a:pt x="541" y="146"/>
                  <a:pt x="542" y="147"/>
                </a:cubicBezTo>
                <a:cubicBezTo>
                  <a:pt x="542" y="144"/>
                  <a:pt x="542" y="144"/>
                  <a:pt x="542" y="144"/>
                </a:cubicBezTo>
                <a:cubicBezTo>
                  <a:pt x="542" y="144"/>
                  <a:pt x="542" y="144"/>
                  <a:pt x="542" y="144"/>
                </a:cubicBezTo>
                <a:cubicBezTo>
                  <a:pt x="542" y="144"/>
                  <a:pt x="542" y="144"/>
                  <a:pt x="542" y="14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393032" y="1014880"/>
            <a:ext cx="6285379" cy="553998"/>
          </a:xfrm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0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</a:t>
            </a:r>
            <a:r>
              <a:rPr lang="en-US" dirty="0" err="1"/>
              <a:t>Ipsum</a:t>
            </a:r>
            <a:r>
              <a:rPr lang="en-US" dirty="0"/>
              <a:t> is simply dummy text of the printing and typesetting industry. Lorem </a:t>
            </a:r>
            <a:r>
              <a:rPr lang="en-US" dirty="0" err="1"/>
              <a:t>Ipsum</a:t>
            </a:r>
            <a:r>
              <a:rPr lang="en-US" dirty="0"/>
              <a:t>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095501" y="360973"/>
            <a:ext cx="4953000" cy="1077218"/>
          </a:xfrm>
        </p:spPr>
        <p:txBody>
          <a:bodyPr wrap="square" anchor="t">
            <a:spAutoFit/>
          </a:bodyPr>
          <a:lstStyle>
            <a:lvl1pPr marL="0" indent="0" algn="ctr">
              <a:buNone/>
              <a:defRPr sz="3200" normalizeH="0" baseline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+mj-lt"/>
              </a:defRPr>
            </a:lvl2pPr>
            <a:lvl3pPr>
              <a:defRPr>
                <a:solidFill>
                  <a:schemeClr val="tx1"/>
                </a:solidFill>
                <a:latin typeface="+mj-lt"/>
              </a:defRPr>
            </a:lvl3pPr>
            <a:lvl4pPr>
              <a:defRPr>
                <a:solidFill>
                  <a:schemeClr val="tx1"/>
                </a:solidFill>
                <a:latin typeface="+mj-lt"/>
              </a:defRPr>
            </a:lvl4pPr>
            <a:lvl5pPr>
              <a:defRPr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- Click to edit Master text styles -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8E5E175-768C-447D-A863-35640903F7D8}" type="datetime1">
              <a:rPr lang="en-US" smtClean="0"/>
              <a:pPr/>
              <a:t>18/06/20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206E70-9524-410D-AE9B-78D656EAA14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678411" y="0"/>
            <a:ext cx="428625" cy="55562"/>
          </a:xfrm>
          <a:prstGeom prst="rect">
            <a:avLst/>
          </a:prstGeom>
          <a:solidFill>
            <a:srgbClr val="E2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160614" y="0"/>
            <a:ext cx="428625" cy="55562"/>
          </a:xfrm>
          <a:prstGeom prst="rect">
            <a:avLst/>
          </a:prstGeom>
          <a:solidFill>
            <a:srgbClr val="78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642816" y="0"/>
            <a:ext cx="428625" cy="55562"/>
          </a:xfrm>
          <a:prstGeom prst="rect">
            <a:avLst/>
          </a:prstGeom>
          <a:solidFill>
            <a:srgbClr val="3B3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18/06/20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11"/>
            <a:ext cx="9144000" cy="6858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442452" y="2935908"/>
            <a:ext cx="852456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400" b="1" dirty="0">
                <a:solidFill>
                  <a:srgbClr val="006666"/>
                </a:solidFill>
              </a:rPr>
              <a:t>Activity 0.2 - Consortium meetings and workshops among partners - Consortium meeting  № 5 – WORKSHOP 4 </a:t>
            </a:r>
            <a:endParaRPr lang="ru-RU" sz="2400" dirty="0">
              <a:solidFill>
                <a:srgbClr val="006666"/>
              </a:solidFill>
            </a:endParaRPr>
          </a:p>
          <a:p>
            <a:pPr algn="ctr"/>
            <a:r>
              <a:rPr lang="it-IT" sz="2800" b="1" dirty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«How to elaborate </a:t>
            </a:r>
            <a:r>
              <a:rPr lang="it-IT" sz="2800" b="1" dirty="0" err="1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participatory</a:t>
            </a:r>
            <a:r>
              <a:rPr lang="it-IT" sz="2800" b="1" dirty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strategies for </a:t>
            </a:r>
            <a:r>
              <a:rPr lang="it-IT" sz="2800" b="1" dirty="0" err="1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compeetitive</a:t>
            </a:r>
            <a:r>
              <a:rPr lang="it-IT" sz="2800" b="1" dirty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 </a:t>
            </a:r>
            <a:r>
              <a:rPr lang="it-IT" sz="2800" b="1" dirty="0" err="1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sustainable</a:t>
            </a:r>
            <a:r>
              <a:rPr lang="it-IT" sz="2800" b="1" dirty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 inclusive </a:t>
            </a:r>
            <a:r>
              <a:rPr lang="it-IT" sz="2800" b="1" dirty="0" err="1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tourism</a:t>
            </a:r>
            <a:r>
              <a:rPr lang="it-IT" sz="2800" b="1" dirty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it-IT" sz="2800" b="1" dirty="0" err="1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development</a:t>
            </a:r>
            <a:r>
              <a:rPr lang="it-IT" sz="2800" b="1" dirty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1729" y="1352518"/>
            <a:ext cx="8952271" cy="158259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751556" y="5428898"/>
            <a:ext cx="2215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rgbClr val="800000"/>
                </a:solidFill>
                <a:latin typeface="Arial"/>
                <a:cs typeface="Arial"/>
              </a:rPr>
              <a:t>  18 </a:t>
            </a:r>
            <a:r>
              <a:rPr lang="it-IT" b="1" i="1" dirty="0" err="1">
                <a:solidFill>
                  <a:srgbClr val="800000"/>
                </a:solidFill>
                <a:latin typeface="Arial"/>
                <a:cs typeface="Arial"/>
              </a:rPr>
              <a:t>June</a:t>
            </a:r>
            <a:r>
              <a:rPr lang="it-IT" b="1" i="1" dirty="0">
                <a:solidFill>
                  <a:srgbClr val="800000"/>
                </a:solidFill>
                <a:latin typeface="Arial"/>
                <a:cs typeface="Arial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851988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50470" y="1734607"/>
            <a:ext cx="697753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2018, the number of tourists reached almost 60 million, which was more than a double of the 2010 value. 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25 millions of them were international tourists.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150469" y="4371805"/>
            <a:ext cx="6977531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in 2018 the overnight stays counted a total of 584.08 million </a:t>
            </a:r>
            <a:endParaRPr lang="it-IT" sz="2400" dirty="0"/>
          </a:p>
        </p:txBody>
      </p:sp>
      <p:sp>
        <p:nvSpPr>
          <p:cNvPr id="6" name="Rettangolo 5"/>
          <p:cNvSpPr/>
          <p:nvPr/>
        </p:nvSpPr>
        <p:spPr>
          <a:xfrm>
            <a:off x="1408203" y="359420"/>
            <a:ext cx="6320117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TOURISM IN RUSSIA (PRE-COVID19)</a:t>
            </a:r>
          </a:p>
        </p:txBody>
      </p:sp>
    </p:spTree>
    <p:extLst>
      <p:ext uri="{BB962C8B-B14F-4D97-AF65-F5344CB8AC3E}">
        <p14:creationId xmlns:p14="http://schemas.microsoft.com/office/powerpoint/2010/main" val="343005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object 4"/>
          <p:cNvGraphicFramePr/>
          <p:nvPr>
            <p:extLst>
              <p:ext uri="{D42A27DB-BD31-4B8C-83A1-F6EECF244321}">
                <p14:modId xmlns:p14="http://schemas.microsoft.com/office/powerpoint/2010/main" val="4031118230"/>
              </p:ext>
            </p:extLst>
          </p:nvPr>
        </p:nvGraphicFramePr>
        <p:xfrm>
          <a:off x="711787" y="1803731"/>
          <a:ext cx="7385541" cy="4148514"/>
        </p:xfrm>
        <a:graphic>
          <a:graphicData uri="http://schemas.openxmlformats.org/drawingml/2006/table">
            <a:tbl>
              <a:tblPr/>
              <a:tblGrid>
                <a:gridCol w="59489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6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7137">
                <a:tc>
                  <a:txBody>
                    <a:bodyPr/>
                    <a:lstStyle/>
                    <a:p>
                      <a:pPr indent="46990" algn="l" defTabSz="914400"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 hassle-free</a:t>
                      </a:r>
                      <a:r>
                        <a:rPr sz="1300" b="1" spc="-16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holiday</a:t>
                      </a:r>
                    </a:p>
                  </a:txBody>
                  <a:tcPr marL="0" marR="0" marT="0" marB="0" anchor="ctr" horzOverflow="overflow">
                    <a:lnT w="1270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6.16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1270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137160" indent="47625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like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escape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busy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everyday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7" dirty="0">
                          <a:latin typeface="Arial"/>
                          <a:cs typeface="Arial"/>
                        </a:rPr>
                        <a:t>life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6.00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129539" indent="47625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7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 be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an opportunity</a:t>
                      </a:r>
                      <a:r>
                        <a:rPr sz="1300" b="1" spc="-19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together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as a</a:t>
                      </a:r>
                      <a:r>
                        <a:rPr sz="1300" b="1" spc="-15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family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5.37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marR="216534" indent="46990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an opportunity</a:t>
                      </a:r>
                      <a:r>
                        <a:rPr sz="1300" b="1" spc="-19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physical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rest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4.02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220345" indent="46990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sense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comfort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pampering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5.36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120650" indent="47625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opportunity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physically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active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4.33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marR="422275" indent="47625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300" b="1" spc="-6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3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3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memorable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experience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6.22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120650" indent="47625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like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relax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away</a:t>
                      </a:r>
                      <a:r>
                        <a:rPr sz="1300" b="1" spc="-3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the ordinary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5.26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80010" indent="46990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300" b="1" spc="-4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some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control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over</a:t>
                      </a:r>
                      <a:r>
                        <a:rPr sz="1300" b="1" spc="-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the way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things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turn</a:t>
                      </a:r>
                      <a:r>
                        <a:rPr sz="1300" b="1" spc="-11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out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4.39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indent="47625" algn="l" defTabSz="914400"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experience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something</a:t>
                      </a:r>
                      <a:r>
                        <a:rPr sz="1300" b="1" spc="-13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new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5.53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7138">
                <a:tc>
                  <a:txBody>
                    <a:bodyPr/>
                    <a:lstStyle/>
                    <a:p>
                      <a:pPr marR="278129" indent="46990" algn="l" defTabSz="914400">
                        <a:lnSpc>
                          <a:spcPct val="66700"/>
                        </a:lnSpc>
                        <a:spcBef>
                          <a:spcPts val="600"/>
                        </a:spcBef>
                        <a:defRPr sz="1100" spc="-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1300" b="1" spc="23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experience </a:t>
                      </a:r>
                      <a:r>
                        <a:rPr sz="1300" b="1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00" b="1" spc="-17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7" dirty="0">
                          <a:latin typeface="Arial"/>
                          <a:cs typeface="Arial"/>
                        </a:rPr>
                        <a:t>romantic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holiday</a:t>
                      </a:r>
                    </a:p>
                  </a:txBody>
                  <a:tcPr marL="0" marR="0" marT="0" marB="0" anchor="ctr" horzOverflow="overflow">
                    <a:lnT w="6350">
                      <a:solidFill>
                        <a:srgbClr val="231F2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600"/>
                        </a:spcBef>
                        <a:defRPr sz="1800"/>
                      </a:pPr>
                      <a:r>
                        <a:rPr sz="1100" b="1" spc="-15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4.68</a:t>
                      </a:r>
                    </a:p>
                  </a:txBody>
                  <a:tcPr marL="0" marR="0" marT="0" marB="0" anchor="ctr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1845817" y="1081401"/>
            <a:ext cx="5633524" cy="341919"/>
          </a:xfrm>
          <a:prstGeom prst="rect">
            <a:avLst/>
          </a:prstGeom>
        </p:spPr>
        <p:txBody>
          <a:bodyPr wrap="none" lIns="64291" tIns="32146" rIns="64291" bIns="32146">
            <a:spAutoFit/>
          </a:bodyPr>
          <a:lstStyle/>
          <a:p>
            <a:r>
              <a:rPr lang="it-IT" spc="31" dirty="0">
                <a:latin typeface="Arial"/>
                <a:cs typeface="Arial"/>
              </a:rPr>
              <a:t>Push </a:t>
            </a:r>
            <a:r>
              <a:rPr lang="it-IT" spc="78" dirty="0" err="1">
                <a:latin typeface="Arial"/>
                <a:cs typeface="Arial"/>
              </a:rPr>
              <a:t>motivation</a:t>
            </a:r>
            <a:r>
              <a:rPr lang="it-IT" spc="78" dirty="0">
                <a:latin typeface="Arial"/>
                <a:cs typeface="Arial"/>
              </a:rPr>
              <a:t> </a:t>
            </a:r>
            <a:r>
              <a:rPr lang="it-IT" spc="54" dirty="0">
                <a:latin typeface="Arial"/>
                <a:cs typeface="Arial"/>
              </a:rPr>
              <a:t>items for Russian </a:t>
            </a:r>
            <a:r>
              <a:rPr lang="it-IT" spc="54" dirty="0" err="1">
                <a:latin typeface="Arial"/>
                <a:cs typeface="Arial"/>
              </a:rPr>
              <a:t>Tourists</a:t>
            </a:r>
            <a:r>
              <a:rPr lang="it-IT" spc="54" dirty="0">
                <a:latin typeface="Arial"/>
                <a:cs typeface="Arial"/>
              </a:rPr>
              <a:t> (2018)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67148" y="228702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RUSSIAN MARKET</a:t>
            </a:r>
          </a:p>
        </p:txBody>
      </p:sp>
    </p:spTree>
    <p:extLst>
      <p:ext uri="{BB962C8B-B14F-4D97-AF65-F5344CB8AC3E}">
        <p14:creationId xmlns:p14="http://schemas.microsoft.com/office/powerpoint/2010/main" val="254019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object 4"/>
          <p:cNvGraphicFramePr/>
          <p:nvPr>
            <p:extLst>
              <p:ext uri="{D42A27DB-BD31-4B8C-83A1-F6EECF244321}">
                <p14:modId xmlns:p14="http://schemas.microsoft.com/office/powerpoint/2010/main" val="3222462010"/>
              </p:ext>
            </p:extLst>
          </p:nvPr>
        </p:nvGraphicFramePr>
        <p:xfrm>
          <a:off x="818588" y="334968"/>
          <a:ext cx="5324272" cy="6233483"/>
        </p:xfrm>
        <a:graphic>
          <a:graphicData uri="http://schemas.openxmlformats.org/drawingml/2006/table">
            <a:tbl>
              <a:tblPr/>
              <a:tblGrid>
                <a:gridCol w="3982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1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3688">
                <a:tc>
                  <a:txBody>
                    <a:bodyPr/>
                    <a:lstStyle/>
                    <a:p>
                      <a:pPr marR="34290" indent="44450" algn="l" defTabSz="914400">
                        <a:lnSpc>
                          <a:spcPts val="800"/>
                        </a:lnSpc>
                        <a:spcBef>
                          <a:spcPts val="700"/>
                        </a:spcBef>
                        <a:defRPr sz="1200" b="1" spc="7">
                          <a:solidFill>
                            <a:srgbClr val="231F2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100" b="1" dirty="0">
                        <a:latin typeface="Arial"/>
                        <a:cs typeface="Arial"/>
                      </a:endParaRPr>
                    </a:p>
                    <a:p>
                      <a:pPr marR="34290" indent="44450" algn="l" defTabSz="914400">
                        <a:lnSpc>
                          <a:spcPts val="800"/>
                        </a:lnSpc>
                        <a:spcBef>
                          <a:spcPts val="700"/>
                        </a:spcBef>
                        <a:defRPr sz="1200" b="1" spc="7">
                          <a:solidFill>
                            <a:srgbClr val="231F2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Interest </a:t>
                      </a:r>
                      <a:r>
                        <a:rPr sz="1100" b="1" spc="37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100" b="1" spc="-7" dirty="0">
                          <a:latin typeface="Arial"/>
                          <a:cs typeface="Arial"/>
                        </a:rPr>
                        <a:t>activities 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during 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rural</a:t>
                      </a:r>
                      <a:r>
                        <a:rPr sz="1100" b="1" spc="-8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30" dirty="0">
                          <a:latin typeface="Arial"/>
                          <a:cs typeface="Arial"/>
                        </a:rPr>
                        <a:t>holiday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B w="1270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243" indent="78739" algn="ctr" defTabSz="914400">
                        <a:defRPr sz="1100" b="1" i="1" spc="47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800" dirty="0"/>
                        <a:t>Global  </a:t>
                      </a:r>
                      <a:r>
                        <a:rPr sz="800" spc="23" dirty="0"/>
                        <a:t>S</a:t>
                      </a:r>
                      <a:r>
                        <a:rPr sz="800" spc="31" dirty="0"/>
                        <a:t>amp</a:t>
                      </a:r>
                      <a:r>
                        <a:rPr sz="800" spc="23" dirty="0"/>
                        <a:t>l</a:t>
                      </a:r>
                      <a:r>
                        <a:rPr sz="800" spc="0" dirty="0"/>
                        <a:t>e  </a:t>
                      </a:r>
                      <a:r>
                        <a:rPr sz="800" spc="55" dirty="0"/>
                        <a:t>N=810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B w="1270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9366">
                <a:tc>
                  <a:txBody>
                    <a:bodyPr/>
                    <a:lstStyle/>
                    <a:p>
                      <a:pPr marR="34925" indent="43815" algn="l" defTabSz="914400">
                        <a:lnSpc>
                          <a:spcPct val="66700"/>
                        </a:lnSpc>
                        <a:spcBef>
                          <a:spcPts val="200"/>
                        </a:spcBef>
                        <a:defRPr sz="1100" spc="39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lang="it-IT" sz="1100" b="1" dirty="0">
                        <a:latin typeface="Arial"/>
                        <a:cs typeface="Arial"/>
                      </a:endParaRPr>
                    </a:p>
                    <a:p>
                      <a:pPr marR="34925" indent="43815" algn="l" defTabSz="914400">
                        <a:lnSpc>
                          <a:spcPct val="66700"/>
                        </a:lnSpc>
                        <a:spcBef>
                          <a:spcPts val="200"/>
                        </a:spcBef>
                        <a:defRPr sz="1100" spc="39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Organized </a:t>
                      </a:r>
                      <a:r>
                        <a:rPr sz="1100" b="1" spc="31" dirty="0">
                          <a:latin typeface="Arial"/>
                          <a:cs typeface="Arial"/>
                        </a:rPr>
                        <a:t>excursions </a:t>
                      </a:r>
                      <a:r>
                        <a:rPr sz="1100" b="1" spc="7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b="1" spc="31" dirty="0">
                          <a:latin typeface="Arial"/>
                          <a:cs typeface="Arial"/>
                        </a:rPr>
                        <a:t>local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sights </a:t>
                      </a:r>
                      <a:r>
                        <a:rPr sz="1100" b="1" spc="-55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points </a:t>
                      </a:r>
                      <a:r>
                        <a:rPr sz="1100" b="1" spc="7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b="1" spc="-4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interest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1270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4" algn="ctr" defTabSz="914400">
                        <a:spcBef>
                          <a:spcPts val="200"/>
                        </a:spcBef>
                        <a:defRPr sz="1100" i="1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37.0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1270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6995">
                <a:tc>
                  <a:txBody>
                    <a:bodyPr/>
                    <a:lstStyle/>
                    <a:p>
                      <a:pPr indent="43815" algn="l" defTabSz="914400">
                        <a:spcBef>
                          <a:spcPts val="200"/>
                        </a:spcBef>
                        <a:defRPr sz="1100" spc="31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>
                          <a:latin typeface="Arial"/>
                          <a:cs typeface="Arial"/>
                        </a:rPr>
                        <a:t>Familiarizing </a:t>
                      </a:r>
                      <a:r>
                        <a:rPr sz="1100" b="1" spc="23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b="1">
                          <a:latin typeface="Arial"/>
                          <a:cs typeface="Arial"/>
                        </a:rPr>
                        <a:t>local</a:t>
                      </a:r>
                      <a:r>
                        <a:rPr sz="1100" b="1" spc="-78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23">
                          <a:latin typeface="Arial"/>
                          <a:cs typeface="Arial"/>
                        </a:rPr>
                        <a:t>culture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3980" algn="ctr" defTabSz="914400">
                        <a:spcBef>
                          <a:spcPts val="200"/>
                        </a:spcBef>
                        <a:defRPr sz="1100" i="1" spc="31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28.4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342">
                <a:tc>
                  <a:txBody>
                    <a:bodyPr/>
                    <a:lstStyle/>
                    <a:p>
                      <a:pPr indent="43815" algn="l" defTabSz="914400">
                        <a:spcBef>
                          <a:spcPts val="200"/>
                        </a:spcBef>
                        <a:defRPr sz="1100" spc="5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Going </a:t>
                      </a:r>
                      <a:r>
                        <a:rPr sz="1100" b="1" spc="7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b="1" spc="-6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23" dirty="0">
                          <a:latin typeface="Arial"/>
                          <a:cs typeface="Arial"/>
                        </a:rPr>
                        <a:t>sauna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6519" algn="ctr" defTabSz="914400">
                        <a:spcBef>
                          <a:spcPts val="200"/>
                        </a:spcBef>
                        <a:defRPr sz="1100" i="1" spc="15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39.9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57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39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Fishing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6519" algn="ctr" defTabSz="914400">
                        <a:spcBef>
                          <a:spcPts val="200"/>
                        </a:spcBef>
                        <a:defRPr sz="1100" i="1" spc="15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12.5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7689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47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Hunting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18110" algn="ctr" defTabSz="914400">
                        <a:spcBef>
                          <a:spcPts val="200"/>
                        </a:spcBef>
                        <a:defRPr sz="1100" i="1" spc="31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3.6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035">
                <a:tc>
                  <a:txBody>
                    <a:bodyPr/>
                    <a:lstStyle/>
                    <a:p>
                      <a:pPr indent="44450" algn="l" defTabSz="914400">
                        <a:spcBef>
                          <a:spcPts val="200"/>
                        </a:spcBef>
                        <a:defRPr sz="1100" spc="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>
                          <a:latin typeface="Arial"/>
                          <a:cs typeface="Arial"/>
                        </a:rPr>
                        <a:t>Berry </a:t>
                      </a:r>
                      <a:r>
                        <a:rPr sz="1100" b="1" spc="7">
                          <a:latin typeface="Arial"/>
                          <a:cs typeface="Arial"/>
                        </a:rPr>
                        <a:t>or </a:t>
                      </a:r>
                      <a:r>
                        <a:rPr sz="1100" b="1" spc="31">
                          <a:latin typeface="Arial"/>
                          <a:cs typeface="Arial"/>
                        </a:rPr>
                        <a:t>mushroom</a:t>
                      </a:r>
                      <a:r>
                        <a:rPr sz="1100" b="1" spc="-31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39">
                          <a:latin typeface="Arial"/>
                          <a:cs typeface="Arial"/>
                        </a:rPr>
                        <a:t>gathering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16839" algn="ctr" defTabSz="914400">
                        <a:spcBef>
                          <a:spcPts val="200"/>
                        </a:spcBef>
                        <a:defRPr sz="1100" i="1" spc="47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8.3</a:t>
                      </a:r>
                      <a:r>
                        <a:rPr sz="1100" b="1" spc="-55"/>
                        <a:t> </a:t>
                      </a:r>
                      <a:r>
                        <a:rPr sz="1100" b="1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80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47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Swimming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4614" algn="ctr" defTabSz="914400">
                        <a:spcBef>
                          <a:spcPts val="200"/>
                        </a:spcBef>
                        <a:defRPr sz="1100" i="1" spc="31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33.3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39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Boating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5250" algn="ctr" defTabSz="914400">
                        <a:spcBef>
                          <a:spcPts val="200"/>
                        </a:spcBef>
                        <a:defRPr sz="1100" i="1" spc="23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10.2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7688">
                <a:tc>
                  <a:txBody>
                    <a:bodyPr/>
                    <a:lstStyle/>
                    <a:p>
                      <a:pPr indent="44450" algn="l" defTabSz="914400">
                        <a:spcBef>
                          <a:spcPts val="200"/>
                        </a:spcBef>
                        <a:defRPr sz="1100" spc="31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>
                          <a:latin typeface="Arial"/>
                          <a:cs typeface="Arial"/>
                        </a:rPr>
                        <a:t>Walking </a:t>
                      </a:r>
                      <a:r>
                        <a:rPr sz="1100" b="1" spc="-55">
                          <a:latin typeface="Arial"/>
                          <a:cs typeface="Arial"/>
                        </a:rPr>
                        <a:t>/</a:t>
                      </a:r>
                      <a:r>
                        <a:rPr sz="1100" b="1" spc="-39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47">
                          <a:latin typeface="Arial"/>
                          <a:cs typeface="Arial"/>
                        </a:rPr>
                        <a:t>hiking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4614" algn="ctr" defTabSz="914400">
                        <a:spcBef>
                          <a:spcPts val="200"/>
                        </a:spcBef>
                        <a:defRPr sz="1100" i="1" spc="31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23.6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035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39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Cycling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6519" algn="ctr" defTabSz="914400">
                        <a:spcBef>
                          <a:spcPts val="200"/>
                        </a:spcBef>
                        <a:defRPr sz="1100" i="1" spc="23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13.5</a:t>
                      </a:r>
                      <a:r>
                        <a:rPr sz="1100" b="1" spc="-62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indent="44450" algn="l" defTabSz="914400">
                        <a:spcBef>
                          <a:spcPts val="200"/>
                        </a:spcBef>
                        <a:defRPr sz="1100" spc="31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Horseback</a:t>
                      </a:r>
                      <a:r>
                        <a:rPr sz="1100" b="1" spc="-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47" dirty="0">
                          <a:latin typeface="Arial"/>
                          <a:cs typeface="Arial"/>
                        </a:rPr>
                        <a:t>riding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2235" algn="ctr" defTabSz="914400">
                        <a:spcBef>
                          <a:spcPts val="200"/>
                        </a:spcBef>
                        <a:defRPr sz="1100" i="1" spc="-15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17.9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7919">
                <a:tc>
                  <a:txBody>
                    <a:bodyPr/>
                    <a:lstStyle/>
                    <a:p>
                      <a:pPr indent="44450" algn="l" defTabSz="914400">
                        <a:spcBef>
                          <a:spcPts val="200"/>
                        </a:spcBef>
                        <a:defRPr sz="1100" spc="31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>
                          <a:latin typeface="Arial"/>
                          <a:cs typeface="Arial"/>
                        </a:rPr>
                        <a:t>Cross-country</a:t>
                      </a:r>
                      <a:r>
                        <a:rPr sz="1100" b="1" spc="-7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47">
                          <a:latin typeface="Arial"/>
                          <a:cs typeface="Arial"/>
                        </a:rPr>
                        <a:t>Skiing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1920" algn="ctr" defTabSz="914400">
                        <a:spcBef>
                          <a:spcPts val="200"/>
                        </a:spcBef>
                        <a:defRPr sz="1100" i="1" spc="7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7.3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7688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47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Snowmobiling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1920" algn="ctr" defTabSz="914400">
                        <a:spcBef>
                          <a:spcPts val="200"/>
                        </a:spcBef>
                        <a:defRPr sz="1100" i="1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9.1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8900">
                <a:tc>
                  <a:txBody>
                    <a:bodyPr/>
                    <a:lstStyle/>
                    <a:p>
                      <a:pPr indent="44450" algn="l" defTabSz="914400">
                        <a:spcBef>
                          <a:spcPts val="200"/>
                        </a:spcBef>
                        <a:defRPr sz="1100" spc="39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Downhill</a:t>
                      </a:r>
                      <a:r>
                        <a:rPr sz="1100" b="1" spc="-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skiing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1285" algn="ctr" defTabSz="914400">
                        <a:spcBef>
                          <a:spcPts val="200"/>
                        </a:spcBef>
                        <a:defRPr sz="1100" i="1" spc="7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7.2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57226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3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Rafting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0650" algn="ctr" defTabSz="914400">
                        <a:spcBef>
                          <a:spcPts val="200"/>
                        </a:spcBef>
                        <a:defRPr sz="1100" i="1" spc="7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4.1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573">
                <a:tc>
                  <a:txBody>
                    <a:bodyPr/>
                    <a:lstStyle/>
                    <a:p>
                      <a:pPr marR="36194" indent="44450" algn="l" defTabSz="914400">
                        <a:lnSpc>
                          <a:spcPct val="66700"/>
                        </a:lnSpc>
                        <a:spcBef>
                          <a:spcPts val="200"/>
                        </a:spcBef>
                        <a:defRPr sz="1100" spc="-7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Water </a:t>
                      </a:r>
                      <a:r>
                        <a:rPr sz="1100" b="1" spc="31" dirty="0">
                          <a:latin typeface="Arial"/>
                          <a:cs typeface="Arial"/>
                        </a:rPr>
                        <a:t>sport </a:t>
                      </a:r>
                      <a:r>
                        <a:rPr sz="1100" b="1" spc="23" dirty="0">
                          <a:latin typeface="Arial"/>
                          <a:cs typeface="Arial"/>
                        </a:rPr>
                        <a:t>activities 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(e.g. </a:t>
                      </a:r>
                      <a:r>
                        <a:rPr sz="1100" b="1" spc="23" dirty="0">
                          <a:latin typeface="Arial"/>
                          <a:cs typeface="Arial"/>
                        </a:rPr>
                        <a:t>hydro  </a:t>
                      </a:r>
                      <a:r>
                        <a:rPr sz="1100" b="1" spc="39" dirty="0">
                          <a:latin typeface="Arial"/>
                          <a:cs typeface="Arial"/>
                        </a:rPr>
                        <a:t>cycling, </a:t>
                      </a:r>
                      <a:r>
                        <a:rPr sz="1100" b="1" spc="7" dirty="0">
                          <a:latin typeface="Arial"/>
                          <a:cs typeface="Arial"/>
                        </a:rPr>
                        <a:t>water</a:t>
                      </a:r>
                      <a:r>
                        <a:rPr sz="1100" b="1" spc="-4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31" dirty="0">
                          <a:latin typeface="Arial"/>
                          <a:cs typeface="Arial"/>
                        </a:rPr>
                        <a:t>skiing)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6519" algn="ctr" defTabSz="914400">
                        <a:spcBef>
                          <a:spcPts val="200"/>
                        </a:spcBef>
                        <a:defRPr sz="1100" i="1" spc="15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12.2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43917">
                <a:tc>
                  <a:txBody>
                    <a:bodyPr/>
                    <a:lstStyle/>
                    <a:p>
                      <a:pPr marR="36194" indent="44450" algn="l" defTabSz="914400">
                        <a:lnSpc>
                          <a:spcPct val="66700"/>
                        </a:lnSpc>
                        <a:spcBef>
                          <a:spcPts val="200"/>
                        </a:spcBef>
                        <a:defRPr sz="1100" spc="31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>
                          <a:latin typeface="Arial"/>
                          <a:cs typeface="Arial"/>
                        </a:rPr>
                        <a:t>Indoor sport </a:t>
                      </a:r>
                      <a:r>
                        <a:rPr sz="1100" b="1" spc="23">
                          <a:latin typeface="Arial"/>
                          <a:cs typeface="Arial"/>
                        </a:rPr>
                        <a:t>activities </a:t>
                      </a:r>
                      <a:r>
                        <a:rPr sz="1100" b="1" spc="0">
                          <a:latin typeface="Arial"/>
                          <a:cs typeface="Arial"/>
                        </a:rPr>
                        <a:t>(e.g. </a:t>
                      </a:r>
                      <a:r>
                        <a:rPr sz="1100" b="1" spc="15">
                          <a:latin typeface="Arial"/>
                          <a:cs typeface="Arial"/>
                        </a:rPr>
                        <a:t>tennis,  </a:t>
                      </a:r>
                      <a:r>
                        <a:rPr sz="1100" b="1">
                          <a:latin typeface="Arial"/>
                          <a:cs typeface="Arial"/>
                        </a:rPr>
                        <a:t>badminton)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1285" algn="ctr" defTabSz="914400">
                        <a:spcBef>
                          <a:spcPts val="200"/>
                        </a:spcBef>
                        <a:defRPr sz="1100" i="1" spc="7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7.3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0841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200"/>
                        </a:spcBef>
                        <a:defRPr sz="1800"/>
                      </a:pPr>
                      <a:r>
                        <a:rPr sz="1100" b="1" spc="23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Arial"/>
                          <a:sym typeface="Calibri"/>
                        </a:rPr>
                        <a:t>Paintball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16839" algn="ctr" defTabSz="914400">
                        <a:spcBef>
                          <a:spcPts val="200"/>
                        </a:spcBef>
                        <a:defRPr sz="1100" i="1" spc="39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/>
                        <a:t>4.2</a:t>
                      </a:r>
                      <a:r>
                        <a:rPr sz="1100" b="1" spc="-55"/>
                        <a:t> </a:t>
                      </a:r>
                      <a:r>
                        <a:rPr sz="1100" b="1" spc="47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lnB w="6350">
                      <a:solidFill>
                        <a:srgbClr val="231F2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9311">
                <a:tc>
                  <a:txBody>
                    <a:bodyPr/>
                    <a:lstStyle/>
                    <a:p>
                      <a:pPr indent="44450" algn="l" defTabSz="914400">
                        <a:spcBef>
                          <a:spcPts val="300"/>
                        </a:spcBef>
                        <a:defRPr sz="1100" spc="15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Wildlife</a:t>
                      </a:r>
                      <a:r>
                        <a:rPr sz="1100" b="1" spc="-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39" dirty="0">
                          <a:latin typeface="Arial"/>
                          <a:cs typeface="Arial"/>
                        </a:rPr>
                        <a:t>watching</a:t>
                      </a:r>
                    </a:p>
                  </a:txBody>
                  <a:tcPr marL="0" marR="0" marT="0" marB="0" horzOverflow="overflow"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123189" algn="ctr" defTabSz="914400">
                        <a:spcBef>
                          <a:spcPts val="300"/>
                        </a:spcBef>
                        <a:defRPr sz="1100" i="1" spc="-7">
                          <a:solidFill>
                            <a:srgbClr val="231F2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100" b="1" dirty="0"/>
                        <a:t>7.9</a:t>
                      </a:r>
                      <a:r>
                        <a:rPr sz="1100" b="1" spc="-55" dirty="0"/>
                        <a:t> </a:t>
                      </a:r>
                      <a:r>
                        <a:rPr sz="1100" b="1" spc="47" dirty="0"/>
                        <a:t>%</a:t>
                      </a:r>
                    </a:p>
                  </a:txBody>
                  <a:tcPr marL="0" marR="0" marT="0" marB="0" horzOverflow="overflow">
                    <a:lnL w="6350">
                      <a:solidFill>
                        <a:srgbClr val="231F20"/>
                      </a:solidFill>
                    </a:lnL>
                    <a:lnR w="6350">
                      <a:solidFill>
                        <a:srgbClr val="231F20"/>
                      </a:solidFill>
                    </a:lnR>
                    <a:lnT w="6350">
                      <a:solidFill>
                        <a:srgbClr val="231F2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 rot="16200000">
            <a:off x="5923462" y="3269493"/>
            <a:ext cx="4654007" cy="281327"/>
          </a:xfrm>
          <a:prstGeom prst="rect">
            <a:avLst/>
          </a:prstGeom>
        </p:spPr>
        <p:txBody>
          <a:bodyPr wrap="none" lIns="64291" tIns="32146" rIns="64291" bIns="32146">
            <a:spAutoFit/>
          </a:bodyPr>
          <a:lstStyle/>
          <a:p>
            <a:pPr indent="8929" defTabSz="642915">
              <a:spcBef>
                <a:spcPts val="141"/>
              </a:spcBef>
              <a:defRPr sz="1000" b="0" i="1" spc="55">
                <a:solidFill>
                  <a:srgbClr val="231F2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it-IT" sz="1400" spc="74" dirty="0"/>
              <a:t>INTERST FOR ACTIVITIES FOR RUSSIAN TOUSITS (2018)</a:t>
            </a:r>
            <a:endParaRPr lang="it-IT" sz="1400" spc="58" dirty="0"/>
          </a:p>
        </p:txBody>
      </p:sp>
    </p:spTree>
    <p:extLst>
      <p:ext uri="{BB962C8B-B14F-4D97-AF65-F5344CB8AC3E}">
        <p14:creationId xmlns:p14="http://schemas.microsoft.com/office/powerpoint/2010/main" val="1380893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2443" y="288466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STRATEGY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983808" y="1444286"/>
            <a:ext cx="1784195" cy="7859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OBSTACLES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68293" y="1283428"/>
            <a:ext cx="558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>
                <a:solidFill>
                  <a:srgbClr val="800000"/>
                </a:solidFill>
              </a:rPr>
              <a:t>Assessment</a:t>
            </a:r>
            <a:r>
              <a:rPr lang="it-IT" sz="2000" b="1" dirty="0">
                <a:solidFill>
                  <a:srgbClr val="800000"/>
                </a:solidFill>
              </a:rPr>
              <a:t> and </a:t>
            </a:r>
            <a:r>
              <a:rPr lang="it-IT" sz="2000" b="1" dirty="0" err="1">
                <a:solidFill>
                  <a:srgbClr val="800000"/>
                </a:solidFill>
              </a:rPr>
              <a:t>prioritisation</a:t>
            </a:r>
            <a:r>
              <a:rPr lang="it-IT" sz="2000" b="1" dirty="0">
                <a:solidFill>
                  <a:srgbClr val="800000"/>
                </a:solidFill>
              </a:rPr>
              <a:t> of the </a:t>
            </a:r>
            <a:r>
              <a:rPr lang="it-IT" sz="2000" b="1" dirty="0" err="1">
                <a:solidFill>
                  <a:srgbClr val="800000"/>
                </a:solidFill>
              </a:rPr>
              <a:t>obstacles</a:t>
            </a:r>
            <a:r>
              <a:rPr lang="it-IT" sz="2000" b="1" dirty="0">
                <a:solidFill>
                  <a:srgbClr val="800000"/>
                </a:solidFill>
              </a:rPr>
              <a:t> that </a:t>
            </a:r>
            <a:r>
              <a:rPr lang="it-IT" sz="2000" b="1" dirty="0" err="1">
                <a:solidFill>
                  <a:srgbClr val="800000"/>
                </a:solidFill>
              </a:rPr>
              <a:t>might</a:t>
            </a:r>
            <a:r>
              <a:rPr lang="it-IT" sz="2000" b="1" dirty="0">
                <a:solidFill>
                  <a:srgbClr val="800000"/>
                </a:solidFill>
              </a:rPr>
              <a:t> </a:t>
            </a:r>
            <a:r>
              <a:rPr lang="it-IT" sz="2000" b="1" dirty="0" err="1">
                <a:solidFill>
                  <a:srgbClr val="800000"/>
                </a:solidFill>
              </a:rPr>
              <a:t>hinder</a:t>
            </a:r>
            <a:r>
              <a:rPr lang="it-IT" sz="2000" b="1" dirty="0">
                <a:solidFill>
                  <a:srgbClr val="800000"/>
                </a:solidFill>
              </a:rPr>
              <a:t> the achievement of the </a:t>
            </a:r>
            <a:r>
              <a:rPr lang="it-IT" sz="2000" b="1" dirty="0" err="1">
                <a:solidFill>
                  <a:srgbClr val="800000"/>
                </a:solidFill>
              </a:rPr>
              <a:t>objective</a:t>
            </a:r>
            <a:endParaRPr lang="it-IT" sz="2000" b="1" dirty="0">
              <a:solidFill>
                <a:srgbClr val="800000"/>
              </a:solidFill>
            </a:endParaRPr>
          </a:p>
        </p:txBody>
      </p:sp>
      <p:sp>
        <p:nvSpPr>
          <p:cNvPr id="12" name="Parentesi quadra aperta 11"/>
          <p:cNvSpPr/>
          <p:nvPr/>
        </p:nvSpPr>
        <p:spPr>
          <a:xfrm>
            <a:off x="2937192" y="1283428"/>
            <a:ext cx="211685" cy="946848"/>
          </a:xfrm>
          <a:prstGeom prst="leftBracke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57166" y="2525058"/>
            <a:ext cx="37203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Infrastructures</a:t>
            </a:r>
            <a:endParaRPr lang="it-IT" dirty="0"/>
          </a:p>
          <a:p>
            <a:r>
              <a:rPr lang="it-IT" dirty="0" err="1"/>
              <a:t>Informations</a:t>
            </a:r>
            <a:endParaRPr lang="it-IT" dirty="0"/>
          </a:p>
          <a:p>
            <a:r>
              <a:rPr lang="it-IT" dirty="0"/>
              <a:t>Services to </a:t>
            </a:r>
            <a:r>
              <a:rPr lang="it-IT" dirty="0" err="1"/>
              <a:t>tourists</a:t>
            </a:r>
            <a:endParaRPr lang="it-IT" dirty="0"/>
          </a:p>
          <a:p>
            <a:r>
              <a:rPr lang="it-IT" dirty="0"/>
              <a:t>Business services</a:t>
            </a:r>
          </a:p>
          <a:p>
            <a:r>
              <a:rPr lang="it-IT" dirty="0"/>
              <a:t>Services for women empowerment </a:t>
            </a:r>
          </a:p>
          <a:p>
            <a:r>
              <a:rPr lang="it-IT" dirty="0"/>
              <a:t>Business to CSO</a:t>
            </a:r>
          </a:p>
          <a:p>
            <a:r>
              <a:rPr lang="it-IT" dirty="0"/>
              <a:t>Social services</a:t>
            </a:r>
          </a:p>
          <a:p>
            <a:r>
              <a:rPr lang="it-IT" dirty="0" err="1"/>
              <a:t>Entrepreneurs</a:t>
            </a:r>
            <a:r>
              <a:rPr lang="it-IT" dirty="0"/>
              <a:t> </a:t>
            </a:r>
            <a:r>
              <a:rPr lang="it-IT" dirty="0" err="1"/>
              <a:t>behavior</a:t>
            </a:r>
            <a:r>
              <a:rPr lang="it-IT" dirty="0"/>
              <a:t> and culture</a:t>
            </a:r>
          </a:p>
          <a:p>
            <a:r>
              <a:rPr lang="it-IT" dirty="0"/>
              <a:t>Entrepreneur know </a:t>
            </a:r>
            <a:r>
              <a:rPr lang="it-IT" dirty="0" err="1"/>
              <a:t>how</a:t>
            </a:r>
            <a:endParaRPr lang="it-IT" dirty="0"/>
          </a:p>
          <a:p>
            <a:r>
              <a:rPr lang="it-IT" dirty="0" err="1"/>
              <a:t>Technological</a:t>
            </a:r>
            <a:r>
              <a:rPr lang="it-IT" dirty="0"/>
              <a:t> capital</a:t>
            </a:r>
          </a:p>
          <a:p>
            <a:r>
              <a:rPr lang="it-IT" dirty="0"/>
              <a:t>Networking</a:t>
            </a:r>
          </a:p>
          <a:p>
            <a:r>
              <a:rPr lang="it-IT" dirty="0"/>
              <a:t>Marketing</a:t>
            </a:r>
          </a:p>
          <a:p>
            <a:r>
              <a:rPr lang="it-IT" dirty="0" err="1"/>
              <a:t>Regulatory</a:t>
            </a:r>
            <a:r>
              <a:rPr lang="it-IT" dirty="0"/>
              <a:t> framework</a:t>
            </a:r>
          </a:p>
          <a:p>
            <a:r>
              <a:rPr lang="it-IT" dirty="0" err="1"/>
              <a:t>Obstacles</a:t>
            </a:r>
            <a:r>
              <a:rPr lang="it-IT" dirty="0"/>
              <a:t> to women empowerment</a:t>
            </a:r>
          </a:p>
        </p:txBody>
      </p:sp>
      <p:cxnSp>
        <p:nvCxnSpPr>
          <p:cNvPr id="13" name="Connettore 1 12"/>
          <p:cNvCxnSpPr/>
          <p:nvPr/>
        </p:nvCxnSpPr>
        <p:spPr>
          <a:xfrm>
            <a:off x="2647932" y="2729552"/>
            <a:ext cx="58312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2647932" y="3002896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2647932" y="3275020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2647932" y="3532026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2647932" y="3819268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2647932" y="4091196"/>
            <a:ext cx="617372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2650922" y="4361111"/>
            <a:ext cx="58312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650922" y="4634455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2650922" y="4906579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650922" y="5163585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2650922" y="5450827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2650922" y="5722755"/>
            <a:ext cx="617372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2638971" y="6021575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2638971" y="6308444"/>
            <a:ext cx="617372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2638971" y="2729552"/>
            <a:ext cx="8961" cy="3578892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064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56683" y="832939"/>
            <a:ext cx="2352615" cy="61271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INPUTS</a:t>
            </a:r>
          </a:p>
        </p:txBody>
      </p:sp>
      <p:sp>
        <p:nvSpPr>
          <p:cNvPr id="3" name="Rettangolo 2"/>
          <p:cNvSpPr/>
          <p:nvPr/>
        </p:nvSpPr>
        <p:spPr>
          <a:xfrm>
            <a:off x="3492462" y="667317"/>
            <a:ext cx="5349880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RESCO ANALYSIS</a:t>
            </a:r>
            <a:endParaRPr lang="it-IT" sz="2000" b="1" dirty="0"/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EXISTING REGIONAL and MUNICIPAL PLANS</a:t>
            </a:r>
            <a:endParaRPr lang="it-IT" sz="2000" b="1" dirty="0"/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PREVIOUS STUDIES AND RESEARCHES</a:t>
            </a:r>
            <a:endParaRPr lang="it-IT" sz="2000" b="1" dirty="0"/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OWN MARKET ASSESSMENT</a:t>
            </a:r>
            <a:endParaRPr lang="it-IT" sz="2000" b="1" dirty="0"/>
          </a:p>
        </p:txBody>
      </p:sp>
      <p:grpSp>
        <p:nvGrpSpPr>
          <p:cNvPr id="4" name="Gruppo 3"/>
          <p:cNvGrpSpPr/>
          <p:nvPr/>
        </p:nvGrpSpPr>
        <p:grpSpPr>
          <a:xfrm>
            <a:off x="1347643" y="2621132"/>
            <a:ext cx="8042742" cy="4184190"/>
            <a:chOff x="423218" y="521818"/>
            <a:chExt cx="8897974" cy="6339526"/>
          </a:xfrm>
        </p:grpSpPr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>
              <a:off x="7300632" y="523039"/>
              <a:ext cx="1635463" cy="6091204"/>
            </a:xfrm>
            <a:prstGeom prst="flowChartDelay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2890152" y="3782698"/>
              <a:ext cx="1965602" cy="28212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it-IT" sz="2000" b="1" dirty="0">
                <a:solidFill>
                  <a:srgbClr val="000000"/>
                </a:solidFill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it-IT" sz="2000" b="1" dirty="0">
                <a:solidFill>
                  <a:srgbClr val="000000"/>
                </a:solidFill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it-IT" sz="2000" b="1" dirty="0">
                  <a:solidFill>
                    <a:srgbClr val="000000"/>
                  </a:solidFill>
                </a:rPr>
                <a:t>VALUE CHAIN ASSESSEMENT</a:t>
              </a: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it-IT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7" name="Rettangolo 6"/>
            <p:cNvSpPr/>
            <p:nvPr/>
          </p:nvSpPr>
          <p:spPr>
            <a:xfrm>
              <a:off x="501192" y="521818"/>
              <a:ext cx="2388960" cy="1686028"/>
            </a:xfrm>
            <a:prstGeom prst="rect">
              <a:avLst/>
            </a:prstGeom>
            <a:solidFill>
              <a:srgbClr val="66FFCC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MARKET  </a:t>
              </a:r>
            </a:p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ASSESSMENT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4855753" y="3769319"/>
              <a:ext cx="2388960" cy="2844924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01193" y="2207846"/>
              <a:ext cx="2445120" cy="1561474"/>
            </a:xfrm>
            <a:prstGeom prst="rect">
              <a:avLst/>
            </a:prstGeom>
            <a:solidFill>
              <a:srgbClr val="EFAFE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pPr algn="ctr"/>
              <a:r>
                <a:rPr lang="es-ES" b="1" dirty="0"/>
                <a:t>GENDER EQUALITY </a:t>
              </a:r>
            </a:p>
            <a:p>
              <a:pPr algn="ctr"/>
              <a:r>
                <a:rPr lang="es-ES" b="1" dirty="0"/>
                <a:t>ASSESSMENT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336712" y="521819"/>
              <a:ext cx="1933920" cy="3247501"/>
            </a:xfrm>
            <a:prstGeom prst="rect">
              <a:avLst/>
            </a:prstGeom>
            <a:solidFill>
              <a:srgbClr val="99FF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890152" y="521819"/>
              <a:ext cx="2445120" cy="3247502"/>
            </a:xfrm>
            <a:prstGeom prst="rect">
              <a:avLst/>
            </a:prstGeom>
            <a:solidFill>
              <a:srgbClr val="00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5366516" y="1699056"/>
              <a:ext cx="1889280" cy="11046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1639" tIns="42452" rIns="81639" bIns="42452">
              <a:spAutoFit/>
            </a:bodyPr>
            <a:lstStyle/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>
                  <a:solidFill>
                    <a:srgbClr val="000000"/>
                  </a:solidFill>
                </a:rPr>
                <a:t>ECONOMIC</a:t>
              </a:r>
            </a:p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endParaRPr lang="en-GB" b="1" dirty="0">
                <a:solidFill>
                  <a:srgbClr val="000000"/>
                </a:solidFill>
              </a:endParaRPr>
            </a:p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>
                  <a:solidFill>
                    <a:srgbClr val="000000"/>
                  </a:solidFill>
                </a:rPr>
                <a:t>POTENTIAL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3169447" y="1343407"/>
              <a:ext cx="1707840" cy="22392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1639" tIns="42452" rIns="81639" bIns="42452">
              <a:spAutoFit/>
            </a:bodyPr>
            <a:lstStyle/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/>
                <a:t>COMPETITIVE</a:t>
              </a:r>
            </a:p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endParaRPr lang="en-GB" b="1" dirty="0"/>
            </a:p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/>
                <a:t>ADVANTAGE</a:t>
              </a:r>
            </a:p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endParaRPr lang="en-GB" b="1" dirty="0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942873" y="4962720"/>
              <a:ext cx="2232000" cy="4489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1639" tIns="42452" rIns="81639" bIns="42452">
              <a:spAutoFit/>
            </a:bodyPr>
            <a:lstStyle/>
            <a:p>
              <a:pPr algn="ctr">
                <a:lnSpc>
                  <a:spcPct val="98000"/>
                </a:lnSpc>
                <a:spcBef>
                  <a:spcPts val="113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sz="2400" b="1" dirty="0">
                  <a:solidFill>
                    <a:srgbClr val="000000"/>
                  </a:solidFill>
                </a:rPr>
                <a:t>OBSTACLES 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 rot="10800000" flipH="1">
              <a:off x="4486393" y="4050888"/>
              <a:ext cx="738720" cy="793523"/>
            </a:xfrm>
            <a:custGeom>
              <a:avLst/>
              <a:gdLst>
                <a:gd name="T0" fmla="*/ 23028679 w 21600"/>
                <a:gd name="T1" fmla="*/ 0 h 21600"/>
                <a:gd name="T2" fmla="*/ 0 w 21600"/>
                <a:gd name="T3" fmla="*/ 17711135 h 21600"/>
                <a:gd name="T4" fmla="*/ 23028679 w 21600"/>
                <a:gd name="T5" fmla="*/ 35422270 h 21600"/>
                <a:gd name="T6" fmla="*/ 30704914 w 21600"/>
                <a:gd name="T7" fmla="*/ 17711135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rot="10800000">
              <a:off x="4942153" y="2549512"/>
              <a:ext cx="681120" cy="576060"/>
            </a:xfrm>
            <a:custGeom>
              <a:avLst/>
              <a:gdLst>
                <a:gd name="T0" fmla="*/ 19577468 w 21600"/>
                <a:gd name="T1" fmla="*/ 0 h 21600"/>
                <a:gd name="T2" fmla="*/ 0 w 21600"/>
                <a:gd name="T3" fmla="*/ 9333912 h 21600"/>
                <a:gd name="T4" fmla="*/ 19577468 w 21600"/>
                <a:gd name="T5" fmla="*/ 18667825 h 21600"/>
                <a:gd name="T6" fmla="*/ 26103300 w 21600"/>
                <a:gd name="T7" fmla="*/ 933391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>
              <a:off x="7269193" y="521819"/>
              <a:ext cx="865528" cy="6091204"/>
            </a:xfrm>
            <a:prstGeom prst="flowChartDelay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6738768" y="5654214"/>
              <a:ext cx="994374" cy="664884"/>
            </a:xfrm>
            <a:custGeom>
              <a:avLst/>
              <a:gdLst>
                <a:gd name="T0" fmla="*/ 63222647 w 21600"/>
                <a:gd name="T1" fmla="*/ 0 h 21600"/>
                <a:gd name="T2" fmla="*/ 0 w 21600"/>
                <a:gd name="T3" fmla="*/ 5825294 h 21600"/>
                <a:gd name="T4" fmla="*/ 63222647 w 21600"/>
                <a:gd name="T5" fmla="*/ 11650588 h 21600"/>
                <a:gd name="T6" fmla="*/ 84296894 w 21600"/>
                <a:gd name="T7" fmla="*/ 5825294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 rot="5400000">
              <a:off x="6308561" y="3300792"/>
              <a:ext cx="2880302" cy="35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1639" tIns="42452" rIns="81639" bIns="42452">
              <a:spAutoFit/>
            </a:bodyPr>
            <a:lstStyle/>
            <a:p>
              <a:pPr algn="ctr">
                <a:lnSpc>
                  <a:spcPct val="98000"/>
                </a:lnSpc>
                <a:spcBef>
                  <a:spcPts val="1020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>
                  <a:solidFill>
                    <a:srgbClr val="000000"/>
                  </a:solidFill>
                </a:rPr>
                <a:t>STRATEGIC   ACTIONS</a:t>
              </a:r>
            </a:p>
          </p:txBody>
        </p:sp>
        <p:sp>
          <p:nvSpPr>
            <p:cNvPr id="20" name="Freccia a destra 21"/>
            <p:cNvSpPr/>
            <p:nvPr/>
          </p:nvSpPr>
          <p:spPr>
            <a:xfrm>
              <a:off x="8637624" y="6285280"/>
              <a:ext cx="683568" cy="57606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501193" y="3781479"/>
              <a:ext cx="2388960" cy="2831544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sz="2000" b="1" dirty="0">
                <a:solidFill>
                  <a:schemeClr val="bg1"/>
                </a:solidFill>
              </a:endParaRPr>
            </a:p>
            <a:p>
              <a:pPr algn="ctr"/>
              <a:endParaRPr lang="it-IT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10800000">
              <a:off x="2563921" y="786144"/>
              <a:ext cx="788472" cy="589614"/>
            </a:xfrm>
            <a:custGeom>
              <a:avLst/>
              <a:gdLst>
                <a:gd name="T0" fmla="*/ 327978758 w 21600"/>
                <a:gd name="T1" fmla="*/ 0 h 21600"/>
                <a:gd name="T2" fmla="*/ 0 w 21600"/>
                <a:gd name="T3" fmla="*/ 9333912 h 21600"/>
                <a:gd name="T4" fmla="*/ 327978758 w 21600"/>
                <a:gd name="T5" fmla="*/ 18667825 h 21600"/>
                <a:gd name="T6" fmla="*/ 437304964 w 21600"/>
                <a:gd name="T7" fmla="*/ 933391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 rot="5400000">
              <a:off x="379967" y="1898858"/>
              <a:ext cx="864091" cy="570968"/>
            </a:xfrm>
            <a:custGeom>
              <a:avLst/>
              <a:gdLst>
                <a:gd name="T0" fmla="*/ 31501953 w 21600"/>
                <a:gd name="T1" fmla="*/ 0 h 21600"/>
                <a:gd name="T2" fmla="*/ 0 w 21600"/>
                <a:gd name="T3" fmla="*/ 5862233 h 21600"/>
                <a:gd name="T4" fmla="*/ 31501953 w 21600"/>
                <a:gd name="T5" fmla="*/ 11724466 h 21600"/>
                <a:gd name="T6" fmla="*/ 42002600 w 21600"/>
                <a:gd name="T7" fmla="*/ 5862233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 rot="5400000">
              <a:off x="7020401" y="3286894"/>
              <a:ext cx="2880302" cy="35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1639" tIns="42452" rIns="81639" bIns="42452">
              <a:spAutoFit/>
            </a:bodyPr>
            <a:lstStyle/>
            <a:p>
              <a:pPr algn="ctr">
                <a:lnSpc>
                  <a:spcPct val="98000"/>
                </a:lnSpc>
                <a:spcBef>
                  <a:spcPts val="1020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>
                  <a:solidFill>
                    <a:srgbClr val="000000"/>
                  </a:solidFill>
                </a:rPr>
                <a:t>DEVELOPMENT  PLAN</a:t>
              </a:r>
            </a:p>
          </p:txBody>
        </p:sp>
        <p:sp>
          <p:nvSpPr>
            <p:cNvPr id="25" name="AutoShape 19"/>
            <p:cNvSpPr>
              <a:spLocks noChangeArrowheads="1"/>
            </p:cNvSpPr>
            <p:nvPr/>
          </p:nvSpPr>
          <p:spPr bwMode="auto">
            <a:xfrm>
              <a:off x="2388751" y="4424763"/>
              <a:ext cx="953281" cy="537956"/>
            </a:xfrm>
            <a:custGeom>
              <a:avLst/>
              <a:gdLst>
                <a:gd name="T0" fmla="*/ 63222647 w 21600"/>
                <a:gd name="T1" fmla="*/ 0 h 21600"/>
                <a:gd name="T2" fmla="*/ 0 w 21600"/>
                <a:gd name="T3" fmla="*/ 5825294 h 21600"/>
                <a:gd name="T4" fmla="*/ 63222647 w 21600"/>
                <a:gd name="T5" fmla="*/ 11650588 h 21600"/>
                <a:gd name="T6" fmla="*/ 84296894 w 21600"/>
                <a:gd name="T7" fmla="*/ 5825294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26" name="AutoShape 16"/>
            <p:cNvSpPr>
              <a:spLocks noChangeArrowheads="1"/>
            </p:cNvSpPr>
            <p:nvPr/>
          </p:nvSpPr>
          <p:spPr bwMode="auto">
            <a:xfrm rot="5400000">
              <a:off x="2185416" y="3526194"/>
              <a:ext cx="665315" cy="513012"/>
            </a:xfrm>
            <a:custGeom>
              <a:avLst/>
              <a:gdLst>
                <a:gd name="T0" fmla="*/ 31501953 w 21600"/>
                <a:gd name="T1" fmla="*/ 0 h 21600"/>
                <a:gd name="T2" fmla="*/ 0 w 21600"/>
                <a:gd name="T3" fmla="*/ 5862233 h 21600"/>
                <a:gd name="T4" fmla="*/ 31501953 w 21600"/>
                <a:gd name="T5" fmla="*/ 11724466 h 21600"/>
                <a:gd name="T6" fmla="*/ 42002600 w 21600"/>
                <a:gd name="T7" fmla="*/ 5862233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sp>
          <p:nvSpPr>
            <p:cNvPr id="27" name="AutoShape 19"/>
            <p:cNvSpPr>
              <a:spLocks noChangeArrowheads="1"/>
            </p:cNvSpPr>
            <p:nvPr/>
          </p:nvSpPr>
          <p:spPr bwMode="auto">
            <a:xfrm>
              <a:off x="7612182" y="4920000"/>
              <a:ext cx="835620" cy="628387"/>
            </a:xfrm>
            <a:custGeom>
              <a:avLst/>
              <a:gdLst>
                <a:gd name="T0" fmla="*/ 63222647 w 21600"/>
                <a:gd name="T1" fmla="*/ 0 h 21600"/>
                <a:gd name="T2" fmla="*/ 0 w 21600"/>
                <a:gd name="T3" fmla="*/ 5825294 h 21600"/>
                <a:gd name="T4" fmla="*/ 63222647 w 21600"/>
                <a:gd name="T5" fmla="*/ 11650588 h 21600"/>
                <a:gd name="T6" fmla="*/ 84296894 w 21600"/>
                <a:gd name="T7" fmla="*/ 5825294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2945" tIns="41473" rIns="82945" bIns="41473" anchor="ctr"/>
            <a:lstStyle/>
            <a:p>
              <a:endParaRPr lang="es-ES"/>
            </a:p>
          </p:txBody>
        </p:sp>
        <p:cxnSp>
          <p:nvCxnSpPr>
            <p:cNvPr id="28" name="Connettore 7 27"/>
            <p:cNvCxnSpPr/>
            <p:nvPr/>
          </p:nvCxnSpPr>
          <p:spPr>
            <a:xfrm>
              <a:off x="4432662" y="668245"/>
              <a:ext cx="2669309" cy="399551"/>
            </a:xfrm>
            <a:prstGeom prst="curvedConnector3">
              <a:avLst/>
            </a:prstGeom>
            <a:ln w="38100" cmpd="sng"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7 28"/>
            <p:cNvCxnSpPr/>
            <p:nvPr/>
          </p:nvCxnSpPr>
          <p:spPr>
            <a:xfrm>
              <a:off x="2171513" y="714736"/>
              <a:ext cx="5014069" cy="804354"/>
            </a:xfrm>
            <a:prstGeom prst="curvedConnector3">
              <a:avLst/>
            </a:prstGeom>
            <a:ln w="38100" cmpd="sng"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7 29"/>
            <p:cNvCxnSpPr>
              <a:cxnSpLocks/>
            </p:cNvCxnSpPr>
            <p:nvPr/>
          </p:nvCxnSpPr>
          <p:spPr>
            <a:xfrm>
              <a:off x="2552752" y="2049787"/>
              <a:ext cx="4716441" cy="566601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7 30"/>
            <p:cNvCxnSpPr>
              <a:cxnSpLocks/>
            </p:cNvCxnSpPr>
            <p:nvPr/>
          </p:nvCxnSpPr>
          <p:spPr>
            <a:xfrm flipV="1">
              <a:off x="2303358" y="3955953"/>
              <a:ext cx="4871515" cy="274628"/>
            </a:xfrm>
            <a:prstGeom prst="curvedConnector3">
              <a:avLst/>
            </a:prstGeom>
            <a:ln w="38100" cmpd="sng"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7 31"/>
            <p:cNvCxnSpPr/>
            <p:nvPr/>
          </p:nvCxnSpPr>
          <p:spPr>
            <a:xfrm flipV="1">
              <a:off x="5737199" y="4628617"/>
              <a:ext cx="1437675" cy="242789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423218" y="3857625"/>
              <a:ext cx="2039405" cy="11081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81639" tIns="42452" rIns="81639" bIns="42452">
              <a:spAutoFit/>
            </a:bodyPr>
            <a:lstStyle/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>
                  <a:solidFill>
                    <a:schemeClr val="bg1"/>
                  </a:solidFill>
                </a:rPr>
                <a:t>SUTAINABILITY</a:t>
              </a:r>
            </a:p>
            <a:p>
              <a:pPr algn="ctr"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b="1" dirty="0">
                  <a:solidFill>
                    <a:schemeClr val="bg1"/>
                  </a:solidFill>
                </a:rPr>
                <a:t>FACTORS</a:t>
              </a:r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768091" y="4932238"/>
              <a:ext cx="1763999" cy="16904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1639" tIns="42452" rIns="81639" bIns="42452">
              <a:spAutoFit/>
            </a:bodyPr>
            <a:lstStyle/>
            <a:p>
              <a:pPr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sz="1200" b="1" dirty="0">
                  <a:solidFill>
                    <a:srgbClr val="FFFFFF"/>
                  </a:solidFill>
                </a:rPr>
                <a:t>ECONOMIC</a:t>
              </a:r>
            </a:p>
            <a:p>
              <a:pPr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sz="1200" b="1" dirty="0">
                  <a:solidFill>
                    <a:srgbClr val="FFFFFF"/>
                  </a:solidFill>
                </a:rPr>
                <a:t>SOCIAL</a:t>
              </a:r>
            </a:p>
            <a:p>
              <a:pPr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sz="1200" b="1" dirty="0">
                  <a:solidFill>
                    <a:srgbClr val="FFFFFF"/>
                  </a:solidFill>
                </a:rPr>
                <a:t>ENVIRONMENTAL</a:t>
              </a:r>
            </a:p>
            <a:p>
              <a:pPr>
                <a:lnSpc>
                  <a:spcPct val="98000"/>
                </a:lnSpc>
                <a:spcBef>
                  <a:spcPts val="794"/>
                </a:spcBef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sz="1200" b="1" dirty="0">
                  <a:solidFill>
                    <a:srgbClr val="FFFFFF"/>
                  </a:solidFill>
                </a:rPr>
                <a:t>INSTITUTIONAL</a:t>
              </a:r>
            </a:p>
          </p:txBody>
        </p:sp>
        <p:cxnSp>
          <p:nvCxnSpPr>
            <p:cNvPr id="35" name="Connettore 7 34"/>
            <p:cNvCxnSpPr>
              <a:cxnSpLocks/>
            </p:cNvCxnSpPr>
            <p:nvPr/>
          </p:nvCxnSpPr>
          <p:spPr>
            <a:xfrm>
              <a:off x="2490652" y="3181700"/>
              <a:ext cx="4684222" cy="268340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ttangolo 35"/>
          <p:cNvSpPr/>
          <p:nvPr/>
        </p:nvSpPr>
        <p:spPr>
          <a:xfrm rot="16200000">
            <a:off x="-1028851" y="4275596"/>
            <a:ext cx="3504854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 RESCO   METHOD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4892936" y="5097991"/>
            <a:ext cx="354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80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484889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2443" y="288466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OUTPUTS</a:t>
            </a:r>
          </a:p>
        </p:txBody>
      </p:sp>
      <p:sp>
        <p:nvSpPr>
          <p:cNvPr id="3" name="Rettangolo 2"/>
          <p:cNvSpPr/>
          <p:nvPr/>
        </p:nvSpPr>
        <p:spPr>
          <a:xfrm>
            <a:off x="788129" y="1740173"/>
            <a:ext cx="806364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800" b="1" dirty="0"/>
              <a:t>THE GOVERNANCE SYSTEM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800" b="1" dirty="0"/>
              <a:t>THE IMPROVEMENT OF THE VAUE CHAIN’S PERFORMANCE</a:t>
            </a:r>
            <a:endParaRPr lang="it-IT" sz="28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800" b="1" dirty="0"/>
              <a:t>THE IMPROVEMENT OF THE SERVICE SYSTEM (to tourists, tourist operators, and businesses)</a:t>
            </a:r>
            <a:endParaRPr lang="it-IT" sz="28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800" b="1" dirty="0"/>
              <a:t>THE COMMUNICATION AND MARKETING STRATEGY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818740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2"/>
          <p:cNvSpPr txBox="1"/>
          <p:nvPr/>
        </p:nvSpPr>
        <p:spPr>
          <a:xfrm>
            <a:off x="301658" y="67698"/>
            <a:ext cx="865380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 algn="l" defTabSz="914400">
              <a:spcBef>
                <a:spcPts val="100"/>
              </a:spcBef>
              <a:defRPr sz="1000" b="0" i="1" spc="-4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it-IT" sz="1400" b="1" dirty="0"/>
              <a:t> </a:t>
            </a:r>
            <a:r>
              <a:rPr lang="it-IT" sz="1800" b="1" dirty="0">
                <a:solidFill>
                  <a:srgbClr val="C00000"/>
                </a:solidFill>
              </a:rPr>
              <a:t>THE CASE OF UMBRIA REGION (ITALY)</a:t>
            </a:r>
            <a:r>
              <a:rPr sz="1800" b="1" dirty="0">
                <a:solidFill>
                  <a:srgbClr val="C00000"/>
                </a:solidFill>
              </a:rPr>
              <a:t>  Tourism </a:t>
            </a:r>
            <a:r>
              <a:rPr lang="it-IT" sz="1800" b="1" dirty="0" err="1">
                <a:solidFill>
                  <a:srgbClr val="C00000"/>
                </a:solidFill>
              </a:rPr>
              <a:t>competitiveness</a:t>
            </a:r>
            <a:endParaRPr sz="1800" b="1" dirty="0">
              <a:solidFill>
                <a:srgbClr val="C00000"/>
              </a:solidFill>
            </a:endParaRPr>
          </a:p>
        </p:txBody>
      </p:sp>
      <p:graphicFrame>
        <p:nvGraphicFramePr>
          <p:cNvPr id="121" name="object 5"/>
          <p:cNvGraphicFramePr/>
          <p:nvPr>
            <p:extLst>
              <p:ext uri="{D42A27DB-BD31-4B8C-83A1-F6EECF244321}">
                <p14:modId xmlns:p14="http://schemas.microsoft.com/office/powerpoint/2010/main" val="3486467724"/>
              </p:ext>
            </p:extLst>
          </p:nvPr>
        </p:nvGraphicFramePr>
        <p:xfrm>
          <a:off x="197962" y="364565"/>
          <a:ext cx="8757501" cy="6330984"/>
        </p:xfrm>
        <a:graphic>
          <a:graphicData uri="http://schemas.openxmlformats.org/drawingml/2006/table">
            <a:tbl>
              <a:tblPr/>
              <a:tblGrid>
                <a:gridCol w="45264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038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6366">
                <a:tc gridSpan="2">
                  <a:txBody>
                    <a:bodyPr/>
                    <a:lstStyle/>
                    <a:p>
                      <a:pPr algn="ctr" defTabSz="914400">
                        <a:spcBef>
                          <a:spcPts val="200"/>
                        </a:spcBef>
                        <a:defRPr sz="1800"/>
                      </a:pPr>
                      <a:r>
                        <a:rPr lang="it-IT" sz="1500" b="0" spc="-12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COMPETITIVE ADVANTAGES</a:t>
                      </a:r>
                      <a:endParaRPr sz="1500" b="0" spc="-12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200"/>
                        </a:spcBef>
                        <a:defRPr sz="1800"/>
                      </a:pPr>
                      <a:r>
                        <a:rPr lang="it-IT" sz="1500" b="0" spc="-12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OBSTACLES</a:t>
                      </a:r>
                      <a:endParaRPr sz="1500" b="0" spc="-12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533">
                <a:tc gridSpan="2">
                  <a:txBody>
                    <a:bodyPr/>
                    <a:lstStyle/>
                    <a:p>
                      <a:pPr marL="84138" marR="61593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Vast, diversified, quality and - most importantly - diffused cultural heritage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Fragmentation of the tourism system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533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territory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rich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h</a:t>
                      </a:r>
                      <a:r>
                        <a:rPr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istory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tradition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</a:t>
                      </a:r>
                      <a:endParaRPr sz="1500" b="0" spc="-6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8418" indent="69850" algn="l" defTabSz="914400">
                        <a:lnSpc>
                          <a:spcPts val="1400"/>
                        </a:lnSpc>
                        <a:defRPr sz="1300">
                          <a:solidFill>
                            <a:srgbClr val="0033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developed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Information and Communication </a:t>
                      </a:r>
                      <a:endParaRPr lang="it-IT" sz="1500" b="0" spc="-6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R="58418" indent="69850" algn="l" defTabSz="914400">
                        <a:lnSpc>
                          <a:spcPts val="1400"/>
                        </a:lnSpc>
                        <a:defRPr sz="1300">
                          <a:solidFill>
                            <a:srgbClr val="0033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500" b="0" spc="-19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Technology </a:t>
                      </a:r>
                      <a:r>
                        <a:rPr lang="it-IT" sz="1500" b="0" spc="-19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0" spc="-19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(ICT) systems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7533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Old boroughs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marR="58418" indent="0" algn="l" defTabSz="914400">
                        <a:lnSpc>
                          <a:spcPts val="1400"/>
                        </a:lnSpc>
                        <a:defRPr sz="1800"/>
                      </a:pP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</a:t>
                      </a:r>
                      <a:r>
                        <a:rPr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ourism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marketing intelligence in need of </a:t>
                      </a:r>
                      <a:r>
                        <a:rPr sz="1500" b="0" i="0" u="none" strike="noStrike" cap="none" spc="-6" baseline="0" dirty="0">
                          <a:solidFill>
                            <a:schemeClr val="tx1"/>
                          </a:solidFill>
                          <a:uFillTx/>
                          <a:latin typeface="Arial"/>
                          <a:ea typeface="Arial"/>
                          <a:cs typeface="Arial"/>
                          <a:sym typeface="Arial"/>
                        </a:rPr>
                        <a:t>improvement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533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Beauty 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 landscapes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marR="58418" indent="0" algn="l" defTabSz="914400">
                        <a:lnSpc>
                          <a:spcPts val="1400"/>
                        </a:lnSpc>
                        <a:defRPr sz="1800"/>
                      </a:pP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Insufficient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</a:t>
                      </a:r>
                      <a:r>
                        <a:rPr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ollaboration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among different economic sectors when it comes to co-marketing actions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9954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Beauty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nature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0960" indent="84138" algn="l" defTabSz="914400">
                        <a:lnSpc>
                          <a:spcPts val="1400"/>
                        </a:lnSpc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Networks of firms to develop thematic products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3497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Autenticity and quality of life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" indent="84138" algn="l" defTabSz="914400">
                        <a:lnSpc>
                          <a:spcPts val="1300"/>
                        </a:lnSpc>
                        <a:tabLst>
                          <a:tab pos="850900" algn="l"/>
                        </a:tabLst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Touristic image o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r>
                        <a:rPr lang="it-IT" sz="1500" b="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Umbria to 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 </a:t>
                      </a:r>
                      <a:r>
                        <a:rPr lang="it-IT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better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it-IT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positioned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3810" indent="84138" algn="l" defTabSz="914400">
                        <a:lnSpc>
                          <a:spcPts val="1300"/>
                        </a:lnSpc>
                        <a:tabLst>
                          <a:tab pos="850900" algn="l"/>
                        </a:tabLst>
                        <a:defRPr sz="1800"/>
                      </a:pP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consolidate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 sz="15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3366"/>
                      </a:solidFill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7533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Welbeing and tranquility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marR="58418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lang="it-IT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Unsatisfacory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</a:t>
                      </a:r>
                      <a:r>
                        <a:rPr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ccessibility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the territory, intermodality and internal transportation system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7352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Enogastronom</a:t>
                      </a:r>
                      <a:r>
                        <a:rPr lang="it-IT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culture 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genuineness of the food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marR="57785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Information and accommodation system for tourists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0402">
                <a:tc gridSpan="2">
                  <a:txBody>
                    <a:bodyPr/>
                    <a:lstStyle/>
                    <a:p>
                      <a:pPr marL="0" marR="58418" indent="84138" algn="l" defTabSz="914400">
                        <a:lnSpc>
                          <a:spcPts val="1400"/>
                        </a:lnSpc>
                        <a:defRPr sz="1800"/>
                      </a:pP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r>
                        <a:rPr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ural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urban </a:t>
                      </a:r>
                      <a:r>
                        <a:rPr lang="fr-FR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historical</a:t>
                      </a:r>
                      <a:r>
                        <a:rPr lang="fr-FR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buildings accessible to </a:t>
                      </a:r>
                      <a:endParaRPr lang="it-IT" sz="15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58418" indent="84138" algn="l" defTabSz="914400">
                        <a:lnSpc>
                          <a:spcPts val="1400"/>
                        </a:lnSpc>
                        <a:defRPr sz="1800"/>
                      </a:pPr>
                      <a:r>
                        <a:rPr lang="fr-FR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</a:t>
                      </a:r>
                      <a:r>
                        <a:rPr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ourists</a:t>
                      </a:r>
                      <a:endParaRPr sz="15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indent="0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Presence of 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number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 accommodation facilities that are outdated in terms of structures as well as managament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7219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Quality of accommodation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indent="0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Unsatisfactory </a:t>
                      </a:r>
                      <a:r>
                        <a:rPr lang="it-IT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lenght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</a:t>
                      </a:r>
                      <a:r>
                        <a:rPr lang="it-IT"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tourists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’ 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average stay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7533">
                <a:tc>
                  <a:txBody>
                    <a:bodyPr/>
                    <a:lstStyle/>
                    <a:p>
                      <a:pPr marL="0" marR="43180" indent="84138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Ability to satisfy a number of different holiday </a:t>
                      </a:r>
                      <a:endParaRPr lang="it-IT" sz="1500" b="0" spc="-6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43180" indent="84138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interests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T w="6350">
                      <a:solidFill>
                        <a:srgbClr val="003366"/>
                      </a:solidFill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100"/>
                        </a:spcBef>
                        <a:defRPr sz="1300">
                          <a:solidFill>
                            <a:srgbClr val="0033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sz="1500" b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horzOverflow="overflow">
                    <a:lnR w="6350">
                      <a:solidFill>
                        <a:srgbClr val="003366"/>
                      </a:solidFill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138" marR="60960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Unsatisfactory levels of occupation of available beds / lodging </a:t>
                      </a:r>
                      <a:endParaRPr lang="it-IT" sz="1500" b="0" spc="-6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84138" marR="60960" indent="0" algn="l" defTabSz="914400">
                        <a:lnSpc>
                          <a:spcPts val="1300"/>
                        </a:lnSpc>
                        <a:defRPr sz="1800"/>
                      </a:pPr>
                      <a:endParaRPr sz="1500" b="0" spc="-6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7533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Ability to offer options for niche tourism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marR="57150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Competition </a:t>
                      </a: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among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hotels 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excessively based on tariffs of  accommodation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7532">
                <a:tc gridSpan="2">
                  <a:txBody>
                    <a:bodyPr/>
                    <a:lstStyle/>
                    <a:p>
                      <a:pPr marL="0" indent="84138" algn="l" defTabSz="914400">
                        <a:spcBef>
                          <a:spcPts val="100"/>
                        </a:spcBef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Increasing appreciation 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from 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foreign </a:t>
                      </a:r>
                      <a:r>
                        <a:rPr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touri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 markets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4138" marR="60960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Weakness of Umbria’s tour</a:t>
                      </a:r>
                      <a:r>
                        <a:rPr lang="it-IT"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r>
                        <a:rPr sz="15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agencies system in supporting incoming tourism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02116">
                <a:tc gridSpan="2">
                  <a:txBody>
                    <a:bodyPr/>
                    <a:lstStyle/>
                    <a:p>
                      <a:pPr marL="84138" marR="60960" indent="0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Positive </a:t>
                      </a:r>
                      <a:r>
                        <a:rPr lang="it-IT" sz="1500" b="0" spc="-6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attitude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 the local population and tourist operators towards </a:t>
                      </a:r>
                      <a:r>
                        <a:rPr lang="it-IT"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incoming </a:t>
                      </a: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tourists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7785" indent="84138" algn="l" defTabSz="914400">
                        <a:lnSpc>
                          <a:spcPts val="1300"/>
                        </a:lnSpc>
                        <a:defRPr sz="1800"/>
                      </a:pPr>
                      <a:r>
                        <a:rPr sz="1500" b="0" spc="-6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Substantial absence of international hotel chains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47981">
                <a:tc gridSpan="2">
                  <a:txBody>
                    <a:bodyPr/>
                    <a:lstStyle/>
                    <a:p>
                      <a:pPr algn="l" defTabSz="914400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5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7785" indent="84138" algn="l" defTabSz="914400">
                        <a:lnSpc>
                          <a:spcPts val="1300"/>
                        </a:lnSpc>
                        <a:tabLst>
                          <a:tab pos="1460500" algn="l"/>
                          <a:tab pos="2019300" algn="l"/>
                        </a:tabLst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Reduction of regional public funds destined to </a:t>
                      </a:r>
                      <a:endParaRPr lang="it-IT" sz="15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57785" indent="84138" algn="l" defTabSz="914400">
                        <a:lnSpc>
                          <a:spcPts val="1300"/>
                        </a:lnSpc>
                        <a:tabLst>
                          <a:tab pos="1460500" algn="l"/>
                          <a:tab pos="2019300" algn="l"/>
                        </a:tabLst>
                        <a:defRPr sz="1800"/>
                      </a:pPr>
                      <a:r>
                        <a:rPr sz="15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tourism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3366"/>
                      </a:solidFill>
                    </a:lnL>
                    <a:lnR w="6350">
                      <a:solidFill>
                        <a:srgbClr val="003366"/>
                      </a:solidFill>
                    </a:lnR>
                    <a:lnT w="6350">
                      <a:solidFill>
                        <a:srgbClr val="003366"/>
                      </a:solidFill>
                    </a:lnT>
                    <a:lnB w="6350">
                      <a:solidFill>
                        <a:srgbClr val="00336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864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94118" y="292181"/>
            <a:ext cx="6155764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CASE OF THE UMBRIA REGION IN ITALY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3472326" y="1858164"/>
            <a:ext cx="1927413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GOVERNANCE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989102" y="3056446"/>
            <a:ext cx="1927413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MARKETING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380562" y="4541774"/>
            <a:ext cx="1927413" cy="971524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800000"/>
                </a:solidFill>
              </a:rPr>
              <a:t>TOURIST OPERATORS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474444" y="4706125"/>
            <a:ext cx="1927413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CAPACITY BUILDING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5893546" y="3080698"/>
            <a:ext cx="2120154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HOSPITALITY SYSTEM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  <p:sp>
        <p:nvSpPr>
          <p:cNvPr id="14" name="Pentagono regolare 13"/>
          <p:cNvSpPr/>
          <p:nvPr/>
        </p:nvSpPr>
        <p:spPr>
          <a:xfrm>
            <a:off x="3031562" y="2748829"/>
            <a:ext cx="2779059" cy="2361054"/>
          </a:xfrm>
          <a:prstGeom prst="pentag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66807" y="1428812"/>
            <a:ext cx="2254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800000"/>
                </a:solidFill>
              </a:rPr>
              <a:t>PILLARS OF THE STRATEGY</a:t>
            </a:r>
          </a:p>
        </p:txBody>
      </p:sp>
    </p:spTree>
    <p:extLst>
      <p:ext uri="{BB962C8B-B14F-4D97-AF65-F5344CB8AC3E}">
        <p14:creationId xmlns:p14="http://schemas.microsoft.com/office/powerpoint/2010/main" val="3206408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99621" y="288439"/>
            <a:ext cx="8314441" cy="5593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C00000"/>
                </a:solidFill>
              </a:rPr>
              <a:t>THE CASE OF THE UMBRIA REGION IN ITALY </a:t>
            </a:r>
          </a:p>
          <a:p>
            <a:pPr algn="ctr"/>
            <a:r>
              <a:rPr lang="it-IT" sz="2000" b="1" dirty="0">
                <a:solidFill>
                  <a:srgbClr val="C00000"/>
                </a:solidFill>
              </a:rPr>
              <a:t>Strategic </a:t>
            </a:r>
            <a:r>
              <a:rPr lang="it-IT" sz="2000" b="1" dirty="0" err="1">
                <a:solidFill>
                  <a:srgbClr val="C00000"/>
                </a:solidFill>
              </a:rPr>
              <a:t>guidelines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115234" y="2604570"/>
            <a:ext cx="578366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>
                <a:solidFill>
                  <a:srgbClr val="800000"/>
                </a:solidFill>
              </a:rPr>
              <a:t>Coordination</a:t>
            </a:r>
            <a:r>
              <a:rPr lang="it-IT" b="1" dirty="0">
                <a:solidFill>
                  <a:srgbClr val="800000"/>
                </a:solidFill>
              </a:rPr>
              <a:t> committee for </a:t>
            </a:r>
            <a:r>
              <a:rPr lang="it-IT" b="1" dirty="0" err="1">
                <a:solidFill>
                  <a:srgbClr val="800000"/>
                </a:solidFill>
              </a:rPr>
              <a:t>tourism</a:t>
            </a:r>
            <a:r>
              <a:rPr lang="it-IT" b="1" dirty="0">
                <a:solidFill>
                  <a:srgbClr val="800000"/>
                </a:solidFill>
              </a:rPr>
              <a:t> promotion </a:t>
            </a:r>
            <a:r>
              <a:rPr lang="it-IT" b="1" dirty="0">
                <a:solidFill>
                  <a:schemeClr val="tx1"/>
                </a:solidFill>
              </a:rPr>
              <a:t>to coordinate and integrate the </a:t>
            </a:r>
            <a:r>
              <a:rPr lang="it-IT" b="1" dirty="0" err="1">
                <a:solidFill>
                  <a:schemeClr val="tx1"/>
                </a:solidFill>
              </a:rPr>
              <a:t>operations</a:t>
            </a:r>
            <a:r>
              <a:rPr lang="it-IT" b="1" dirty="0">
                <a:solidFill>
                  <a:schemeClr val="tx1"/>
                </a:solidFill>
              </a:rPr>
              <a:t> of </a:t>
            </a:r>
            <a:r>
              <a:rPr lang="it-IT" b="1" dirty="0" err="1">
                <a:solidFill>
                  <a:schemeClr val="tx1"/>
                </a:solidFill>
              </a:rPr>
              <a:t>all</a:t>
            </a:r>
            <a:r>
              <a:rPr lang="it-IT" b="1" dirty="0">
                <a:solidFill>
                  <a:schemeClr val="tx1"/>
                </a:solidFill>
              </a:rPr>
              <a:t> the </a:t>
            </a:r>
            <a:r>
              <a:rPr lang="it-IT" b="1" dirty="0" err="1">
                <a:solidFill>
                  <a:srgbClr val="000000"/>
                </a:solidFill>
              </a:rPr>
              <a:t>actors</a:t>
            </a:r>
            <a:r>
              <a:rPr lang="it-IT" b="1" dirty="0">
                <a:solidFill>
                  <a:srgbClr val="000000"/>
                </a:solidFill>
              </a:rPr>
              <a:t>/ </a:t>
            </a:r>
            <a:r>
              <a:rPr lang="it-IT" b="1" dirty="0" err="1">
                <a:solidFill>
                  <a:srgbClr val="000000"/>
                </a:solidFill>
              </a:rPr>
              <a:t>components</a:t>
            </a:r>
            <a:r>
              <a:rPr lang="it-IT" b="1" dirty="0">
                <a:solidFill>
                  <a:srgbClr val="000000"/>
                </a:solidFill>
              </a:rPr>
              <a:t> </a:t>
            </a:r>
            <a:r>
              <a:rPr lang="it-IT" b="1" dirty="0" err="1">
                <a:solidFill>
                  <a:srgbClr val="000000"/>
                </a:solidFill>
              </a:rPr>
              <a:t>involved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115234" y="3667423"/>
            <a:ext cx="578366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>
                <a:solidFill>
                  <a:srgbClr val="800000"/>
                </a:solidFill>
              </a:rPr>
              <a:t>Regional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observatory</a:t>
            </a:r>
            <a:r>
              <a:rPr lang="it-IT" b="1" dirty="0">
                <a:solidFill>
                  <a:srgbClr val="800000"/>
                </a:solidFill>
              </a:rPr>
              <a:t> for </a:t>
            </a:r>
            <a:r>
              <a:rPr lang="it-IT" b="1" dirty="0" err="1">
                <a:solidFill>
                  <a:srgbClr val="800000"/>
                </a:solidFill>
              </a:rPr>
              <a:t>tourism</a:t>
            </a:r>
            <a:r>
              <a:rPr lang="it-IT" b="1" dirty="0">
                <a:solidFill>
                  <a:srgbClr val="800000"/>
                </a:solidFill>
              </a:rPr>
              <a:t>, </a:t>
            </a:r>
            <a:r>
              <a:rPr lang="it-IT" b="1" dirty="0" err="1">
                <a:solidFill>
                  <a:srgbClr val="000000"/>
                </a:solidFill>
              </a:rPr>
              <a:t>as</a:t>
            </a:r>
            <a:r>
              <a:rPr lang="it-IT" b="1" dirty="0">
                <a:solidFill>
                  <a:srgbClr val="000000"/>
                </a:solidFill>
              </a:rPr>
              <a:t> tool for </a:t>
            </a:r>
            <a:r>
              <a:rPr lang="it-IT" b="1" dirty="0" err="1">
                <a:solidFill>
                  <a:srgbClr val="000000"/>
                </a:solidFill>
              </a:rPr>
              <a:t>tourism</a:t>
            </a:r>
            <a:r>
              <a:rPr lang="it-IT" b="1" dirty="0">
                <a:solidFill>
                  <a:srgbClr val="000000"/>
                </a:solidFill>
              </a:rPr>
              <a:t> planning, for </a:t>
            </a:r>
            <a:r>
              <a:rPr lang="it-IT" b="1" dirty="0" err="1">
                <a:solidFill>
                  <a:srgbClr val="000000"/>
                </a:solidFill>
              </a:rPr>
              <a:t>getting</a:t>
            </a:r>
            <a:r>
              <a:rPr lang="it-IT" b="1" dirty="0">
                <a:solidFill>
                  <a:srgbClr val="000000"/>
                </a:solidFill>
              </a:rPr>
              <a:t> feedbacks from guests, and from (</a:t>
            </a:r>
            <a:r>
              <a:rPr lang="it-IT" b="1" dirty="0" err="1">
                <a:solidFill>
                  <a:srgbClr val="000000"/>
                </a:solidFill>
              </a:rPr>
              <a:t>foreign</a:t>
            </a:r>
            <a:r>
              <a:rPr lang="it-IT" b="1" dirty="0">
                <a:solidFill>
                  <a:srgbClr val="000000"/>
                </a:solidFill>
              </a:rPr>
              <a:t>) tour </a:t>
            </a:r>
            <a:r>
              <a:rPr lang="it-IT" b="1" dirty="0" err="1">
                <a:solidFill>
                  <a:srgbClr val="000000"/>
                </a:solidFill>
              </a:rPr>
              <a:t>operators</a:t>
            </a:r>
            <a:r>
              <a:rPr lang="it-IT" b="1" dirty="0">
                <a:solidFill>
                  <a:srgbClr val="000000"/>
                </a:solidFill>
              </a:rPr>
              <a:t>, </a:t>
            </a:r>
            <a:r>
              <a:rPr lang="it-IT" b="1" dirty="0" err="1">
                <a:solidFill>
                  <a:srgbClr val="000000"/>
                </a:solidFill>
              </a:rPr>
              <a:t>acquiring</a:t>
            </a:r>
            <a:r>
              <a:rPr lang="it-IT" b="1" dirty="0">
                <a:solidFill>
                  <a:srgbClr val="000000"/>
                </a:solidFill>
              </a:rPr>
              <a:t> data from </a:t>
            </a:r>
            <a:r>
              <a:rPr lang="it-IT" b="1" dirty="0" err="1">
                <a:solidFill>
                  <a:srgbClr val="000000"/>
                </a:solidFill>
              </a:rPr>
              <a:t>external</a:t>
            </a:r>
            <a:r>
              <a:rPr lang="it-IT" b="1" dirty="0">
                <a:solidFill>
                  <a:srgbClr val="000000"/>
                </a:solidFill>
              </a:rPr>
              <a:t> sources, </a:t>
            </a:r>
            <a:r>
              <a:rPr lang="it-IT" b="1" dirty="0" err="1">
                <a:solidFill>
                  <a:srgbClr val="000000"/>
                </a:solidFill>
              </a:rPr>
              <a:t>gathering</a:t>
            </a:r>
            <a:r>
              <a:rPr lang="it-IT" b="1" dirty="0">
                <a:solidFill>
                  <a:srgbClr val="000000"/>
                </a:solidFill>
              </a:rPr>
              <a:t> "</a:t>
            </a:r>
            <a:r>
              <a:rPr lang="it-IT" b="1" dirty="0" err="1">
                <a:solidFill>
                  <a:srgbClr val="000000"/>
                </a:solidFill>
              </a:rPr>
              <a:t>unconventional</a:t>
            </a:r>
            <a:r>
              <a:rPr lang="it-IT" b="1" dirty="0">
                <a:solidFill>
                  <a:srgbClr val="000000"/>
                </a:solidFill>
              </a:rPr>
              <a:t>" information on new </a:t>
            </a:r>
            <a:r>
              <a:rPr lang="it-IT" b="1" dirty="0" err="1">
                <a:solidFill>
                  <a:srgbClr val="000000"/>
                </a:solidFill>
              </a:rPr>
              <a:t>tourism</a:t>
            </a:r>
            <a:r>
              <a:rPr lang="it-IT" b="1" dirty="0">
                <a:solidFill>
                  <a:srgbClr val="000000"/>
                </a:solidFill>
              </a:rPr>
              <a:t> trends, and for </a:t>
            </a:r>
            <a:r>
              <a:rPr lang="it-IT" b="1" dirty="0" err="1">
                <a:solidFill>
                  <a:srgbClr val="000000"/>
                </a:solidFill>
              </a:rPr>
              <a:t>managing</a:t>
            </a:r>
            <a:r>
              <a:rPr lang="it-IT" b="1" dirty="0">
                <a:solidFill>
                  <a:srgbClr val="000000"/>
                </a:solidFill>
              </a:rPr>
              <a:t> the </a:t>
            </a:r>
            <a:r>
              <a:rPr lang="it-IT" b="1" dirty="0" err="1">
                <a:solidFill>
                  <a:srgbClr val="000000"/>
                </a:solidFill>
              </a:rPr>
              <a:t>region’s</a:t>
            </a:r>
            <a:r>
              <a:rPr lang="it-IT" b="1" dirty="0">
                <a:solidFill>
                  <a:srgbClr val="000000"/>
                </a:solidFill>
              </a:rPr>
              <a:t> </a:t>
            </a:r>
            <a:r>
              <a:rPr lang="it-IT" b="1" dirty="0" err="1">
                <a:solidFill>
                  <a:srgbClr val="000000"/>
                </a:solidFill>
              </a:rPr>
              <a:t>tourist</a:t>
            </a:r>
            <a:r>
              <a:rPr lang="it-IT" b="1" dirty="0">
                <a:solidFill>
                  <a:srgbClr val="000000"/>
                </a:solidFill>
              </a:rPr>
              <a:t> web </a:t>
            </a:r>
            <a:r>
              <a:rPr lang="it-IT" b="1" dirty="0" err="1">
                <a:solidFill>
                  <a:srgbClr val="000000"/>
                </a:solidFill>
              </a:rPr>
              <a:t>portal</a:t>
            </a:r>
            <a:r>
              <a:rPr lang="it-IT" b="1" dirty="0">
                <a:solidFill>
                  <a:srgbClr val="000000"/>
                </a:solidFill>
              </a:rPr>
              <a:t> and social networks</a:t>
            </a:r>
            <a:r>
              <a:rPr lang="it-IT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115234" y="5605729"/>
            <a:ext cx="578366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>
                <a:solidFill>
                  <a:srgbClr val="800000"/>
                </a:solidFill>
              </a:rPr>
              <a:t>Regional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tourism</a:t>
            </a:r>
            <a:r>
              <a:rPr lang="it-IT" b="1" dirty="0">
                <a:solidFill>
                  <a:srgbClr val="800000"/>
                </a:solidFill>
              </a:rPr>
              <a:t> forum / blog , </a:t>
            </a:r>
            <a:r>
              <a:rPr lang="it-IT" b="1" dirty="0">
                <a:solidFill>
                  <a:srgbClr val="000000"/>
                </a:solidFill>
              </a:rPr>
              <a:t>open to </a:t>
            </a:r>
            <a:r>
              <a:rPr lang="it-IT" b="1" dirty="0" err="1">
                <a:solidFill>
                  <a:srgbClr val="000000"/>
                </a:solidFill>
              </a:rPr>
              <a:t>operators</a:t>
            </a:r>
            <a:r>
              <a:rPr lang="it-IT" b="1">
                <a:solidFill>
                  <a:srgbClr val="000000"/>
                </a:solidFill>
              </a:rPr>
              <a:t>, and to </a:t>
            </a:r>
            <a:r>
              <a:rPr lang="it-IT" b="1" dirty="0">
                <a:solidFill>
                  <a:srgbClr val="000000"/>
                </a:solidFill>
              </a:rPr>
              <a:t>serve </a:t>
            </a:r>
            <a:r>
              <a:rPr lang="it-IT" b="1" dirty="0" err="1">
                <a:solidFill>
                  <a:srgbClr val="000000"/>
                </a:solidFill>
              </a:rPr>
              <a:t>as</a:t>
            </a:r>
            <a:r>
              <a:rPr lang="it-IT" b="1" dirty="0">
                <a:solidFill>
                  <a:srgbClr val="000000"/>
                </a:solidFill>
              </a:rPr>
              <a:t> a room for sharing information and </a:t>
            </a:r>
            <a:r>
              <a:rPr lang="it-IT" b="1" dirty="0" err="1">
                <a:solidFill>
                  <a:srgbClr val="000000"/>
                </a:solidFill>
              </a:rPr>
              <a:t>competences</a:t>
            </a:r>
            <a:r>
              <a:rPr lang="it-IT" b="1" dirty="0">
                <a:solidFill>
                  <a:srgbClr val="000000"/>
                </a:solidFill>
              </a:rPr>
              <a:t>, in </a:t>
            </a:r>
            <a:r>
              <a:rPr lang="it-IT" b="1" dirty="0" err="1">
                <a:solidFill>
                  <a:srgbClr val="000000"/>
                </a:solidFill>
              </a:rPr>
              <a:t>view</a:t>
            </a:r>
            <a:r>
              <a:rPr lang="it-IT" b="1" dirty="0">
                <a:solidFill>
                  <a:srgbClr val="000000"/>
                </a:solidFill>
              </a:rPr>
              <a:t> to </a:t>
            </a:r>
            <a:r>
              <a:rPr lang="it-IT" b="1" dirty="0" err="1">
                <a:solidFill>
                  <a:srgbClr val="000000"/>
                </a:solidFill>
              </a:rPr>
              <a:t>improve</a:t>
            </a:r>
            <a:r>
              <a:rPr lang="it-IT" b="1" dirty="0">
                <a:solidFill>
                  <a:srgbClr val="000000"/>
                </a:solidFill>
              </a:rPr>
              <a:t> the </a:t>
            </a:r>
            <a:r>
              <a:rPr lang="it-IT" b="1" dirty="0" err="1">
                <a:solidFill>
                  <a:srgbClr val="000000"/>
                </a:solidFill>
              </a:rPr>
              <a:t>tourist</a:t>
            </a:r>
            <a:r>
              <a:rPr lang="it-IT" b="1" dirty="0">
                <a:solidFill>
                  <a:srgbClr val="000000"/>
                </a:solidFill>
              </a:rPr>
              <a:t> </a:t>
            </a:r>
            <a:r>
              <a:rPr lang="it-IT" b="1" dirty="0" err="1">
                <a:solidFill>
                  <a:srgbClr val="000000"/>
                </a:solidFill>
              </a:rPr>
              <a:t>offer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3115233" y="1207518"/>
            <a:ext cx="5783669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>
                <a:solidFill>
                  <a:srgbClr val="800000"/>
                </a:solidFill>
              </a:rPr>
              <a:t>Regional</a:t>
            </a:r>
            <a:r>
              <a:rPr lang="it-IT" b="1" dirty="0">
                <a:solidFill>
                  <a:srgbClr val="800000"/>
                </a:solidFill>
              </a:rPr>
              <a:t> control room </a:t>
            </a:r>
            <a:r>
              <a:rPr lang="it-IT" b="1" dirty="0"/>
              <a:t>to </a:t>
            </a:r>
            <a:r>
              <a:rPr lang="it-IT" b="1" dirty="0" err="1"/>
              <a:t>synergize</a:t>
            </a:r>
            <a:r>
              <a:rPr lang="it-IT" b="1" dirty="0"/>
              <a:t> the activities of the </a:t>
            </a:r>
            <a:r>
              <a:rPr lang="it-IT" b="1" dirty="0" err="1"/>
              <a:t>various</a:t>
            </a:r>
            <a:r>
              <a:rPr lang="it-IT" b="1" dirty="0"/>
              <a:t> </a:t>
            </a:r>
            <a:r>
              <a:rPr lang="it-IT" b="1" dirty="0" err="1"/>
              <a:t>regional</a:t>
            </a:r>
            <a:r>
              <a:rPr lang="it-IT" b="1" dirty="0"/>
              <a:t> </a:t>
            </a:r>
            <a:r>
              <a:rPr lang="it-IT" b="1" dirty="0" err="1"/>
              <a:t>sectors</a:t>
            </a:r>
            <a:r>
              <a:rPr lang="it-IT" b="1" dirty="0"/>
              <a:t> and </a:t>
            </a:r>
            <a:r>
              <a:rPr lang="it-IT" b="1" dirty="0" err="1"/>
              <a:t>external</a:t>
            </a:r>
            <a:r>
              <a:rPr lang="it-IT" b="1" dirty="0"/>
              <a:t> </a:t>
            </a:r>
            <a:r>
              <a:rPr lang="it-IT" b="1" dirty="0" err="1"/>
              <a:t>structures</a:t>
            </a:r>
            <a:r>
              <a:rPr lang="it-IT" b="1" dirty="0"/>
              <a:t>: </a:t>
            </a:r>
            <a:r>
              <a:rPr lang="it-IT" b="1" dirty="0" err="1"/>
              <a:t>Regional</a:t>
            </a:r>
            <a:r>
              <a:rPr lang="it-IT" b="1" dirty="0"/>
              <a:t> Development Agency, Export Center, Agri-food Technology Park, tour </a:t>
            </a:r>
            <a:r>
              <a:rPr lang="it-IT" b="1" dirty="0" err="1"/>
              <a:t>operators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156880" y="2721444"/>
            <a:ext cx="2652059" cy="1297697"/>
          </a:xfrm>
          <a:prstGeom prst="roundRect">
            <a:avLst>
              <a:gd name="adj" fmla="val 467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GOVERNANCE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 err="1">
                <a:solidFill>
                  <a:srgbClr val="800000"/>
                </a:solidFill>
              </a:rPr>
              <a:t>Regional</a:t>
            </a:r>
            <a:r>
              <a:rPr lang="it-IT" b="1" dirty="0">
                <a:solidFill>
                  <a:srgbClr val="800000"/>
                </a:solidFill>
              </a:rPr>
              <a:t> System of </a:t>
            </a:r>
            <a:r>
              <a:rPr lang="it-IT" b="1" dirty="0" err="1">
                <a:solidFill>
                  <a:srgbClr val="800000"/>
                </a:solidFill>
              </a:rPr>
              <a:t>Tourist</a:t>
            </a:r>
            <a:r>
              <a:rPr lang="it-IT" b="1" dirty="0">
                <a:solidFill>
                  <a:srgbClr val="800000"/>
                </a:solidFill>
              </a:rPr>
              <a:t> Intelligence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57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9683" y="280110"/>
            <a:ext cx="8663232" cy="84784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dirty="0">
              <a:solidFill>
                <a:srgbClr val="000000"/>
              </a:solidFill>
            </a:endParaRP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THE CASE OF THE UMBRIA REGION IN ITALY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Strategic </a:t>
            </a:r>
            <a:r>
              <a:rPr lang="it-IT" sz="2400" b="1" dirty="0" err="1">
                <a:solidFill>
                  <a:srgbClr val="C00000"/>
                </a:solidFill>
              </a:rPr>
              <a:t>guidelines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it-IT" sz="2400" b="1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33059" y="1773562"/>
            <a:ext cx="562074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 err="1"/>
              <a:t>Regional</a:t>
            </a:r>
            <a:r>
              <a:rPr lang="it-IT" sz="2000" b="1" dirty="0"/>
              <a:t> Brand: Umbria, the green </a:t>
            </a:r>
            <a:r>
              <a:rPr lang="it-IT" sz="2000" b="1" dirty="0" err="1"/>
              <a:t>heart</a:t>
            </a:r>
            <a:r>
              <a:rPr lang="it-IT" sz="2000" b="1" dirty="0"/>
              <a:t> of </a:t>
            </a:r>
            <a:r>
              <a:rPr lang="it-IT" sz="2000" b="1" dirty="0" err="1"/>
              <a:t>Italy</a:t>
            </a:r>
            <a:endParaRPr lang="it-IT" sz="2000" b="1" dirty="0"/>
          </a:p>
        </p:txBody>
      </p:sp>
      <p:sp>
        <p:nvSpPr>
          <p:cNvPr id="10" name="Rettangolo 9"/>
          <p:cNvSpPr/>
          <p:nvPr/>
        </p:nvSpPr>
        <p:spPr>
          <a:xfrm>
            <a:off x="3003181" y="2810276"/>
            <a:ext cx="56356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Market </a:t>
            </a:r>
            <a:r>
              <a:rPr lang="it-IT" sz="2000" b="1" dirty="0" err="1"/>
              <a:t>antennas</a:t>
            </a:r>
            <a:r>
              <a:rPr lang="it-IT" sz="2000" b="1" dirty="0"/>
              <a:t> in Germany, Benelux, </a:t>
            </a:r>
            <a:r>
              <a:rPr lang="it-IT" sz="2000" b="1" dirty="0" err="1"/>
              <a:t>United</a:t>
            </a:r>
            <a:r>
              <a:rPr lang="it-IT" sz="2000" b="1" dirty="0"/>
              <a:t> Kingdom, </a:t>
            </a:r>
            <a:r>
              <a:rPr lang="it-IT" sz="2000" b="1" dirty="0" err="1"/>
              <a:t>United</a:t>
            </a:r>
            <a:r>
              <a:rPr lang="it-IT" sz="2000" b="1" dirty="0"/>
              <a:t> </a:t>
            </a:r>
            <a:r>
              <a:rPr lang="it-IT" sz="2000" b="1" dirty="0" err="1"/>
              <a:t>States</a:t>
            </a:r>
            <a:r>
              <a:rPr lang="it-IT" sz="2000" b="1" dirty="0"/>
              <a:t> of America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018122" y="2283661"/>
            <a:ext cx="562074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 err="1"/>
              <a:t>Marketing&amp;Communication</a:t>
            </a:r>
            <a:r>
              <a:rPr lang="it-IT" sz="2000" b="1" dirty="0"/>
              <a:t> Local Agency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3018123" y="4107962"/>
            <a:ext cx="565062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 err="1"/>
              <a:t>Participation</a:t>
            </a:r>
            <a:r>
              <a:rPr lang="it-IT" sz="2000" b="1" dirty="0"/>
              <a:t> in </a:t>
            </a:r>
            <a:r>
              <a:rPr lang="it-IT" sz="2000" b="1" dirty="0" err="1"/>
              <a:t>tourist</a:t>
            </a:r>
            <a:r>
              <a:rPr lang="it-IT" sz="2000" b="1" dirty="0"/>
              <a:t> fairs, workshops and </a:t>
            </a:r>
            <a:r>
              <a:rPr lang="it-IT" sz="2000" b="1" dirty="0" err="1"/>
              <a:t>other</a:t>
            </a:r>
            <a:r>
              <a:rPr lang="it-IT" sz="2000" b="1" dirty="0"/>
              <a:t> marketing events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062938" y="4841063"/>
            <a:ext cx="5605809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Flag </a:t>
            </a:r>
            <a:r>
              <a:rPr lang="it-IT" sz="2000" b="1" dirty="0" err="1"/>
              <a:t>ship</a:t>
            </a:r>
            <a:r>
              <a:rPr lang="it-IT" sz="2000" b="1" dirty="0"/>
              <a:t> events (Umbria Jazz, the «Two-Worlds» Festival, the Festa dei Ceri, Quintana </a:t>
            </a:r>
            <a:r>
              <a:rPr lang="it-IT" sz="2000" b="1" dirty="0" err="1"/>
              <a:t>Hourse</a:t>
            </a:r>
            <a:r>
              <a:rPr lang="it-IT" sz="2000" b="1" dirty="0"/>
              <a:t> Tournament, etc.)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047999" y="5997520"/>
            <a:ext cx="560580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 err="1"/>
              <a:t>Photographic</a:t>
            </a:r>
            <a:r>
              <a:rPr lang="it-IT" sz="2000" b="1" dirty="0"/>
              <a:t> </a:t>
            </a:r>
            <a:r>
              <a:rPr lang="it-IT" sz="2000" b="1" dirty="0" err="1"/>
              <a:t>project</a:t>
            </a:r>
            <a:r>
              <a:rPr lang="it-IT" sz="2000" b="1" dirty="0"/>
              <a:t> "</a:t>
            </a:r>
            <a:r>
              <a:rPr lang="it-IT" sz="2000" b="1" dirty="0" err="1"/>
              <a:t>Sensational</a:t>
            </a:r>
            <a:r>
              <a:rPr lang="it-IT" sz="2000" b="1" dirty="0"/>
              <a:t> Umbria!"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3033059" y="3617120"/>
            <a:ext cx="563568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/>
              <a:t>On line promotion and web site   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530411" y="3456607"/>
            <a:ext cx="1927413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sz="2000" b="1" dirty="0">
                <a:solidFill>
                  <a:srgbClr val="800000"/>
                </a:solidFill>
              </a:rPr>
              <a:t>MARKETING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6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419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334914" y="1193525"/>
            <a:ext cx="5455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err="1">
                <a:latin typeface="Abadi MT Condensed Extra Bold"/>
                <a:cs typeface="Abadi MT Condensed Extra Bold"/>
              </a:rPr>
              <a:t>What</a:t>
            </a:r>
            <a:r>
              <a:rPr lang="it-IT" i="1" dirty="0">
                <a:latin typeface="Abadi MT Condensed Extra Bold"/>
                <a:cs typeface="Abadi MT Condensed Extra Bold"/>
              </a:rPr>
              <a:t> are the </a:t>
            </a:r>
            <a:r>
              <a:rPr lang="it-IT" i="1" dirty="0" err="1">
                <a:latin typeface="Abadi MT Condensed Extra Bold"/>
                <a:cs typeface="Abadi MT Condensed Extra Bold"/>
              </a:rPr>
              <a:t>topics</a:t>
            </a:r>
            <a:r>
              <a:rPr lang="it-IT" i="1" dirty="0" smtClean="0">
                <a:latin typeface="Abadi MT Condensed Extra Bold"/>
                <a:cs typeface="Abadi MT Condensed Extra Bold"/>
              </a:rPr>
              <a:t>?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409932" y="1882905"/>
            <a:ext cx="6506232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>
                <a:cs typeface="Abadi MT Condensed Extra Bold"/>
              </a:rPr>
              <a:t>1</a:t>
            </a:r>
            <a:r>
              <a:rPr lang="it-IT" sz="1600" b="1" i="1" dirty="0" smtClean="0">
                <a:cs typeface="Abadi MT Condensed Extra Bold"/>
              </a:rPr>
              <a:t>. </a:t>
            </a:r>
            <a:r>
              <a:rPr lang="it-IT" sz="1600" b="1" i="1" dirty="0"/>
              <a:t>PILLARS FOR </a:t>
            </a:r>
            <a:r>
              <a:rPr lang="it-IT" sz="1600" b="1" i="1" dirty="0" smtClean="0"/>
              <a:t>THE ELABORATION </a:t>
            </a:r>
            <a:r>
              <a:rPr lang="it-IT" sz="1600" b="1" i="1" dirty="0"/>
              <a:t>OF </a:t>
            </a:r>
            <a:r>
              <a:rPr lang="it-IT" sz="1600" b="1" i="1" dirty="0" smtClean="0"/>
              <a:t>THE STRATEGY</a:t>
            </a:r>
            <a:endParaRPr lang="it-IT" sz="1600" b="1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25610" y="2429012"/>
            <a:ext cx="6490554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>
                <a:cs typeface="Abadi MT Condensed Extra Bold"/>
              </a:rPr>
              <a:t>2</a:t>
            </a:r>
            <a:r>
              <a:rPr lang="it-IT" sz="1600" b="1" i="1" dirty="0" smtClean="0">
                <a:cs typeface="Abadi MT Condensed Extra Bold"/>
              </a:rPr>
              <a:t>. VISION AND MISSION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425610" y="2949138"/>
            <a:ext cx="6490554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>
                <a:cs typeface="Abadi MT Condensed Extra Bold"/>
              </a:rPr>
              <a:t>3</a:t>
            </a:r>
            <a:r>
              <a:rPr lang="it-IT" sz="1600" b="1" i="1" dirty="0" smtClean="0">
                <a:cs typeface="Abadi MT Condensed Extra Bold"/>
              </a:rPr>
              <a:t>. THE COMPONENTS OF THE STRATEGY </a:t>
            </a:r>
            <a:endParaRPr lang="it-IT" sz="1600" b="1" i="1" dirty="0">
              <a:cs typeface="Abadi MT Condensed Extra Bold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405556" y="3443807"/>
            <a:ext cx="6510608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>
                <a:cs typeface="Abadi MT Condensed Extra Bold"/>
              </a:rPr>
              <a:t>4. </a:t>
            </a:r>
            <a:r>
              <a:rPr lang="it-IT" sz="1600" b="1" i="1" dirty="0" smtClean="0">
                <a:cs typeface="Abadi MT Condensed Extra Bold"/>
              </a:rPr>
              <a:t> BASIC ELEMENTS FOR THE MARKET POSITIONING </a:t>
            </a:r>
            <a:endParaRPr lang="it-IT" sz="1600" b="1" i="1" dirty="0">
              <a:cs typeface="Abadi MT Condensed Extra Bold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409932" y="3950021"/>
            <a:ext cx="6510608" cy="584776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>
                <a:cs typeface="Abadi MT Condensed Extra Bold"/>
              </a:rPr>
              <a:t>5</a:t>
            </a:r>
            <a:r>
              <a:rPr lang="it-IT" sz="1600" b="1" i="1" dirty="0" smtClean="0">
                <a:cs typeface="Abadi MT Condensed Extra Bold"/>
              </a:rPr>
              <a:t>. THE  PROTVEZ METHODOLOGY FOR ELABORATING THE PARTICIPATORY TOURISM TERRITORIAL STRATEGY (RESCO) </a:t>
            </a:r>
            <a:endParaRPr lang="it-IT" sz="1600" b="1" i="1" dirty="0">
              <a:cs typeface="Abadi MT Condensed Extra Bold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409932" y="4712163"/>
            <a:ext cx="6510608" cy="584776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i="1" dirty="0">
                <a:cs typeface="Abadi MT Condensed Extra Bold"/>
              </a:rPr>
              <a:t>6</a:t>
            </a:r>
            <a:r>
              <a:rPr lang="it-IT" sz="1600" b="1" i="1" dirty="0" smtClean="0">
                <a:cs typeface="Abadi MT Condensed Extra Bold"/>
              </a:rPr>
              <a:t>. THE CASE OF THE UMBRIA REGION IN ITALY (STRATEGY AND MARKETING) </a:t>
            </a:r>
            <a:endParaRPr lang="it-IT" sz="1600" b="1" i="1" dirty="0"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2648489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6816" y="288466"/>
            <a:ext cx="8927184" cy="8321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400" b="1" dirty="0">
              <a:solidFill>
                <a:srgbClr val="000000"/>
              </a:solidFill>
            </a:endParaRPr>
          </a:p>
          <a:p>
            <a:endParaRPr lang="it-IT" sz="2400" b="1" dirty="0">
              <a:solidFill>
                <a:srgbClr val="000000"/>
              </a:solidFill>
            </a:endParaRPr>
          </a:p>
          <a:p>
            <a:r>
              <a:rPr lang="it-IT" sz="2400" b="1" dirty="0">
                <a:solidFill>
                  <a:srgbClr val="C00000"/>
                </a:solidFill>
              </a:rPr>
              <a:t>THE CASE OF THE UMBRIA REGION IN ITALY -  Strategic </a:t>
            </a:r>
            <a:r>
              <a:rPr lang="it-IT" sz="2400" b="1" dirty="0" err="1">
                <a:solidFill>
                  <a:srgbClr val="C00000"/>
                </a:solidFill>
              </a:rPr>
              <a:t>guidelines</a:t>
            </a:r>
            <a:endParaRPr lang="it-IT" sz="2400" b="1" dirty="0">
              <a:solidFill>
                <a:srgbClr val="C00000"/>
              </a:solidFill>
            </a:endParaRPr>
          </a:p>
          <a:p>
            <a:r>
              <a:rPr lang="it-IT" sz="2400" b="1" dirty="0">
                <a:solidFill>
                  <a:srgbClr val="000000"/>
                </a:solidFill>
              </a:rPr>
              <a:t> </a:t>
            </a:r>
          </a:p>
          <a:p>
            <a:endParaRPr lang="it-IT" sz="2400" b="1" dirty="0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74471" y="1514095"/>
            <a:ext cx="6356407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Technical</a:t>
            </a:r>
            <a:r>
              <a:rPr lang="it-IT" b="1" dirty="0"/>
              <a:t> </a:t>
            </a:r>
            <a:r>
              <a:rPr lang="it-IT" sz="2000" b="1" dirty="0"/>
              <a:t>and </a:t>
            </a:r>
            <a:r>
              <a:rPr lang="it-IT" sz="2000" b="1" dirty="0" err="1"/>
              <a:t>financial</a:t>
            </a:r>
            <a:r>
              <a:rPr lang="it-IT" sz="2000" b="1" dirty="0"/>
              <a:t> support </a:t>
            </a:r>
            <a:r>
              <a:rPr lang="it-IT" sz="2000" b="1" dirty="0" err="1"/>
              <a:t>especially</a:t>
            </a:r>
            <a:r>
              <a:rPr lang="it-IT" sz="2000" b="1" dirty="0"/>
              <a:t> to innovative </a:t>
            </a:r>
            <a:r>
              <a:rPr lang="it-IT" sz="2000" b="1" dirty="0" err="1"/>
              <a:t>initiatives</a:t>
            </a:r>
            <a:r>
              <a:rPr lang="it-IT" sz="2000" b="1" dirty="0"/>
              <a:t> targeting </a:t>
            </a:r>
            <a:r>
              <a:rPr lang="it-IT" sz="2000" b="1" dirty="0" err="1"/>
              <a:t>at</a:t>
            </a:r>
            <a:r>
              <a:rPr lang="it-IT" sz="2000" b="1" dirty="0"/>
              <a:t> </a:t>
            </a:r>
            <a:r>
              <a:rPr lang="it-IT" sz="2000" b="1" dirty="0" err="1"/>
              <a:t>niche</a:t>
            </a:r>
            <a:r>
              <a:rPr lang="it-IT" sz="2000" b="1" dirty="0"/>
              <a:t> markets, and </a:t>
            </a:r>
            <a:r>
              <a:rPr lang="it-IT" sz="2000" b="1" dirty="0" err="1"/>
              <a:t>favouring</a:t>
            </a:r>
            <a:r>
              <a:rPr lang="it-IT" sz="2000" b="1" dirty="0"/>
              <a:t> business networks and </a:t>
            </a:r>
            <a:r>
              <a:rPr lang="it-IT" sz="2000" b="1" dirty="0" err="1"/>
              <a:t>other</a:t>
            </a:r>
            <a:r>
              <a:rPr lang="it-IT" sz="2000" b="1" dirty="0"/>
              <a:t> </a:t>
            </a:r>
            <a:r>
              <a:rPr lang="it-IT" sz="2000" b="1" dirty="0" err="1"/>
              <a:t>forms</a:t>
            </a:r>
            <a:r>
              <a:rPr lang="it-IT" sz="2000" b="1" dirty="0"/>
              <a:t> of </a:t>
            </a:r>
            <a:r>
              <a:rPr lang="it-IT" sz="2000" b="1" dirty="0" err="1"/>
              <a:t>aggregation</a:t>
            </a:r>
            <a:r>
              <a:rPr lang="it-IT" sz="2000" b="1" dirty="0"/>
              <a:t> </a:t>
            </a:r>
            <a:r>
              <a:rPr lang="it-IT" sz="2000" b="1" dirty="0" err="1"/>
              <a:t>between</a:t>
            </a:r>
            <a:r>
              <a:rPr lang="it-IT" sz="2000" b="1" dirty="0"/>
              <a:t> organisations</a:t>
            </a:r>
          </a:p>
        </p:txBody>
      </p:sp>
      <p:sp>
        <p:nvSpPr>
          <p:cNvPr id="6" name="Rettangolo 5"/>
          <p:cNvSpPr/>
          <p:nvPr/>
        </p:nvSpPr>
        <p:spPr>
          <a:xfrm>
            <a:off x="2619280" y="5589631"/>
            <a:ext cx="6411598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Support to the </a:t>
            </a:r>
            <a:r>
              <a:rPr lang="it-IT" sz="2000" b="1" dirty="0" err="1"/>
              <a:t>development</a:t>
            </a:r>
            <a:r>
              <a:rPr lang="it-IT" sz="2000" b="1" dirty="0"/>
              <a:t> of new </a:t>
            </a:r>
            <a:r>
              <a:rPr lang="it-IT" sz="2000" b="1" dirty="0" err="1"/>
              <a:t>professional</a:t>
            </a:r>
            <a:r>
              <a:rPr lang="it-IT" sz="2000" b="1" dirty="0"/>
              <a:t> skills (web designer, social media manager, ...) and co-</a:t>
            </a:r>
            <a:r>
              <a:rPr lang="it-IT" sz="2000" b="1" dirty="0" err="1"/>
              <a:t>working</a:t>
            </a:r>
            <a:r>
              <a:rPr lang="it-IT" sz="2000" b="1" dirty="0"/>
              <a:t> </a:t>
            </a:r>
            <a:r>
              <a:rPr lang="it-IT" sz="2000" b="1" dirty="0" err="1"/>
              <a:t>between</a:t>
            </a:r>
            <a:r>
              <a:rPr lang="it-IT" sz="2000" b="1" dirty="0"/>
              <a:t> stakeholders with </a:t>
            </a:r>
            <a:r>
              <a:rPr lang="it-IT" sz="2000" b="1" dirty="0" err="1"/>
              <a:t>different</a:t>
            </a:r>
            <a:r>
              <a:rPr lang="it-IT" sz="2000" b="1" dirty="0"/>
              <a:t> skills and </a:t>
            </a:r>
            <a:r>
              <a:rPr lang="it-IT" sz="2000" b="1" dirty="0" err="1"/>
              <a:t>resources</a:t>
            </a:r>
            <a:endParaRPr lang="it-IT" sz="2000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113122" y="3028103"/>
            <a:ext cx="2347613" cy="1144405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IMPROVING THE TOURIST OPERATORS’ PERFORMANCE</a:t>
            </a:r>
          </a:p>
          <a:p>
            <a:pPr algn="ctr"/>
            <a:endParaRPr lang="it-IT" sz="1400" b="1" dirty="0">
              <a:solidFill>
                <a:srgbClr val="8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674471" y="3073282"/>
            <a:ext cx="635640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 err="1"/>
              <a:t>Support</a:t>
            </a:r>
            <a:r>
              <a:rPr lang="it-IT" sz="2000" b="1" dirty="0"/>
              <a:t> to promotion </a:t>
            </a:r>
            <a:r>
              <a:rPr lang="it-IT" sz="2000" b="1" dirty="0" err="1"/>
              <a:t>activities</a:t>
            </a:r>
            <a:endParaRPr lang="it-IT" sz="2000" b="1" dirty="0"/>
          </a:p>
        </p:txBody>
      </p:sp>
      <p:sp>
        <p:nvSpPr>
          <p:cNvPr id="12" name="Rettangolo 11"/>
          <p:cNvSpPr/>
          <p:nvPr/>
        </p:nvSpPr>
        <p:spPr>
          <a:xfrm>
            <a:off x="2674471" y="3609120"/>
            <a:ext cx="635640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 err="1"/>
              <a:t>Support</a:t>
            </a:r>
            <a:r>
              <a:rPr lang="it-IT" sz="2000" b="1" dirty="0"/>
              <a:t> to information </a:t>
            </a:r>
            <a:r>
              <a:rPr lang="it-IT" sz="2000" b="1" dirty="0" err="1"/>
              <a:t>services</a:t>
            </a:r>
            <a:endParaRPr lang="it-IT" sz="2000" b="1" dirty="0"/>
          </a:p>
        </p:txBody>
      </p:sp>
      <p:sp>
        <p:nvSpPr>
          <p:cNvPr id="13" name="Rettangolo 12"/>
          <p:cNvSpPr/>
          <p:nvPr/>
        </p:nvSpPr>
        <p:spPr>
          <a:xfrm>
            <a:off x="2619279" y="4144958"/>
            <a:ext cx="6411599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Support to the start-up of creative </a:t>
            </a:r>
            <a:r>
              <a:rPr lang="it-IT" sz="2000" b="1" dirty="0" err="1"/>
              <a:t>tourist</a:t>
            </a:r>
            <a:r>
              <a:rPr lang="it-IT" sz="2000" b="1" dirty="0"/>
              <a:t> businesses, </a:t>
            </a:r>
            <a:r>
              <a:rPr lang="it-IT" sz="2000" b="1" dirty="0" err="1"/>
              <a:t>including</a:t>
            </a:r>
            <a:r>
              <a:rPr lang="it-IT" sz="2000" b="1" dirty="0"/>
              <a:t> in </a:t>
            </a:r>
            <a:r>
              <a:rPr lang="it-IT" sz="2000" b="1" dirty="0" err="1"/>
              <a:t>tourist</a:t>
            </a:r>
            <a:r>
              <a:rPr lang="it-IT" sz="2000" b="1" dirty="0"/>
              <a:t> </a:t>
            </a:r>
            <a:r>
              <a:rPr lang="it-IT" sz="2000" b="1" dirty="0" err="1"/>
              <a:t>accommodation</a:t>
            </a:r>
            <a:r>
              <a:rPr lang="it-IT" sz="2000" b="1" dirty="0"/>
              <a:t>, cultural, </a:t>
            </a:r>
            <a:r>
              <a:rPr lang="it-IT" sz="2000" b="1" dirty="0" err="1"/>
              <a:t>recreational</a:t>
            </a:r>
            <a:r>
              <a:rPr lang="it-IT" sz="2000" b="1" dirty="0"/>
              <a:t>, educational services, etc., and in </a:t>
            </a:r>
            <a:r>
              <a:rPr lang="it-IT" sz="2000" b="1" dirty="0" err="1"/>
              <a:t>communication</a:t>
            </a:r>
            <a:r>
              <a:rPr lang="it-IT" sz="2000" b="1" dirty="0"/>
              <a:t> and marketing;</a:t>
            </a:r>
          </a:p>
        </p:txBody>
      </p:sp>
    </p:spTree>
    <p:extLst>
      <p:ext uri="{BB962C8B-B14F-4D97-AF65-F5344CB8AC3E}">
        <p14:creationId xmlns:p14="http://schemas.microsoft.com/office/powerpoint/2010/main" val="356862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526384" y="1304602"/>
            <a:ext cx="597603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Organisation and delivery of training on English </a:t>
            </a:r>
            <a:r>
              <a:rPr lang="it-IT" sz="2000" b="1" dirty="0" err="1"/>
              <a:t>language</a:t>
            </a:r>
            <a:r>
              <a:rPr lang="it-IT" sz="2000" b="1" dirty="0"/>
              <a:t> and techniques for </a:t>
            </a:r>
            <a:r>
              <a:rPr lang="it-IT" sz="2000" b="1" dirty="0" err="1"/>
              <a:t>managing</a:t>
            </a:r>
            <a:r>
              <a:rPr lang="it-IT" sz="2000" b="1" dirty="0"/>
              <a:t> </a:t>
            </a:r>
            <a:r>
              <a:rPr lang="it-IT" sz="2000" b="1" dirty="0" err="1"/>
              <a:t>relationships</a:t>
            </a:r>
            <a:r>
              <a:rPr lang="it-IT" sz="2000" b="1" dirty="0"/>
              <a:t> with </a:t>
            </a:r>
            <a:r>
              <a:rPr lang="it-IT" sz="2000" b="1" dirty="0" err="1"/>
              <a:t>tourists</a:t>
            </a:r>
            <a:r>
              <a:rPr lang="it-IT" sz="2000" b="1" dirty="0"/>
              <a:t>, to the «</a:t>
            </a:r>
            <a:r>
              <a:rPr lang="it-IT" sz="2000" b="1" dirty="0" err="1"/>
              <a:t>enlarged</a:t>
            </a:r>
            <a:r>
              <a:rPr lang="it-IT" sz="2000" b="1" dirty="0"/>
              <a:t>» system of service providers (city </a:t>
            </a:r>
            <a:r>
              <a:rPr lang="it-IT" sz="2000" b="1" dirty="0" err="1"/>
              <a:t>police</a:t>
            </a:r>
            <a:r>
              <a:rPr lang="it-IT" sz="2000" b="1" dirty="0"/>
              <a:t>, taxi and rental service </a:t>
            </a:r>
            <a:r>
              <a:rPr lang="it-IT" sz="2000" b="1" dirty="0" err="1"/>
              <a:t>operators</a:t>
            </a:r>
            <a:r>
              <a:rPr lang="it-IT" sz="2000" b="1" dirty="0"/>
              <a:t>, drivers and ticket staff, staff of road and </a:t>
            </a:r>
            <a:r>
              <a:rPr lang="it-IT" sz="2000" b="1" dirty="0" err="1"/>
              <a:t>rail</a:t>
            </a:r>
            <a:r>
              <a:rPr lang="it-IT" sz="2000" b="1" dirty="0"/>
              <a:t> </a:t>
            </a:r>
            <a:r>
              <a:rPr lang="it-IT" sz="2000" b="1" dirty="0" err="1"/>
              <a:t>transport</a:t>
            </a:r>
            <a:r>
              <a:rPr lang="it-IT" sz="2000" b="1" dirty="0"/>
              <a:t> services, </a:t>
            </a:r>
            <a:r>
              <a:rPr lang="it-IT" sz="2000" b="1" dirty="0" err="1"/>
              <a:t>newsagents</a:t>
            </a:r>
            <a:r>
              <a:rPr lang="it-IT" sz="2000" b="1" dirty="0"/>
              <a:t>, public car parks managers, museum managers, etc.)</a:t>
            </a:r>
          </a:p>
        </p:txBody>
      </p:sp>
      <p:sp>
        <p:nvSpPr>
          <p:cNvPr id="7" name="Rettangolo 6"/>
          <p:cNvSpPr/>
          <p:nvPr/>
        </p:nvSpPr>
        <p:spPr>
          <a:xfrm>
            <a:off x="2526385" y="3651019"/>
            <a:ext cx="5976038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Organisation and delivery of web and social marketing </a:t>
            </a:r>
            <a:r>
              <a:rPr lang="it-IT" sz="2000" b="1" dirty="0" err="1"/>
              <a:t>courses</a:t>
            </a:r>
            <a:r>
              <a:rPr lang="it-IT" sz="2000" b="1" dirty="0"/>
              <a:t> to </a:t>
            </a:r>
            <a:r>
              <a:rPr lang="it-IT" sz="2000" b="1" dirty="0" err="1"/>
              <a:t>improve</a:t>
            </a:r>
            <a:r>
              <a:rPr lang="it-IT" sz="2000" b="1" dirty="0"/>
              <a:t> web/social marketing skills of </a:t>
            </a:r>
            <a:r>
              <a:rPr lang="it-IT" sz="2000" b="1" dirty="0" err="1"/>
              <a:t>relevant</a:t>
            </a:r>
            <a:r>
              <a:rPr lang="it-IT" sz="2000" b="1" dirty="0"/>
              <a:t> staff of the </a:t>
            </a:r>
            <a:r>
              <a:rPr lang="it-IT" sz="2000" b="1" dirty="0" err="1"/>
              <a:t>toursim</a:t>
            </a:r>
            <a:r>
              <a:rPr lang="it-IT" sz="2000" b="1" dirty="0"/>
              <a:t> </a:t>
            </a:r>
            <a:r>
              <a:rPr lang="it-IT" sz="2000" b="1" dirty="0" err="1"/>
              <a:t>value</a:t>
            </a:r>
            <a:r>
              <a:rPr lang="it-IT" sz="2000" b="1" dirty="0"/>
              <a:t> chain</a:t>
            </a:r>
          </a:p>
          <a:p>
            <a:endParaRPr lang="it-IT" sz="2000" b="1" dirty="0"/>
          </a:p>
        </p:txBody>
      </p:sp>
      <p:sp>
        <p:nvSpPr>
          <p:cNvPr id="8" name="Rettangolo 7"/>
          <p:cNvSpPr/>
          <p:nvPr/>
        </p:nvSpPr>
        <p:spPr>
          <a:xfrm>
            <a:off x="2526385" y="5230232"/>
            <a:ext cx="607086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b="1" dirty="0"/>
              <a:t>Organisation and delivery of training to </a:t>
            </a:r>
            <a:r>
              <a:rPr lang="it-IT" sz="2000" b="1" dirty="0" err="1"/>
              <a:t>improve</a:t>
            </a:r>
            <a:r>
              <a:rPr lang="it-IT" sz="2000" b="1" dirty="0"/>
              <a:t> knowledge on the </a:t>
            </a:r>
            <a:r>
              <a:rPr lang="it-IT" sz="2000" b="1" dirty="0" err="1"/>
              <a:t>Region’s</a:t>
            </a:r>
            <a:r>
              <a:rPr lang="it-IT" sz="2000" b="1" dirty="0"/>
              <a:t> </a:t>
            </a:r>
            <a:r>
              <a:rPr lang="it-IT" sz="2000" b="1" dirty="0" err="1"/>
              <a:t>territory</a:t>
            </a:r>
            <a:r>
              <a:rPr lang="it-IT" sz="2000" b="1" dirty="0"/>
              <a:t> and </a:t>
            </a:r>
            <a:r>
              <a:rPr lang="it-IT" sz="2000" b="1" dirty="0" err="1"/>
              <a:t>its</a:t>
            </a:r>
            <a:r>
              <a:rPr lang="it-IT" sz="2000" b="1" dirty="0"/>
              <a:t> </a:t>
            </a:r>
            <a:r>
              <a:rPr lang="it-IT" sz="2000" b="1" dirty="0" err="1"/>
              <a:t>tourism</a:t>
            </a:r>
            <a:r>
              <a:rPr lang="it-IT" sz="2000" b="1" dirty="0"/>
              <a:t> and cultural </a:t>
            </a:r>
            <a:r>
              <a:rPr lang="it-IT" sz="2000" b="1" dirty="0" err="1"/>
              <a:t>attractions</a:t>
            </a:r>
            <a:endParaRPr lang="it-IT" sz="2000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287916" y="3040715"/>
            <a:ext cx="1927413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800000"/>
              </a:solidFill>
            </a:endParaRPr>
          </a:p>
          <a:p>
            <a:pPr algn="ctr"/>
            <a:r>
              <a:rPr lang="it-IT" sz="2000" b="1" dirty="0">
                <a:solidFill>
                  <a:srgbClr val="800000"/>
                </a:solidFill>
              </a:rPr>
              <a:t>CAPACITY BUILDING</a:t>
            </a:r>
          </a:p>
          <a:p>
            <a:pPr algn="ctr"/>
            <a:endParaRPr lang="it-IT" sz="2000" b="1" dirty="0">
              <a:solidFill>
                <a:srgbClr val="800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07389" y="228701"/>
            <a:ext cx="8644379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400" b="1" dirty="0">
              <a:solidFill>
                <a:srgbClr val="C00000"/>
              </a:solidFill>
            </a:endParaRPr>
          </a:p>
          <a:p>
            <a:r>
              <a:rPr lang="it-IT" sz="2400" b="1" dirty="0">
                <a:solidFill>
                  <a:srgbClr val="C00000"/>
                </a:solidFill>
              </a:rPr>
              <a:t>THE CASE OF THE UMBRIA REGION IN ITALY - Strategic </a:t>
            </a:r>
            <a:r>
              <a:rPr lang="it-IT" sz="2400" b="1" dirty="0" err="1">
                <a:solidFill>
                  <a:srgbClr val="C00000"/>
                </a:solidFill>
              </a:rPr>
              <a:t>guidelines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</a:p>
          <a:p>
            <a:endParaRPr lang="it-I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89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559176" y="779754"/>
            <a:ext cx="147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Multi </a:t>
            </a:r>
            <a:r>
              <a:rPr lang="it-IT" b="1" dirty="0" err="1"/>
              <a:t>actors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5537859" y="1516737"/>
            <a:ext cx="3392757" cy="147732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/>
              <a:t>Global reception system</a:t>
            </a:r>
            <a:r>
              <a:rPr lang="it-IT" dirty="0"/>
              <a:t>, that </a:t>
            </a:r>
            <a:r>
              <a:rPr lang="it-IT" dirty="0" err="1"/>
              <a:t>is</a:t>
            </a:r>
            <a:r>
              <a:rPr lang="it-IT" dirty="0"/>
              <a:t>, the network of </a:t>
            </a:r>
            <a:r>
              <a:rPr lang="it-IT" dirty="0" err="1"/>
              <a:t>actors</a:t>
            </a:r>
            <a:r>
              <a:rPr lang="it-IT" dirty="0"/>
              <a:t> </a:t>
            </a:r>
            <a:r>
              <a:rPr lang="it-IT" dirty="0" err="1"/>
              <a:t>providing</a:t>
            </a:r>
            <a:r>
              <a:rPr lang="it-IT" dirty="0"/>
              <a:t> information </a:t>
            </a:r>
            <a:r>
              <a:rPr lang="it-IT" dirty="0" err="1"/>
              <a:t>functioning</a:t>
            </a:r>
            <a:r>
              <a:rPr lang="it-IT" dirty="0"/>
              <a:t> as reception, </a:t>
            </a:r>
            <a:r>
              <a:rPr lang="it-IT" dirty="0" err="1"/>
              <a:t>representing</a:t>
            </a:r>
            <a:r>
              <a:rPr lang="it-IT" dirty="0"/>
              <a:t> </a:t>
            </a:r>
            <a:r>
              <a:rPr lang="it-IT" dirty="0" err="1"/>
              <a:t>territories</a:t>
            </a:r>
            <a:r>
              <a:rPr lang="it-IT" dirty="0"/>
              <a:t> or companies or consortia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8586" y="3133705"/>
            <a:ext cx="521447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u="sng" dirty="0"/>
              <a:t>Basic </a:t>
            </a:r>
            <a:r>
              <a:rPr lang="it-IT" b="1" u="sng" dirty="0" err="1"/>
              <a:t>level</a:t>
            </a:r>
            <a:r>
              <a:rPr lang="it-IT" b="1" dirty="0"/>
              <a:t>; </a:t>
            </a:r>
            <a:r>
              <a:rPr lang="it-IT" dirty="0"/>
              <a:t>Basic Information, promotion, and </a:t>
            </a:r>
            <a:r>
              <a:rPr lang="it-IT" dirty="0" err="1"/>
              <a:t>orientation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64988" y="772407"/>
            <a:ext cx="1479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Multi </a:t>
            </a:r>
            <a:r>
              <a:rPr lang="it-IT" sz="2000" b="1" dirty="0" err="1"/>
              <a:t>level</a:t>
            </a:r>
            <a:endParaRPr lang="it-IT" sz="2000" b="1" dirty="0"/>
          </a:p>
        </p:txBody>
      </p:sp>
      <p:sp>
        <p:nvSpPr>
          <p:cNvPr id="10" name="Rettangolo 9"/>
          <p:cNvSpPr/>
          <p:nvPr/>
        </p:nvSpPr>
        <p:spPr>
          <a:xfrm>
            <a:off x="358587" y="3858948"/>
            <a:ext cx="5214471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u="sng" dirty="0"/>
              <a:t>Intermediate </a:t>
            </a:r>
            <a:r>
              <a:rPr lang="it-IT" b="1" u="sng" dirty="0" err="1"/>
              <a:t>level</a:t>
            </a:r>
            <a:r>
              <a:rPr lang="it-IT" dirty="0"/>
              <a:t>: Basic </a:t>
            </a:r>
            <a:r>
              <a:rPr lang="it-IT" dirty="0" err="1"/>
              <a:t>level</a:t>
            </a:r>
            <a:r>
              <a:rPr lang="it-IT" dirty="0"/>
              <a:t> + Planning of the </a:t>
            </a:r>
            <a:r>
              <a:rPr lang="it-IT" dirty="0" err="1"/>
              <a:t>tourists</a:t>
            </a:r>
            <a:r>
              <a:rPr lang="it-IT" dirty="0"/>
              <a:t>’ </a:t>
            </a:r>
            <a:r>
              <a:rPr lang="it-IT" dirty="0" err="1"/>
              <a:t>staying</a:t>
            </a:r>
            <a:r>
              <a:rPr lang="it-IT" dirty="0"/>
              <a:t>  </a:t>
            </a:r>
            <a:r>
              <a:rPr lang="it-IT" dirty="0" err="1"/>
              <a:t>participation</a:t>
            </a:r>
            <a:r>
              <a:rPr lang="it-IT" dirty="0"/>
              <a:t> to marketing </a:t>
            </a:r>
            <a:r>
              <a:rPr lang="it-IT" dirty="0" err="1"/>
              <a:t>campaigns</a:t>
            </a:r>
            <a:r>
              <a:rPr lang="it-IT" dirty="0"/>
              <a:t>, </a:t>
            </a:r>
            <a:r>
              <a:rPr lang="it-IT" dirty="0" err="1"/>
              <a:t>intelligent</a:t>
            </a:r>
            <a:r>
              <a:rPr lang="it-IT" dirty="0"/>
              <a:t> Marketing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58587" y="4861414"/>
            <a:ext cx="5214471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u="sng" dirty="0"/>
              <a:t>Advanced </a:t>
            </a:r>
            <a:r>
              <a:rPr lang="it-IT" b="1" u="sng" dirty="0" err="1"/>
              <a:t>level</a:t>
            </a:r>
            <a:r>
              <a:rPr lang="it-IT" b="1" dirty="0"/>
              <a:t>: </a:t>
            </a:r>
            <a:r>
              <a:rPr lang="it-IT" dirty="0"/>
              <a:t>Intermediate </a:t>
            </a:r>
            <a:r>
              <a:rPr lang="it-IT" dirty="0" err="1"/>
              <a:t>level</a:t>
            </a:r>
            <a:r>
              <a:rPr lang="it-IT" dirty="0"/>
              <a:t> +  Organization and / or sale of services (bike and audio-guide rental, booking of service </a:t>
            </a:r>
            <a:r>
              <a:rPr lang="it-IT" dirty="0" err="1"/>
              <a:t>accommodation</a:t>
            </a:r>
            <a:r>
              <a:rPr lang="it-IT" dirty="0"/>
              <a:t>, or </a:t>
            </a:r>
            <a:r>
              <a:rPr lang="it-IT" dirty="0" err="1"/>
              <a:t>tourist</a:t>
            </a:r>
            <a:r>
              <a:rPr lang="it-IT" dirty="0"/>
              <a:t> cards); Display / sale of </a:t>
            </a:r>
            <a:r>
              <a:rPr lang="it-IT" dirty="0" err="1"/>
              <a:t>typical</a:t>
            </a:r>
            <a:r>
              <a:rPr lang="it-IT" dirty="0"/>
              <a:t> agri-food and </a:t>
            </a:r>
            <a:r>
              <a:rPr lang="it-IT" dirty="0" err="1"/>
              <a:t>handicraft</a:t>
            </a:r>
            <a:r>
              <a:rPr lang="it-IT" dirty="0"/>
              <a:t> products, merchandising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185602" y="613876"/>
            <a:ext cx="2120154" cy="723502"/>
          </a:xfrm>
          <a:prstGeom prst="roundRect">
            <a:avLst>
              <a:gd name="adj" fmla="val 4678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86000">
                <a:schemeClr val="accent1">
                  <a:tint val="50000"/>
                  <a:shade val="100000"/>
                  <a:satMod val="350000"/>
                </a:schemeClr>
              </a:gs>
              <a:gs pos="48000">
                <a:schemeClr val="accent1">
                  <a:lumMod val="20000"/>
                  <a:lumOff val="80000"/>
                  <a:alpha val="9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800000"/>
              </a:solidFill>
            </a:endParaRPr>
          </a:p>
          <a:p>
            <a:pPr algn="ctr"/>
            <a:r>
              <a:rPr lang="it-IT" b="1" dirty="0">
                <a:solidFill>
                  <a:srgbClr val="800000"/>
                </a:solidFill>
              </a:rPr>
              <a:t>HOSPITALITY SYSTEM</a:t>
            </a:r>
          </a:p>
          <a:p>
            <a:pPr algn="ctr"/>
            <a:endParaRPr lang="it-IT" b="1" dirty="0">
              <a:solidFill>
                <a:srgbClr val="800000"/>
              </a:solidFill>
            </a:endParaRPr>
          </a:p>
        </p:txBody>
      </p:sp>
      <p:cxnSp>
        <p:nvCxnSpPr>
          <p:cNvPr id="14" name="Connettore 2 13"/>
          <p:cNvCxnSpPr>
            <a:stCxn id="12" idx="1"/>
            <a:endCxn id="9" idx="3"/>
          </p:cNvCxnSpPr>
          <p:nvPr/>
        </p:nvCxnSpPr>
        <p:spPr>
          <a:xfrm flipH="1" flipV="1">
            <a:off x="2244164" y="972462"/>
            <a:ext cx="941438" cy="3165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305756" y="998764"/>
            <a:ext cx="1099946" cy="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1942AF7A-B9A3-4C74-8B60-13D6CD01363D}"/>
              </a:ext>
            </a:extLst>
          </p:cNvPr>
          <p:cNvSpPr/>
          <p:nvPr/>
        </p:nvSpPr>
        <p:spPr>
          <a:xfrm>
            <a:off x="632848" y="1547503"/>
            <a:ext cx="2973295" cy="147732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/>
              <a:t>Focused</a:t>
            </a:r>
            <a:r>
              <a:rPr lang="it-IT" b="1" dirty="0"/>
              <a:t> on Services of </a:t>
            </a:r>
            <a:r>
              <a:rPr lang="it-IT" b="1" dirty="0" err="1"/>
              <a:t>Tourism</a:t>
            </a:r>
            <a:r>
              <a:rPr lang="it-IT" b="1" dirty="0"/>
              <a:t> Information and </a:t>
            </a:r>
            <a:r>
              <a:rPr lang="it-IT" b="1" dirty="0" err="1"/>
              <a:t>Hospitality</a:t>
            </a:r>
            <a:r>
              <a:rPr lang="it-IT" b="1" dirty="0"/>
              <a:t> (TIHO</a:t>
            </a:r>
            <a:r>
              <a:rPr lang="it-IT" dirty="0"/>
              <a:t>),and  </a:t>
            </a:r>
            <a:r>
              <a:rPr lang="it-IT" dirty="0" err="1"/>
              <a:t>articulated</a:t>
            </a:r>
            <a:r>
              <a:rPr lang="it-IT" dirty="0"/>
              <a:t> on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levels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3659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0205" y="1291890"/>
            <a:ext cx="984955" cy="73016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3500" y="127091"/>
            <a:ext cx="1121660" cy="74976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0068" y="3920986"/>
            <a:ext cx="1333500" cy="1130300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852" y="5896199"/>
            <a:ext cx="1121660" cy="961801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4989694" y="90715"/>
            <a:ext cx="1512030" cy="65008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VISION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4989694" y="1179383"/>
            <a:ext cx="1512030" cy="78599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MISSION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100856" y="3473767"/>
            <a:ext cx="1784195" cy="7859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COMPETITIVE ADVANTAGE</a:t>
            </a:r>
          </a:p>
        </p:txBody>
      </p:sp>
      <p:sp>
        <p:nvSpPr>
          <p:cNvPr id="30" name="Rettangolo arrotondato 29"/>
          <p:cNvSpPr/>
          <p:nvPr/>
        </p:nvSpPr>
        <p:spPr>
          <a:xfrm>
            <a:off x="6759966" y="3485471"/>
            <a:ext cx="1784195" cy="7859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MARKET POSITIONING</a:t>
            </a:r>
          </a:p>
        </p:txBody>
      </p:sp>
      <p:sp>
        <p:nvSpPr>
          <p:cNvPr id="31" name="Rettangolo arrotondato 30"/>
          <p:cNvSpPr/>
          <p:nvPr/>
        </p:nvSpPr>
        <p:spPr>
          <a:xfrm>
            <a:off x="4930409" y="4532048"/>
            <a:ext cx="1784195" cy="7859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OBSTACLES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4945531" y="5917009"/>
            <a:ext cx="1784196" cy="7859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PLAN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2963578" y="2420279"/>
            <a:ext cx="5730593" cy="30037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giù 20"/>
          <p:cNvSpPr/>
          <p:nvPr/>
        </p:nvSpPr>
        <p:spPr>
          <a:xfrm>
            <a:off x="5322346" y="740798"/>
            <a:ext cx="937458" cy="43858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reccia giù 36"/>
          <p:cNvSpPr/>
          <p:nvPr/>
        </p:nvSpPr>
        <p:spPr>
          <a:xfrm>
            <a:off x="5308426" y="1981694"/>
            <a:ext cx="937458" cy="43858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giù 37"/>
          <p:cNvSpPr/>
          <p:nvPr/>
        </p:nvSpPr>
        <p:spPr>
          <a:xfrm>
            <a:off x="5367706" y="5457614"/>
            <a:ext cx="937458" cy="43858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94594" y="45656"/>
            <a:ext cx="2550104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PILLARS FOR THE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ELABORATION OF THE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STRATEGY FOR TOURISM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VALUE CHAIN DEVELOPMENT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AND WOMEN’S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EMPOWERMENT</a:t>
            </a:r>
            <a:endParaRPr lang="it-IT" b="1" dirty="0"/>
          </a:p>
        </p:txBody>
      </p:sp>
      <p:sp>
        <p:nvSpPr>
          <p:cNvPr id="23" name="Diamante 22"/>
          <p:cNvSpPr/>
          <p:nvPr/>
        </p:nvSpPr>
        <p:spPr>
          <a:xfrm>
            <a:off x="4944346" y="3279660"/>
            <a:ext cx="1784195" cy="1207033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arrotondato 40"/>
          <p:cNvSpPr/>
          <p:nvPr/>
        </p:nvSpPr>
        <p:spPr>
          <a:xfrm>
            <a:off x="4915292" y="2493671"/>
            <a:ext cx="1784195" cy="7859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OBJECTIVE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261860" y="3682869"/>
            <a:ext cx="122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136589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2443" y="166301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VISION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10621" y="1265236"/>
            <a:ext cx="5065299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dirty="0"/>
              <a:t>In 10 </a:t>
            </a:r>
            <a:r>
              <a:rPr lang="it-IT" sz="2000" b="1" dirty="0" err="1"/>
              <a:t>years</a:t>
            </a:r>
            <a:r>
              <a:rPr lang="it-IT" sz="2000" b="1" dirty="0"/>
              <a:t>, we want our </a:t>
            </a:r>
            <a:r>
              <a:rPr lang="it-IT" sz="2000" b="1" dirty="0" err="1"/>
              <a:t>territory</a:t>
            </a:r>
            <a:r>
              <a:rPr lang="it-IT" sz="2000" b="1" dirty="0"/>
              <a:t> to be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707482" y="1265236"/>
            <a:ext cx="3125897" cy="1015663"/>
          </a:xfrm>
          <a:prstGeom prst="rect">
            <a:avLst/>
          </a:prstGeom>
          <a:solidFill>
            <a:srgbClr val="DDD9C3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000" b="1" dirty="0"/>
              <a:t>One of the first 10</a:t>
            </a:r>
            <a:r>
              <a:rPr lang="en-GB" sz="2000" b="1" baseline="30000" dirty="0"/>
              <a:t>  </a:t>
            </a:r>
            <a:r>
              <a:rPr lang="en-GB" sz="2000" b="1" dirty="0"/>
              <a:t> tourism destinations </a:t>
            </a:r>
          </a:p>
          <a:p>
            <a:pPr marL="342900" indent="-342900">
              <a:buFont typeface="Arial"/>
              <a:buChar char="•"/>
            </a:pPr>
            <a:r>
              <a:rPr lang="en-GB" sz="2000" b="1" dirty="0"/>
              <a:t>Excellence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74573" y="2586440"/>
            <a:ext cx="619932" cy="400110"/>
          </a:xfrm>
          <a:prstGeom prst="rect">
            <a:avLst/>
          </a:prstGeom>
          <a:solidFill>
            <a:srgbClr val="B7DE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in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35933" y="3085334"/>
            <a:ext cx="1713020" cy="400110"/>
          </a:xfrm>
          <a:prstGeom prst="rect">
            <a:avLst/>
          </a:prstGeom>
          <a:solidFill>
            <a:srgbClr val="DDD9C3"/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b="1" dirty="0"/>
          </a:p>
        </p:txBody>
      </p:sp>
      <p:sp>
        <p:nvSpPr>
          <p:cNvPr id="7" name="Rettangolo 6"/>
          <p:cNvSpPr/>
          <p:nvPr/>
        </p:nvSpPr>
        <p:spPr>
          <a:xfrm>
            <a:off x="1351052" y="2138675"/>
            <a:ext cx="1827936" cy="1323439"/>
          </a:xfrm>
          <a:prstGeom prst="rect">
            <a:avLst/>
          </a:prstGeom>
          <a:solidFill>
            <a:srgbClr val="DDD9C3"/>
          </a:solidFill>
        </p:spPr>
        <p:txBody>
          <a:bodyPr wrap="non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000" b="1" dirty="0"/>
              <a:t>Russia</a:t>
            </a:r>
          </a:p>
          <a:p>
            <a:pPr marL="342900" indent="-342900">
              <a:buFont typeface="Arial"/>
              <a:buChar char="•"/>
            </a:pPr>
            <a:r>
              <a:rPr lang="en-GB" sz="2000" b="1" dirty="0"/>
              <a:t>Eastern Asia</a:t>
            </a:r>
          </a:p>
          <a:p>
            <a:pPr marL="342900" indent="-342900">
              <a:buFont typeface="Arial"/>
              <a:buChar char="•"/>
            </a:pPr>
            <a:r>
              <a:rPr lang="en-GB" sz="2000" b="1" dirty="0"/>
              <a:t>Europe</a:t>
            </a:r>
          </a:p>
          <a:p>
            <a:pPr marL="342900" indent="-342900">
              <a:buFont typeface="Arial"/>
              <a:buChar char="•"/>
            </a:pPr>
            <a:r>
              <a:rPr lang="en-GB" sz="2000" b="1" dirty="0"/>
              <a:t>World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34558" y="4256647"/>
            <a:ext cx="1310117" cy="400110"/>
          </a:xfrm>
          <a:prstGeom prst="rect">
            <a:avLst/>
          </a:prstGeom>
          <a:solidFill>
            <a:srgbClr val="B7DE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/>
              <a:t>As</a:t>
            </a:r>
            <a:r>
              <a:rPr lang="it-IT" sz="2000" b="1" dirty="0"/>
              <a:t> far </a:t>
            </a:r>
            <a:r>
              <a:rPr lang="it-IT" sz="2000" b="1" dirty="0" err="1"/>
              <a:t>as</a:t>
            </a:r>
            <a:r>
              <a:rPr lang="it-IT" sz="2000" b="1" dirty="0"/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082173" y="4438063"/>
            <a:ext cx="1713020" cy="400110"/>
          </a:xfrm>
          <a:prstGeom prst="rect">
            <a:avLst/>
          </a:prstGeom>
          <a:solidFill>
            <a:srgbClr val="DDD9C3"/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b="1" dirty="0"/>
          </a:p>
        </p:txBody>
      </p:sp>
      <p:sp>
        <p:nvSpPr>
          <p:cNvPr id="11" name="Rettangolo 10"/>
          <p:cNvSpPr/>
          <p:nvPr/>
        </p:nvSpPr>
        <p:spPr>
          <a:xfrm>
            <a:off x="2082173" y="3747193"/>
            <a:ext cx="1928733" cy="2862323"/>
          </a:xfrm>
          <a:prstGeom prst="rect">
            <a:avLst/>
          </a:prstGeom>
          <a:solidFill>
            <a:srgbClr val="DDD9C3"/>
          </a:solidFill>
        </p:spPr>
        <p:txBody>
          <a:bodyPr wrap="non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b="1" dirty="0"/>
              <a:t>Natural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Adventure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Experience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Sport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Historical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Archaeological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Health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Congress</a:t>
            </a:r>
          </a:p>
          <a:p>
            <a:pPr marL="342900" indent="-342900">
              <a:buFont typeface="Arial"/>
              <a:buChar char="•"/>
            </a:pPr>
            <a:r>
              <a:rPr lang="en-GB" b="1" dirty="0"/>
              <a:t>Religious</a:t>
            </a:r>
          </a:p>
          <a:p>
            <a:pPr marL="342900" indent="-342900">
              <a:buFont typeface="Arial"/>
              <a:buChar char="•"/>
            </a:pPr>
            <a:r>
              <a:rPr lang="en-GB" b="1" dirty="0">
                <a:solidFill>
                  <a:srgbClr val="FF0000"/>
                </a:solidFill>
              </a:rPr>
              <a:t>Youth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512318" y="4303221"/>
            <a:ext cx="1310117" cy="400110"/>
          </a:xfrm>
          <a:prstGeom prst="rect">
            <a:avLst/>
          </a:prstGeom>
          <a:solidFill>
            <a:srgbClr val="B7DE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/>
              <a:t>tourism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680936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  <p:bldP spid="7" grpId="0" animBg="1"/>
      <p:bldP spid="9" grpId="0" animBg="1"/>
      <p:bldP spid="10" grpId="0" animBg="1"/>
      <p:bldP spid="11" grpId="0" build="p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2443" y="166301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MISSION</a:t>
            </a:r>
          </a:p>
        </p:txBody>
      </p:sp>
      <p:sp>
        <p:nvSpPr>
          <p:cNvPr id="3" name="Rettangolo 2"/>
          <p:cNvSpPr/>
          <p:nvPr/>
        </p:nvSpPr>
        <p:spPr>
          <a:xfrm>
            <a:off x="1167098" y="2453625"/>
            <a:ext cx="627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4025" indent="-454025">
              <a:buFont typeface="Wingdings" charset="2"/>
              <a:buChar char="Ø"/>
            </a:pPr>
            <a:r>
              <a:rPr lang="en-US" b="1" i="1" dirty="0"/>
              <a:t>Increase in tourist share of  XX %  in N  years</a:t>
            </a:r>
            <a:endParaRPr lang="it-IT" b="1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74572" y="1269941"/>
            <a:ext cx="741935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dirty="0" err="1"/>
              <a:t>We</a:t>
            </a:r>
            <a:r>
              <a:rPr lang="it-IT" sz="2000" b="1" dirty="0"/>
              <a:t> </a:t>
            </a:r>
            <a:r>
              <a:rPr lang="it-IT" sz="2000" b="1" dirty="0" err="1"/>
              <a:t>want</a:t>
            </a:r>
            <a:r>
              <a:rPr lang="it-IT" sz="2000" b="1" dirty="0"/>
              <a:t> to </a:t>
            </a:r>
            <a:r>
              <a:rPr lang="it-IT" sz="2000" b="1" dirty="0" err="1"/>
              <a:t>achieve</a:t>
            </a:r>
            <a:r>
              <a:rPr lang="it-IT" sz="2000" b="1" dirty="0"/>
              <a:t> </a:t>
            </a:r>
            <a:r>
              <a:rPr lang="it-IT" sz="2000" b="1" dirty="0" err="1"/>
              <a:t>significant</a:t>
            </a:r>
            <a:r>
              <a:rPr lang="it-IT" sz="2000" b="1" dirty="0"/>
              <a:t> </a:t>
            </a:r>
            <a:r>
              <a:rPr lang="it-IT" sz="2000" b="1" dirty="0" err="1"/>
              <a:t>improvement</a:t>
            </a:r>
            <a:r>
              <a:rPr lang="it-IT" sz="2000" b="1" dirty="0"/>
              <a:t> of </a:t>
            </a:r>
            <a:r>
              <a:rPr lang="it-IT" sz="2000" b="1" dirty="0" err="1"/>
              <a:t>relevant</a:t>
            </a:r>
            <a:r>
              <a:rPr lang="it-IT" sz="2000" b="1" dirty="0"/>
              <a:t>  </a:t>
            </a:r>
            <a:r>
              <a:rPr lang="it-IT" sz="2000" b="1" dirty="0" err="1"/>
              <a:t>indcators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311310" y="1904899"/>
            <a:ext cx="1678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For </a:t>
            </a:r>
            <a:r>
              <a:rPr lang="it-IT" i="1" dirty="0" err="1"/>
              <a:t>instance</a:t>
            </a:r>
            <a:endParaRPr lang="it-IT" i="1" dirty="0"/>
          </a:p>
        </p:txBody>
      </p:sp>
      <p:sp>
        <p:nvSpPr>
          <p:cNvPr id="6" name="Rettangolo 5"/>
          <p:cNvSpPr/>
          <p:nvPr/>
        </p:nvSpPr>
        <p:spPr>
          <a:xfrm>
            <a:off x="1182218" y="2863134"/>
            <a:ext cx="4403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4025" indent="-454025">
              <a:buFont typeface="Wingdings" charset="2"/>
              <a:buChar char="Ø"/>
            </a:pPr>
            <a:r>
              <a:rPr lang="en-US" b="1" i="1" dirty="0"/>
              <a:t>Increase of tourists overnights of  NN %</a:t>
            </a:r>
            <a:endParaRPr lang="it-IT" b="1" i="1" dirty="0"/>
          </a:p>
        </p:txBody>
      </p:sp>
      <p:sp>
        <p:nvSpPr>
          <p:cNvPr id="7" name="Rettangolo 6"/>
          <p:cNvSpPr/>
          <p:nvPr/>
        </p:nvSpPr>
        <p:spPr>
          <a:xfrm>
            <a:off x="2192443" y="3629591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STRATEGIC OBJECTIVE </a:t>
            </a:r>
          </a:p>
        </p:txBody>
      </p:sp>
      <p:sp>
        <p:nvSpPr>
          <p:cNvPr id="8" name="Rettangolo 7"/>
          <p:cNvSpPr/>
          <p:nvPr/>
        </p:nvSpPr>
        <p:spPr>
          <a:xfrm>
            <a:off x="773970" y="4675692"/>
            <a:ext cx="6665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/>
              <a:t>To implement competitive, sustainable, and inclusive tourism strategies </a:t>
            </a:r>
          </a:p>
          <a:p>
            <a:pPr algn="ctr"/>
            <a:r>
              <a:rPr lang="en-GB" b="1" i="1" dirty="0"/>
              <a:t>for women’s inclusion in employment, self-employment and social entrepreneurship</a:t>
            </a:r>
            <a:r>
              <a:rPr lang="it-IT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2776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2443" y="288466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STRATEGY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300345" y="1221153"/>
            <a:ext cx="1784195" cy="7859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COMPETITIVE ADVANTAGE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5639871" y="1251391"/>
            <a:ext cx="1784195" cy="7859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MARKET POSITIONING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509103" y="2521326"/>
            <a:ext cx="1784195" cy="7859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OBSTACLES</a:t>
            </a:r>
          </a:p>
        </p:txBody>
      </p:sp>
      <p:cxnSp>
        <p:nvCxnSpPr>
          <p:cNvPr id="7" name="Connettore 1 6"/>
          <p:cNvCxnSpPr>
            <a:stCxn id="3" idx="3"/>
          </p:cNvCxnSpPr>
          <p:nvPr/>
        </p:nvCxnSpPr>
        <p:spPr>
          <a:xfrm>
            <a:off x="3084540" y="1614148"/>
            <a:ext cx="2555331" cy="18619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3054300" y="2007143"/>
            <a:ext cx="454803" cy="51418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5293298" y="2022261"/>
            <a:ext cx="361695" cy="4990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62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2443" y="288466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STRATEGY</a:t>
            </a:r>
            <a:r>
              <a:rPr lang="it-IT" sz="2400" b="1" dirty="0">
                <a:solidFill>
                  <a:srgbClr val="FF0000"/>
                </a:solidFill>
              </a:rPr>
              <a:t>……….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291677" y="1221153"/>
            <a:ext cx="1784195" cy="7859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COMPETITIVE ADVANTAGE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2600690" y="2297969"/>
            <a:ext cx="5808019" cy="650083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Identification and Assessment of the endogenous competitive factors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934533" y="3100452"/>
            <a:ext cx="5653793" cy="650083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Identification and Assessment of the sustainability  factors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374219" y="3935607"/>
            <a:ext cx="5214107" cy="650083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Identification and Assessment of the women-inclusion factors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3676454" y="4784916"/>
            <a:ext cx="4911872" cy="979289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000000"/>
              </a:solidFill>
            </a:endParaRPr>
          </a:p>
          <a:p>
            <a:pPr algn="ctr"/>
            <a:endParaRPr lang="en-GB" b="1" dirty="0">
              <a:solidFill>
                <a:srgbClr val="000000"/>
              </a:solidFill>
            </a:endParaRPr>
          </a:p>
          <a:p>
            <a:pPr algn="ctr"/>
            <a:r>
              <a:rPr lang="en-GB" sz="2000" b="1" dirty="0">
                <a:solidFill>
                  <a:srgbClr val="000000"/>
                </a:solidFill>
              </a:rPr>
              <a:t>Identification and Assessment of the tourism </a:t>
            </a:r>
            <a:r>
              <a:rPr lang="en-US" sz="2000" b="1" dirty="0">
                <a:solidFill>
                  <a:srgbClr val="000000"/>
                </a:solidFill>
              </a:rPr>
              <a:t>value chain strength and weaknesses</a:t>
            </a:r>
          </a:p>
          <a:p>
            <a:pPr algn="ctr"/>
            <a:endParaRPr lang="it-IT" sz="2000" b="1" dirty="0">
              <a:solidFill>
                <a:srgbClr val="000000"/>
              </a:solidFill>
            </a:endParaRPr>
          </a:p>
          <a:p>
            <a:pPr algn="ctr"/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864736" y="1148987"/>
            <a:ext cx="5543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800000"/>
                </a:solidFill>
              </a:rPr>
              <a:t>Long </a:t>
            </a:r>
            <a:r>
              <a:rPr lang="it-IT" b="1" dirty="0" err="1">
                <a:solidFill>
                  <a:srgbClr val="800000"/>
                </a:solidFill>
              </a:rPr>
              <a:t>term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competitiveness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trough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valorising</a:t>
            </a:r>
            <a:r>
              <a:rPr lang="it-IT" b="1" dirty="0">
                <a:solidFill>
                  <a:srgbClr val="800000"/>
                </a:solidFill>
              </a:rPr>
              <a:t> the </a:t>
            </a:r>
            <a:r>
              <a:rPr lang="it-IT" b="1" dirty="0" err="1">
                <a:solidFill>
                  <a:srgbClr val="800000"/>
                </a:solidFill>
              </a:rPr>
              <a:t>endogenous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potential</a:t>
            </a:r>
            <a:r>
              <a:rPr lang="it-IT" b="1" dirty="0">
                <a:solidFill>
                  <a:srgbClr val="800000"/>
                </a:solidFill>
              </a:rPr>
              <a:t>, the </a:t>
            </a:r>
            <a:r>
              <a:rPr lang="it-IT" b="1" dirty="0" err="1">
                <a:solidFill>
                  <a:srgbClr val="800000"/>
                </a:solidFill>
              </a:rPr>
              <a:t>environmental</a:t>
            </a:r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err="1">
                <a:solidFill>
                  <a:srgbClr val="800000"/>
                </a:solidFill>
              </a:rPr>
              <a:t>sustanability</a:t>
            </a:r>
            <a:r>
              <a:rPr lang="it-IT" b="1" dirty="0">
                <a:solidFill>
                  <a:srgbClr val="800000"/>
                </a:solidFill>
              </a:rPr>
              <a:t>, the social </a:t>
            </a:r>
            <a:r>
              <a:rPr lang="it-IT" b="1" dirty="0" err="1">
                <a:solidFill>
                  <a:srgbClr val="800000"/>
                </a:solidFill>
              </a:rPr>
              <a:t>inclusion</a:t>
            </a:r>
            <a:r>
              <a:rPr lang="it-IT" b="1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5" name="Parentesi quadra aperta 14"/>
          <p:cNvSpPr/>
          <p:nvPr/>
        </p:nvSpPr>
        <p:spPr>
          <a:xfrm>
            <a:off x="2432796" y="1221153"/>
            <a:ext cx="211685" cy="785990"/>
          </a:xfrm>
          <a:prstGeom prst="leftBracke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1890037" y="2297969"/>
            <a:ext cx="1330587" cy="3466236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20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67148" y="228702"/>
            <a:ext cx="4339526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THE STRATEGY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5907465" y="1200685"/>
            <a:ext cx="1784195" cy="7859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MARKET POSITIONING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860784" y="2766632"/>
            <a:ext cx="1345707" cy="650083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14" name="Parentesi quadra aperta 13"/>
          <p:cNvSpPr/>
          <p:nvPr/>
        </p:nvSpPr>
        <p:spPr>
          <a:xfrm>
            <a:off x="6463180" y="2736396"/>
            <a:ext cx="181444" cy="650083"/>
          </a:xfrm>
          <a:prstGeom prst="leftBracket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6585580" y="2536612"/>
            <a:ext cx="93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Low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494860" y="3141341"/>
            <a:ext cx="1270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Standard</a:t>
            </a:r>
          </a:p>
        </p:txBody>
      </p:sp>
      <p:cxnSp>
        <p:nvCxnSpPr>
          <p:cNvPr id="18" name="Connettore 1 17"/>
          <p:cNvCxnSpPr/>
          <p:nvPr/>
        </p:nvCxnSpPr>
        <p:spPr>
          <a:xfrm>
            <a:off x="4657590" y="2536612"/>
            <a:ext cx="45360" cy="3147837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arrotondato 19"/>
          <p:cNvSpPr/>
          <p:nvPr/>
        </p:nvSpPr>
        <p:spPr>
          <a:xfrm>
            <a:off x="3034128" y="3632834"/>
            <a:ext cx="1345707" cy="650083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Typology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840294" y="2766632"/>
            <a:ext cx="1595471" cy="2862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b="1" dirty="0"/>
              <a:t>Natural</a:t>
            </a:r>
          </a:p>
          <a:p>
            <a:r>
              <a:rPr lang="en-GB" b="1" dirty="0"/>
              <a:t>Adventure</a:t>
            </a:r>
          </a:p>
          <a:p>
            <a:r>
              <a:rPr lang="en-GB" b="1" dirty="0"/>
              <a:t>Experience</a:t>
            </a:r>
          </a:p>
          <a:p>
            <a:r>
              <a:rPr lang="en-GB" b="1" dirty="0"/>
              <a:t>Sport</a:t>
            </a:r>
          </a:p>
          <a:p>
            <a:r>
              <a:rPr lang="en-GB" b="1" dirty="0"/>
              <a:t>Historical</a:t>
            </a:r>
          </a:p>
          <a:p>
            <a:r>
              <a:rPr lang="en-GB" b="1" dirty="0"/>
              <a:t>Archaeological</a:t>
            </a:r>
          </a:p>
          <a:p>
            <a:r>
              <a:rPr lang="en-GB" b="1" dirty="0"/>
              <a:t>Health</a:t>
            </a:r>
          </a:p>
          <a:p>
            <a:r>
              <a:rPr lang="en-GB" b="1" dirty="0"/>
              <a:t>Congress</a:t>
            </a:r>
          </a:p>
          <a:p>
            <a:r>
              <a:rPr lang="en-GB" b="1" dirty="0"/>
              <a:t>Religious</a:t>
            </a:r>
          </a:p>
          <a:p>
            <a:r>
              <a:rPr lang="en-GB" b="1" dirty="0">
                <a:solidFill>
                  <a:srgbClr val="FF0000"/>
                </a:solidFill>
              </a:rPr>
              <a:t>Youth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2774574" y="2981534"/>
            <a:ext cx="0" cy="2480605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2056360" y="2981534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2072680" y="3254878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2072680" y="3527002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2072680" y="3784008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2435765" y="4328256"/>
            <a:ext cx="370249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2072680" y="4615498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2072680" y="4887622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2072680" y="4071250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2087800" y="5174864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2086600" y="5462139"/>
            <a:ext cx="718214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arrotondato 29"/>
          <p:cNvSpPr/>
          <p:nvPr/>
        </p:nvSpPr>
        <p:spPr>
          <a:xfrm>
            <a:off x="4890666" y="4585616"/>
            <a:ext cx="1345707" cy="650083"/>
          </a:xfrm>
          <a:prstGeom prst="roundRect">
            <a:avLst/>
          </a:prstGeom>
          <a:gradFill flip="none" rotWithShape="1">
            <a:gsLst>
              <a:gs pos="0">
                <a:srgbClr val="66FFCC">
                  <a:alpha val="76000"/>
                </a:srgbClr>
              </a:gs>
              <a:gs pos="100000">
                <a:srgbClr val="FFFFFF">
                  <a:alpha val="76000"/>
                </a:srgbClr>
              </a:gs>
              <a:gs pos="50000">
                <a:schemeClr val="accent6">
                  <a:lumMod val="40000"/>
                  <a:lumOff val="60000"/>
                  <a:alpha val="61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00"/>
                </a:solidFill>
              </a:rPr>
              <a:t>Market 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885654" y="1231133"/>
            <a:ext cx="4559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800000"/>
                </a:solidFill>
              </a:rPr>
              <a:t>Positioning the </a:t>
            </a:r>
            <a:r>
              <a:rPr lang="it-IT" sz="2000" b="1" i="1" dirty="0" err="1">
                <a:solidFill>
                  <a:srgbClr val="800000"/>
                </a:solidFill>
              </a:rPr>
              <a:t>territory</a:t>
            </a:r>
            <a:r>
              <a:rPr lang="it-IT" sz="2000" b="1" i="1" dirty="0">
                <a:solidFill>
                  <a:srgbClr val="800000"/>
                </a:solidFill>
              </a:rPr>
              <a:t> </a:t>
            </a:r>
            <a:r>
              <a:rPr lang="it-IT" sz="2000" b="1" i="1" dirty="0" err="1">
                <a:solidFill>
                  <a:srgbClr val="800000"/>
                </a:solidFill>
              </a:rPr>
              <a:t>according</a:t>
            </a:r>
            <a:r>
              <a:rPr lang="it-IT" sz="2000" b="1" i="1" dirty="0">
                <a:solidFill>
                  <a:srgbClr val="800000"/>
                </a:solidFill>
              </a:rPr>
              <a:t> to an </a:t>
            </a:r>
            <a:r>
              <a:rPr lang="it-IT" sz="2000" b="1" i="1" dirty="0" err="1">
                <a:solidFill>
                  <a:srgbClr val="800000"/>
                </a:solidFill>
              </a:rPr>
              <a:t>assessment</a:t>
            </a:r>
            <a:r>
              <a:rPr lang="it-IT" sz="2000" b="1" i="1" dirty="0">
                <a:solidFill>
                  <a:srgbClr val="800000"/>
                </a:solidFill>
              </a:rPr>
              <a:t> </a:t>
            </a:r>
            <a:r>
              <a:rPr lang="it-IT" sz="2000" b="1" i="1" dirty="0" err="1">
                <a:solidFill>
                  <a:srgbClr val="800000"/>
                </a:solidFill>
              </a:rPr>
              <a:t>referred</a:t>
            </a:r>
            <a:r>
              <a:rPr lang="it-IT" sz="2000" b="1" i="1" dirty="0">
                <a:solidFill>
                  <a:srgbClr val="800000"/>
                </a:solidFill>
              </a:rPr>
              <a:t> to </a:t>
            </a:r>
            <a:r>
              <a:rPr lang="it-IT" sz="2000" b="1" i="1" dirty="0" err="1">
                <a:solidFill>
                  <a:srgbClr val="800000"/>
                </a:solidFill>
              </a:rPr>
              <a:t>three</a:t>
            </a:r>
            <a:r>
              <a:rPr lang="it-IT" sz="2000" b="1" i="1" dirty="0">
                <a:solidFill>
                  <a:srgbClr val="800000"/>
                </a:solidFill>
              </a:rPr>
              <a:t> </a:t>
            </a:r>
            <a:r>
              <a:rPr lang="it-IT" sz="2000" b="1" i="1" dirty="0" err="1">
                <a:solidFill>
                  <a:srgbClr val="800000"/>
                </a:solidFill>
              </a:rPr>
              <a:t>variables</a:t>
            </a:r>
            <a:r>
              <a:rPr lang="it-IT" sz="2000" b="1" i="1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3" name="Parentesi quadra aperta 2"/>
          <p:cNvSpPr/>
          <p:nvPr/>
        </p:nvSpPr>
        <p:spPr>
          <a:xfrm rot="10800000">
            <a:off x="5354342" y="1175038"/>
            <a:ext cx="358590" cy="785990"/>
          </a:xfrm>
          <a:prstGeom prst="leftBracket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1 5"/>
          <p:cNvCxnSpPr/>
          <p:nvPr/>
        </p:nvCxnSpPr>
        <p:spPr>
          <a:xfrm>
            <a:off x="1628588" y="2345764"/>
            <a:ext cx="2614706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43294" y="2345764"/>
            <a:ext cx="414296" cy="190848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7056359" y="4010458"/>
            <a:ext cx="2172390" cy="203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b="1" dirty="0"/>
              <a:t>Russia</a:t>
            </a:r>
          </a:p>
          <a:p>
            <a:r>
              <a:rPr lang="en-GB" b="1" dirty="0"/>
              <a:t>Eastern Asia</a:t>
            </a:r>
          </a:p>
          <a:p>
            <a:r>
              <a:rPr lang="en-GB" b="1" dirty="0"/>
              <a:t>Neighbour Countries</a:t>
            </a:r>
          </a:p>
          <a:p>
            <a:r>
              <a:rPr lang="en-GB" b="1" dirty="0"/>
              <a:t>China</a:t>
            </a:r>
          </a:p>
          <a:p>
            <a:r>
              <a:rPr lang="en-GB" b="1" dirty="0"/>
              <a:t>Northern Europe</a:t>
            </a:r>
          </a:p>
          <a:p>
            <a:r>
              <a:rPr lang="en-GB" b="1" dirty="0"/>
              <a:t>Europe</a:t>
            </a:r>
          </a:p>
          <a:p>
            <a:r>
              <a:rPr lang="en-GB" b="1" dirty="0"/>
              <a:t>World</a:t>
            </a:r>
          </a:p>
        </p:txBody>
      </p:sp>
      <p:cxnSp>
        <p:nvCxnSpPr>
          <p:cNvPr id="38" name="Connettore 1 37"/>
          <p:cNvCxnSpPr/>
          <p:nvPr/>
        </p:nvCxnSpPr>
        <p:spPr>
          <a:xfrm>
            <a:off x="6508003" y="4208728"/>
            <a:ext cx="58312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6508003" y="4482072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6508003" y="4754196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6508003" y="5011202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6508003" y="5298444"/>
            <a:ext cx="59944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>
            <a:off x="6508003" y="5570372"/>
            <a:ext cx="617372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6486282" y="4193787"/>
            <a:ext cx="8578" cy="1648513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>
            <a:endCxn id="13" idx="1"/>
          </p:cNvCxnSpPr>
          <p:nvPr/>
        </p:nvCxnSpPr>
        <p:spPr>
          <a:xfrm>
            <a:off x="4657590" y="3091674"/>
            <a:ext cx="203194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2 107"/>
          <p:cNvCxnSpPr/>
          <p:nvPr/>
        </p:nvCxnSpPr>
        <p:spPr>
          <a:xfrm>
            <a:off x="4690462" y="4917466"/>
            <a:ext cx="203194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/>
          <p:cNvCxnSpPr>
            <a:endCxn id="20" idx="3"/>
          </p:cNvCxnSpPr>
          <p:nvPr/>
        </p:nvCxnSpPr>
        <p:spPr>
          <a:xfrm flipH="1">
            <a:off x="4379835" y="3957876"/>
            <a:ext cx="310627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/>
          <p:nvPr/>
        </p:nvCxnSpPr>
        <p:spPr>
          <a:xfrm>
            <a:off x="6525934" y="5842300"/>
            <a:ext cx="617372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74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408203" y="359420"/>
            <a:ext cx="6320117" cy="5593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0000"/>
                </a:solidFill>
              </a:rPr>
              <a:t>INTERNATIONAL TRENDS (PRE-COVID19)</a:t>
            </a:r>
          </a:p>
        </p:txBody>
      </p:sp>
      <p:sp>
        <p:nvSpPr>
          <p:cNvPr id="5" name="Rettangolo 4"/>
          <p:cNvSpPr/>
          <p:nvPr/>
        </p:nvSpPr>
        <p:spPr>
          <a:xfrm>
            <a:off x="3611784" y="1621455"/>
            <a:ext cx="5158617" cy="11900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000" b="1" dirty="0" err="1"/>
              <a:t>Request</a:t>
            </a:r>
            <a:r>
              <a:rPr lang="it-IT" sz="2000" b="1" dirty="0"/>
              <a:t> for standard performance of </a:t>
            </a:r>
            <a:r>
              <a:rPr lang="it-IT" sz="2000" b="1" dirty="0" err="1"/>
              <a:t>services</a:t>
            </a:r>
            <a:r>
              <a:rPr lang="it-IT" sz="2000" b="1" dirty="0"/>
              <a:t>, </a:t>
            </a:r>
            <a:r>
              <a:rPr lang="it-IT" sz="2000" b="1" dirty="0" err="1"/>
              <a:t>but</a:t>
            </a:r>
            <a:r>
              <a:rPr lang="it-IT" sz="2000" b="1" dirty="0"/>
              <a:t>  </a:t>
            </a:r>
            <a:r>
              <a:rPr lang="it-IT" sz="2000" b="1" dirty="0" err="1"/>
              <a:t>characterised</a:t>
            </a:r>
            <a:r>
              <a:rPr lang="it-IT" sz="2000" b="1" dirty="0"/>
              <a:t> by </a:t>
            </a:r>
            <a:r>
              <a:rPr lang="it-IT" sz="2000" b="1" dirty="0" err="1"/>
              <a:t>originality</a:t>
            </a:r>
            <a:r>
              <a:rPr lang="it-IT" sz="2000" b="1" dirty="0"/>
              <a:t>, </a:t>
            </a:r>
            <a:r>
              <a:rPr lang="it-IT" sz="2000" b="1" dirty="0" err="1"/>
              <a:t>uniqueness</a:t>
            </a:r>
            <a:r>
              <a:rPr lang="it-IT" sz="2000" b="1" dirty="0"/>
              <a:t>, </a:t>
            </a:r>
            <a:r>
              <a:rPr lang="it-IT" sz="2000" b="1" dirty="0" err="1"/>
              <a:t>authenticity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5099" y="2623939"/>
            <a:ext cx="2861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/>
              <a:t>Demand</a:t>
            </a:r>
            <a:r>
              <a:rPr lang="it-IT" sz="2400" b="1" dirty="0"/>
              <a:t>  trend </a:t>
            </a:r>
            <a:r>
              <a:rPr lang="it-IT" sz="2400" b="1" dirty="0" err="1"/>
              <a:t>at</a:t>
            </a:r>
            <a:r>
              <a:rPr lang="it-IT" sz="2400" b="1" dirty="0"/>
              <a:t> </a:t>
            </a:r>
            <a:r>
              <a:rPr lang="it-IT" sz="2400" b="1" dirty="0" err="1"/>
              <a:t>international</a:t>
            </a:r>
            <a:r>
              <a:rPr lang="it-IT" sz="2400" b="1" dirty="0"/>
              <a:t> </a:t>
            </a:r>
            <a:r>
              <a:rPr lang="it-IT" sz="2400" b="1" dirty="0" err="1"/>
              <a:t>level</a:t>
            </a:r>
            <a:endParaRPr lang="it-IT" sz="2400" b="1" dirty="0"/>
          </a:p>
        </p:txBody>
      </p:sp>
      <p:sp>
        <p:nvSpPr>
          <p:cNvPr id="7" name="Rettangolo 6"/>
          <p:cNvSpPr/>
          <p:nvPr/>
        </p:nvSpPr>
        <p:spPr>
          <a:xfrm>
            <a:off x="3690284" y="3309512"/>
            <a:ext cx="5158617" cy="1928733"/>
          </a:xfrm>
          <a:prstGeom prst="rect">
            <a:avLst/>
          </a:prstGeom>
          <a:solidFill>
            <a:srgbClr val="DDD9C3"/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000" b="1" dirty="0" err="1"/>
              <a:t>Sensitiveness</a:t>
            </a:r>
            <a:r>
              <a:rPr lang="it-IT" sz="2000" b="1" dirty="0"/>
              <a:t> for </a:t>
            </a:r>
            <a:r>
              <a:rPr lang="it-IT" sz="2000" b="1" dirty="0" err="1"/>
              <a:t>environmental</a:t>
            </a:r>
            <a:r>
              <a:rPr lang="it-IT" sz="2000" b="1" dirty="0"/>
              <a:t> </a:t>
            </a:r>
            <a:r>
              <a:rPr lang="it-IT" sz="2000" b="1" dirty="0" err="1"/>
              <a:t>quality</a:t>
            </a:r>
            <a:r>
              <a:rPr lang="it-IT" sz="2000" b="1" dirty="0"/>
              <a:t> and, </a:t>
            </a:r>
            <a:r>
              <a:rPr lang="it-IT" sz="2000" b="1" dirty="0" err="1"/>
              <a:t>especially</a:t>
            </a:r>
            <a:r>
              <a:rPr lang="it-IT" sz="2000" b="1" dirty="0"/>
              <a:t> from Northern </a:t>
            </a:r>
            <a:r>
              <a:rPr lang="it-IT" sz="2000" b="1" dirty="0" err="1"/>
              <a:t>European</a:t>
            </a:r>
            <a:r>
              <a:rPr lang="it-IT" sz="2000" b="1" dirty="0"/>
              <a:t> </a:t>
            </a:r>
            <a:r>
              <a:rPr lang="it-IT" sz="2000" b="1" dirty="0" err="1"/>
              <a:t>travelles</a:t>
            </a:r>
            <a:r>
              <a:rPr lang="it-IT" sz="2000" b="1" dirty="0"/>
              <a:t>,  for </a:t>
            </a:r>
            <a:r>
              <a:rPr lang="it-IT" sz="2000" b="1" dirty="0" err="1"/>
              <a:t>ecologic</a:t>
            </a:r>
            <a:r>
              <a:rPr lang="it-IT" sz="2000" b="1" dirty="0"/>
              <a:t>  products and services, that </a:t>
            </a:r>
            <a:r>
              <a:rPr lang="it-IT" sz="2000" b="1" dirty="0" err="1"/>
              <a:t>valorise</a:t>
            </a:r>
            <a:r>
              <a:rPr lang="it-IT" sz="2000" b="1" dirty="0"/>
              <a:t> the culture, </a:t>
            </a:r>
            <a:r>
              <a:rPr lang="it-IT" sz="2000" b="1" dirty="0" err="1"/>
              <a:t>traditions</a:t>
            </a:r>
            <a:r>
              <a:rPr lang="it-IT" sz="2000" b="1" dirty="0"/>
              <a:t>, and </a:t>
            </a:r>
            <a:r>
              <a:rPr lang="it-IT" sz="2000" b="1" dirty="0" err="1"/>
              <a:t>typical</a:t>
            </a:r>
            <a:r>
              <a:rPr lang="it-IT" sz="2000" b="1" dirty="0"/>
              <a:t> productions (food and </a:t>
            </a:r>
            <a:r>
              <a:rPr lang="it-IT" sz="2000" b="1" dirty="0" err="1"/>
              <a:t>artisan</a:t>
            </a:r>
            <a:r>
              <a:rPr lang="it-IT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18293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3ACD222C70BA546BC66B45A508A2A87" ma:contentTypeVersion="2" ma:contentTypeDescription="Creare un nuovo documento." ma:contentTypeScope="" ma:versionID="c99384ce6e1360808dbaea531f136023">
  <xsd:schema xmlns:xsd="http://www.w3.org/2001/XMLSchema" xmlns:xs="http://www.w3.org/2001/XMLSchema" xmlns:p="http://schemas.microsoft.com/office/2006/metadata/properties" xmlns:ns2="88470395-592a-4c42-9d0f-1147faccc0b8" targetNamespace="http://schemas.microsoft.com/office/2006/metadata/properties" ma:root="true" ma:fieldsID="86c3d47039f8647f2d19cef1101479bd" ns2:_="">
    <xsd:import namespace="88470395-592a-4c42-9d0f-1147faccc0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70395-592a-4c42-9d0f-1147faccc0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F85F2E-BCBE-4709-B19D-A27634A5BAA2}"/>
</file>

<file path=customXml/itemProps2.xml><?xml version="1.0" encoding="utf-8"?>
<ds:datastoreItem xmlns:ds="http://schemas.openxmlformats.org/officeDocument/2006/customXml" ds:itemID="{E5E25CF0-5D27-4E4F-8C8B-5F097A947FE8}"/>
</file>

<file path=customXml/itemProps3.xml><?xml version="1.0" encoding="utf-8"?>
<ds:datastoreItem xmlns:ds="http://schemas.openxmlformats.org/officeDocument/2006/customXml" ds:itemID="{FE4881A1-1B08-4639-A554-E694F08FB5A2}"/>
</file>

<file path=docProps/app.xml><?xml version="1.0" encoding="utf-8"?>
<Properties xmlns="http://schemas.openxmlformats.org/officeDocument/2006/extended-properties" xmlns:vt="http://schemas.openxmlformats.org/officeDocument/2006/docPropsVTypes">
  <Template>PROZVET PP template  without logos on bottom</Template>
  <TotalTime>9822</TotalTime>
  <Words>1648</Words>
  <Application>Microsoft Macintosh PowerPoint</Application>
  <PresentationFormat>Presentazione su schermo (4:3)</PresentationFormat>
  <Paragraphs>335</Paragraphs>
  <Slides>22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5" baseType="lpstr">
      <vt:lpstr>Arial Narrow</vt:lpstr>
      <vt:lpstr>Calibri</vt:lpstr>
      <vt:lpstr>Office Theme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Grigory Lazarev</dc:creator>
  <cp:lastModifiedBy>Utente di Microsoft Office</cp:lastModifiedBy>
  <cp:revision>133</cp:revision>
  <dcterms:created xsi:type="dcterms:W3CDTF">2012-04-11T11:10:54Z</dcterms:created>
  <dcterms:modified xsi:type="dcterms:W3CDTF">2020-06-18T07:28:20Z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0x01010083ACD222C70BA546BC66B45A508A2A87</vt:lpwstr>
  </property>
</Properties>
</file>